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ED7727"/>
    <a:srgbClr val="75AF4D"/>
    <a:srgbClr val="B4C7E7"/>
    <a:srgbClr val="003271"/>
    <a:srgbClr val="CC0066"/>
    <a:srgbClr val="F49EE6"/>
    <a:srgbClr val="38B99A"/>
    <a:srgbClr val="5B7AAE"/>
    <a:srgbClr val="A8A9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35A155-75CC-4AB0-B511-554C32A8FA5A}" v="3" dt="2021-03-24T18:42:06.5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4" d="100"/>
          <a:sy n="54" d="100"/>
        </p:scale>
        <p:origin x="22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Christine (OHA)" userId="5c2d6e0b-734d-4772-b3a3-e39e05247052" providerId="ADAL" clId="{837AEDF4-7E77-4631-BA74-B2D2C89C51A1}"/>
    <pc:docChg chg="undo custSel modSld">
      <pc:chgData name="Smith, Christine (OHA)" userId="5c2d6e0b-734d-4772-b3a3-e39e05247052" providerId="ADAL" clId="{837AEDF4-7E77-4631-BA74-B2D2C89C51A1}" dt="2020-08-21T14:34:20.437" v="268" actId="20577"/>
      <pc:docMkLst>
        <pc:docMk/>
      </pc:docMkLst>
      <pc:sldChg chg="addSp modSp">
        <pc:chgData name="Smith, Christine (OHA)" userId="5c2d6e0b-734d-4772-b3a3-e39e05247052" providerId="ADAL" clId="{837AEDF4-7E77-4631-BA74-B2D2C89C51A1}" dt="2020-08-21T14:34:20.437" v="268" actId="20577"/>
        <pc:sldMkLst>
          <pc:docMk/>
          <pc:sldMk cId="1011655050" sldId="256"/>
        </pc:sldMkLst>
        <pc:spChg chg="add mod">
          <ac:chgData name="Smith, Christine (OHA)" userId="5c2d6e0b-734d-4772-b3a3-e39e05247052" providerId="ADAL" clId="{837AEDF4-7E77-4631-BA74-B2D2C89C51A1}" dt="2020-08-21T14:22:19.111" v="20" actId="1076"/>
          <ac:spMkLst>
            <pc:docMk/>
            <pc:sldMk cId="1011655050" sldId="256"/>
            <ac:spMk id="3" creationId="{B3223508-0923-4102-B716-FFA605C024C7}"/>
          </ac:spMkLst>
        </pc:spChg>
        <pc:spChg chg="mod">
          <ac:chgData name="Smith, Christine (OHA)" userId="5c2d6e0b-734d-4772-b3a3-e39e05247052" providerId="ADAL" clId="{837AEDF4-7E77-4631-BA74-B2D2C89C51A1}" dt="2020-08-21T14:34:20.437" v="268" actId="20577"/>
          <ac:spMkLst>
            <pc:docMk/>
            <pc:sldMk cId="1011655050" sldId="256"/>
            <ac:spMk id="25" creationId="{40D61BD7-C851-4695-A633-BF838F1D5133}"/>
          </ac:spMkLst>
        </pc:spChg>
      </pc:sldChg>
      <pc:sldChg chg="modSp">
        <pc:chgData name="Smith, Christine (OHA)" userId="5c2d6e0b-734d-4772-b3a3-e39e05247052" providerId="ADAL" clId="{837AEDF4-7E77-4631-BA74-B2D2C89C51A1}" dt="2020-08-21T14:33:49.341" v="255" actId="20577"/>
        <pc:sldMkLst>
          <pc:docMk/>
          <pc:sldMk cId="2391498242" sldId="257"/>
        </pc:sldMkLst>
        <pc:graphicFrameChg chg="mod modGraphic">
          <ac:chgData name="Smith, Christine (OHA)" userId="5c2d6e0b-734d-4772-b3a3-e39e05247052" providerId="ADAL" clId="{837AEDF4-7E77-4631-BA74-B2D2C89C51A1}" dt="2020-08-21T14:33:49.341" v="255" actId="20577"/>
          <ac:graphicFrameMkLst>
            <pc:docMk/>
            <pc:sldMk cId="2391498242" sldId="257"/>
            <ac:graphicFrameMk id="12" creationId="{E99B352D-ED9D-4FF9-9876-03E57FC6DDB7}"/>
          </ac:graphicFrameMkLst>
        </pc:graphicFrameChg>
      </pc:sldChg>
    </pc:docChg>
  </pc:docChgLst>
  <pc:docChgLst>
    <pc:chgData name="Smith, Christine (OHA)" userId="5c2d6e0b-734d-4772-b3a3-e39e05247052" providerId="ADAL" clId="{E835A155-75CC-4AB0-B511-554C32A8FA5A}"/>
    <pc:docChg chg="delSld">
      <pc:chgData name="Smith, Christine (OHA)" userId="5c2d6e0b-734d-4772-b3a3-e39e05247052" providerId="ADAL" clId="{E835A155-75CC-4AB0-B511-554C32A8FA5A}" dt="2021-03-24T18:42:09.397" v="0" actId="2696"/>
      <pc:docMkLst>
        <pc:docMk/>
      </pc:docMkLst>
      <pc:sldChg chg="del">
        <pc:chgData name="Smith, Christine (OHA)" userId="5c2d6e0b-734d-4772-b3a3-e39e05247052" providerId="ADAL" clId="{E835A155-75CC-4AB0-B511-554C32A8FA5A}" dt="2021-03-24T18:42:09.397" v="0" actId="2696"/>
        <pc:sldMkLst>
          <pc:docMk/>
          <pc:sldMk cId="2391498242" sldId="257"/>
        </pc:sldMkLst>
      </pc:sldChg>
    </pc:docChg>
  </pc:docChgLst>
  <pc:docChgLst>
    <pc:chgData name="Christine Smith" userId="5c2d6e0b-734d-4772-b3a3-e39e05247052" providerId="ADAL" clId="{837AEDF4-7E77-4631-BA74-B2D2C89C51A1}"/>
    <pc:docChg chg="modSld">
      <pc:chgData name="Christine Smith" userId="5c2d6e0b-734d-4772-b3a3-e39e05247052" providerId="ADAL" clId="{837AEDF4-7E77-4631-BA74-B2D2C89C51A1}" dt="2020-08-20T11:57:21.326" v="2"/>
      <pc:docMkLst>
        <pc:docMk/>
      </pc:docMkLst>
      <pc:sldChg chg="modSp">
        <pc:chgData name="Christine Smith" userId="5c2d6e0b-734d-4772-b3a3-e39e05247052" providerId="ADAL" clId="{837AEDF4-7E77-4631-BA74-B2D2C89C51A1}" dt="2020-08-20T11:57:21.326" v="2"/>
        <pc:sldMkLst>
          <pc:docMk/>
          <pc:sldMk cId="1011655050" sldId="256"/>
        </pc:sldMkLst>
        <pc:spChg chg="mod">
          <ac:chgData name="Christine Smith" userId="5c2d6e0b-734d-4772-b3a3-e39e05247052" providerId="ADAL" clId="{837AEDF4-7E77-4631-BA74-B2D2C89C51A1}" dt="2020-08-20T11:57:21.326" v="2"/>
          <ac:spMkLst>
            <pc:docMk/>
            <pc:sldMk cId="1011655050" sldId="256"/>
            <ac:spMk id="25" creationId="{40D61BD7-C851-4695-A633-BF838F1D5133}"/>
          </ac:spMkLst>
        </pc:spChg>
      </pc:sldChg>
      <pc:sldChg chg="modSp">
        <pc:chgData name="Christine Smith" userId="5c2d6e0b-734d-4772-b3a3-e39e05247052" providerId="ADAL" clId="{837AEDF4-7E77-4631-BA74-B2D2C89C51A1}" dt="2020-08-20T11:55:56.260" v="1"/>
        <pc:sldMkLst>
          <pc:docMk/>
          <pc:sldMk cId="2391498242" sldId="257"/>
        </pc:sldMkLst>
        <pc:graphicFrameChg chg="mod">
          <ac:chgData name="Christine Smith" userId="5c2d6e0b-734d-4772-b3a3-e39e05247052" providerId="ADAL" clId="{837AEDF4-7E77-4631-BA74-B2D2C89C51A1}" dt="2020-08-20T11:55:56.260" v="1"/>
          <ac:graphicFrameMkLst>
            <pc:docMk/>
            <pc:sldMk cId="2391498242" sldId="257"/>
            <ac:graphicFrameMk id="12" creationId="{E99B352D-ED9D-4FF9-9876-03E57FC6DDB7}"/>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821F03-2E98-42F8-AD0E-9B7EE136601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2743809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821F03-2E98-42F8-AD0E-9B7EE136601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146311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821F03-2E98-42F8-AD0E-9B7EE136601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1371725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821F03-2E98-42F8-AD0E-9B7EE136601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3172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821F03-2E98-42F8-AD0E-9B7EE1366016}" type="datetimeFigureOut">
              <a:rPr lang="en-US" smtClean="0"/>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1635040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821F03-2E98-42F8-AD0E-9B7EE1366016}" type="datetimeFigureOut">
              <a:rPr lang="en-US" smtClean="0"/>
              <a:t>3/24/2021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1955748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821F03-2E98-42F8-AD0E-9B7EE1366016}" type="datetimeFigureOut">
              <a:rPr lang="en-US" smtClean="0"/>
              <a:t>3/24/2021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3514874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821F03-2E98-42F8-AD0E-9B7EE1366016}" type="datetimeFigureOut">
              <a:rPr lang="en-US" smtClean="0"/>
              <a:t>3/24/2021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2007494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821F03-2E98-42F8-AD0E-9B7EE1366016}" type="datetimeFigureOut">
              <a:rPr lang="en-US" smtClean="0"/>
              <a:t>3/24/2021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1177834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5821F03-2E98-42F8-AD0E-9B7EE1366016}" type="datetimeFigureOut">
              <a:rPr lang="en-US" smtClean="0"/>
              <a:t>3/24/2021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766151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5821F03-2E98-42F8-AD0E-9B7EE1366016}" type="datetimeFigureOut">
              <a:rPr lang="en-US" smtClean="0"/>
              <a:t>3/24/2021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87EDF-9F2B-4247-BD1A-445784E2F382}" type="slidenum">
              <a:rPr lang="en-US" smtClean="0"/>
              <a:t>‹#›</a:t>
            </a:fld>
            <a:endParaRPr lang="en-US"/>
          </a:p>
        </p:txBody>
      </p:sp>
    </p:spTree>
    <p:extLst>
      <p:ext uri="{BB962C8B-B14F-4D97-AF65-F5344CB8AC3E}">
        <p14:creationId xmlns:p14="http://schemas.microsoft.com/office/powerpoint/2010/main" val="1440125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45821F03-2E98-42F8-AD0E-9B7EE1366016}" type="datetimeFigureOut">
              <a:rPr lang="en-US" smtClean="0"/>
              <a:t>3/24/2021</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FB87EDF-9F2B-4247-BD1A-445784E2F382}" type="slidenum">
              <a:rPr lang="en-US" smtClean="0"/>
              <a:t>‹#›</a:t>
            </a:fld>
            <a:endParaRPr lang="en-US"/>
          </a:p>
        </p:txBody>
      </p:sp>
    </p:spTree>
    <p:extLst>
      <p:ext uri="{BB962C8B-B14F-4D97-AF65-F5344CB8AC3E}">
        <p14:creationId xmlns:p14="http://schemas.microsoft.com/office/powerpoint/2010/main" val="1313681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57ACE710-72A4-4CB2-BC57-A04F8703791B}"/>
              </a:ext>
            </a:extLst>
          </p:cNvPr>
          <p:cNvSpPr/>
          <p:nvPr/>
        </p:nvSpPr>
        <p:spPr>
          <a:xfrm>
            <a:off x="0" y="8572500"/>
            <a:ext cx="6858000" cy="571500"/>
          </a:xfrm>
          <a:prstGeom prst="rect">
            <a:avLst/>
          </a:prstGeom>
          <a:solidFill>
            <a:srgbClr val="5B7AAE"/>
          </a:solidFill>
          <a:ln>
            <a:solidFill>
              <a:srgbClr val="5B7A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drawing&#10;&#10;Description automatically generated">
            <a:extLst>
              <a:ext uri="{FF2B5EF4-FFF2-40B4-BE49-F238E27FC236}">
                <a16:creationId xmlns:a16="http://schemas.microsoft.com/office/drawing/2014/main" id="{3A306E7F-70CF-4FB9-8B9B-017D29025B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100" y="266700"/>
            <a:ext cx="3848100" cy="1282700"/>
          </a:xfrm>
          <a:prstGeom prst="rect">
            <a:avLst/>
          </a:prstGeom>
        </p:spPr>
      </p:pic>
      <p:sp>
        <p:nvSpPr>
          <p:cNvPr id="6" name="TextBox 5">
            <a:extLst>
              <a:ext uri="{FF2B5EF4-FFF2-40B4-BE49-F238E27FC236}">
                <a16:creationId xmlns:a16="http://schemas.microsoft.com/office/drawing/2014/main" id="{9FFAB6E3-0306-4A69-9EB2-6F85F3EA7AA8}"/>
              </a:ext>
            </a:extLst>
          </p:cNvPr>
          <p:cNvSpPr txBox="1"/>
          <p:nvPr/>
        </p:nvSpPr>
        <p:spPr>
          <a:xfrm>
            <a:off x="292100" y="1476608"/>
            <a:ext cx="5140942" cy="461665"/>
          </a:xfrm>
          <a:prstGeom prst="rect">
            <a:avLst/>
          </a:prstGeom>
          <a:noFill/>
        </p:spPr>
        <p:txBody>
          <a:bodyPr wrap="square" rtlCol="0">
            <a:spAutoFit/>
          </a:bodyPr>
          <a:lstStyle/>
          <a:p>
            <a:r>
              <a:rPr lang="en-US" sz="2400" b="1" dirty="0">
                <a:latin typeface="Century Gothic" panose="020B0502020202020204" pitchFamily="34" charset="0"/>
              </a:rPr>
              <a:t>Medicare Open Enrollment</a:t>
            </a:r>
          </a:p>
        </p:txBody>
      </p:sp>
      <p:sp>
        <p:nvSpPr>
          <p:cNvPr id="7" name="TextBox 6">
            <a:extLst>
              <a:ext uri="{FF2B5EF4-FFF2-40B4-BE49-F238E27FC236}">
                <a16:creationId xmlns:a16="http://schemas.microsoft.com/office/drawing/2014/main" id="{92C7A893-1079-43BB-99DE-747E08CCA8EC}"/>
              </a:ext>
            </a:extLst>
          </p:cNvPr>
          <p:cNvSpPr txBox="1"/>
          <p:nvPr/>
        </p:nvSpPr>
        <p:spPr>
          <a:xfrm>
            <a:off x="533612" y="2495106"/>
            <a:ext cx="2589118" cy="2185214"/>
          </a:xfrm>
          <a:prstGeom prst="rect">
            <a:avLst/>
          </a:prstGeom>
          <a:noFill/>
        </p:spPr>
        <p:txBody>
          <a:bodyPr wrap="square" rtlCol="0">
            <a:spAutoFit/>
          </a:bodyPr>
          <a:lstStyle/>
          <a:p>
            <a:r>
              <a:rPr lang="en-US" sz="1400" b="1" dirty="0">
                <a:solidFill>
                  <a:srgbClr val="5B7AAE"/>
                </a:solidFill>
                <a:latin typeface="Century Gothic" panose="020B0502020202020204" pitchFamily="34" charset="0"/>
              </a:rPr>
              <a:t>What is Medicare </a:t>
            </a:r>
            <a:br>
              <a:rPr lang="en-US" sz="1400" b="1" dirty="0">
                <a:solidFill>
                  <a:srgbClr val="5B7AAE"/>
                </a:solidFill>
                <a:latin typeface="Century Gothic" panose="020B0502020202020204" pitchFamily="34" charset="0"/>
              </a:rPr>
            </a:br>
            <a:r>
              <a:rPr lang="en-US" sz="1400" b="1" dirty="0">
                <a:solidFill>
                  <a:srgbClr val="5B7AAE"/>
                </a:solidFill>
                <a:latin typeface="Century Gothic" panose="020B0502020202020204" pitchFamily="34" charset="0"/>
              </a:rPr>
              <a:t>Open Enrollment?</a:t>
            </a:r>
          </a:p>
          <a:p>
            <a:r>
              <a:rPr lang="en-US" sz="1200" dirty="0">
                <a:latin typeface="Century Gothic" panose="020B0502020202020204" pitchFamily="34" charset="0"/>
              </a:rPr>
              <a:t>Medicare Open Enrollment is the time during which Medicare beneficiaries can reevaluate their coverage – whether it’s Original Medicare with supplemental coverage, Medicare Advantage, or other available options – and make changes if they want to do so.</a:t>
            </a:r>
          </a:p>
        </p:txBody>
      </p:sp>
      <p:grpSp>
        <p:nvGrpSpPr>
          <p:cNvPr id="21" name="Group 20">
            <a:extLst>
              <a:ext uri="{FF2B5EF4-FFF2-40B4-BE49-F238E27FC236}">
                <a16:creationId xmlns:a16="http://schemas.microsoft.com/office/drawing/2014/main" id="{974AE8B1-BB15-4541-8196-C496211BE3AF}"/>
              </a:ext>
            </a:extLst>
          </p:cNvPr>
          <p:cNvGrpSpPr/>
          <p:nvPr/>
        </p:nvGrpSpPr>
        <p:grpSpPr>
          <a:xfrm>
            <a:off x="3569147" y="2506318"/>
            <a:ext cx="5556557" cy="1721722"/>
            <a:chOff x="660092" y="2932390"/>
            <a:chExt cx="5556557" cy="1721722"/>
          </a:xfrm>
        </p:grpSpPr>
        <p:sp>
          <p:nvSpPr>
            <p:cNvPr id="9" name="TextBox 8">
              <a:extLst>
                <a:ext uri="{FF2B5EF4-FFF2-40B4-BE49-F238E27FC236}">
                  <a16:creationId xmlns:a16="http://schemas.microsoft.com/office/drawing/2014/main" id="{E24EE39A-EEC7-4F91-9DC8-1E93B728A309}"/>
                </a:ext>
              </a:extLst>
            </p:cNvPr>
            <p:cNvSpPr txBox="1"/>
            <p:nvPr/>
          </p:nvSpPr>
          <p:spPr>
            <a:xfrm>
              <a:off x="660092" y="2932390"/>
              <a:ext cx="5556557" cy="954107"/>
            </a:xfrm>
            <a:prstGeom prst="rect">
              <a:avLst/>
            </a:prstGeom>
            <a:noFill/>
          </p:spPr>
          <p:txBody>
            <a:bodyPr wrap="square" rtlCol="0">
              <a:spAutoFit/>
            </a:bodyPr>
            <a:lstStyle/>
            <a:p>
              <a:r>
                <a:rPr lang="en-US" sz="1400" b="1" dirty="0">
                  <a:solidFill>
                    <a:srgbClr val="5B7AAE"/>
                  </a:solidFill>
                  <a:latin typeface="Century Gothic" panose="020B0502020202020204" pitchFamily="34" charset="0"/>
                </a:rPr>
                <a:t>When is the Open </a:t>
              </a:r>
              <a:br>
                <a:rPr lang="en-US" sz="1400" b="1" dirty="0">
                  <a:solidFill>
                    <a:srgbClr val="5B7AAE"/>
                  </a:solidFill>
                  <a:latin typeface="Century Gothic" panose="020B0502020202020204" pitchFamily="34" charset="0"/>
                </a:rPr>
              </a:br>
              <a:r>
                <a:rPr lang="en-US" sz="1400" b="1" dirty="0">
                  <a:solidFill>
                    <a:srgbClr val="5B7AAE"/>
                  </a:solidFill>
                  <a:latin typeface="Century Gothic" panose="020B0502020202020204" pitchFamily="34" charset="0"/>
                </a:rPr>
                <a:t>Enrollment Period?</a:t>
              </a:r>
            </a:p>
            <a:p>
              <a:endParaRPr lang="en-US" sz="1400" b="1" dirty="0">
                <a:solidFill>
                  <a:srgbClr val="5B7AAE"/>
                </a:solidFill>
                <a:latin typeface="Century Gothic" panose="020B0502020202020204" pitchFamily="34" charset="0"/>
              </a:endParaRPr>
            </a:p>
            <a:p>
              <a:endParaRPr lang="en-US" sz="1400" b="1" dirty="0">
                <a:solidFill>
                  <a:srgbClr val="5B7AAE"/>
                </a:solidFill>
                <a:latin typeface="Century Gothic" panose="020B0502020202020204" pitchFamily="34" charset="0"/>
              </a:endParaRPr>
            </a:p>
          </p:txBody>
        </p:sp>
        <p:pic>
          <p:nvPicPr>
            <p:cNvPr id="1028" name="Picture 4">
              <a:extLst>
                <a:ext uri="{FF2B5EF4-FFF2-40B4-BE49-F238E27FC236}">
                  <a16:creationId xmlns:a16="http://schemas.microsoft.com/office/drawing/2014/main" id="{F250723A-FCA8-468C-A12C-A396B38E55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1201" y="3523972"/>
              <a:ext cx="446418" cy="53975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a:extLst>
                <a:ext uri="{FF2B5EF4-FFF2-40B4-BE49-F238E27FC236}">
                  <a16:creationId xmlns:a16="http://schemas.microsoft.com/office/drawing/2014/main" id="{5FC4AE70-33DC-4EE3-8CFA-EB472CF27A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0627" y="3523972"/>
              <a:ext cx="446418" cy="53975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a:extLst>
                <a:ext uri="{FF2B5EF4-FFF2-40B4-BE49-F238E27FC236}">
                  <a16:creationId xmlns:a16="http://schemas.microsoft.com/office/drawing/2014/main" id="{3E37C82A-7A78-4B50-98C1-3416B4F489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0053" y="3523972"/>
              <a:ext cx="446418" cy="53975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a:extLst>
                <a:ext uri="{FF2B5EF4-FFF2-40B4-BE49-F238E27FC236}">
                  <a16:creationId xmlns:a16="http://schemas.microsoft.com/office/drawing/2014/main" id="{46BFE65C-030C-4E69-9E3F-967C05D1E3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3490" y="3522186"/>
              <a:ext cx="446418" cy="53975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46E8F802-5449-436C-A788-17E333029445}"/>
                </a:ext>
              </a:extLst>
            </p:cNvPr>
            <p:cNvSpPr txBox="1"/>
            <p:nvPr/>
          </p:nvSpPr>
          <p:spPr>
            <a:xfrm>
              <a:off x="704851" y="3753604"/>
              <a:ext cx="446418" cy="276999"/>
            </a:xfrm>
            <a:prstGeom prst="rect">
              <a:avLst/>
            </a:prstGeom>
            <a:noFill/>
          </p:spPr>
          <p:txBody>
            <a:bodyPr wrap="square" rtlCol="0">
              <a:spAutoFit/>
            </a:bodyPr>
            <a:lstStyle/>
            <a:p>
              <a:r>
                <a:rPr lang="en-US" sz="1200" dirty="0"/>
                <a:t>OCT</a:t>
              </a:r>
            </a:p>
          </p:txBody>
        </p:sp>
        <p:sp>
          <p:nvSpPr>
            <p:cNvPr id="15" name="TextBox 14">
              <a:extLst>
                <a:ext uri="{FF2B5EF4-FFF2-40B4-BE49-F238E27FC236}">
                  <a16:creationId xmlns:a16="http://schemas.microsoft.com/office/drawing/2014/main" id="{298E3411-6BBF-4491-B7F1-926A423210BE}"/>
                </a:ext>
              </a:extLst>
            </p:cNvPr>
            <p:cNvSpPr txBox="1"/>
            <p:nvPr/>
          </p:nvSpPr>
          <p:spPr>
            <a:xfrm>
              <a:off x="1224277" y="3753018"/>
              <a:ext cx="525776" cy="276999"/>
            </a:xfrm>
            <a:prstGeom prst="rect">
              <a:avLst/>
            </a:prstGeom>
            <a:noFill/>
          </p:spPr>
          <p:txBody>
            <a:bodyPr wrap="square" rtlCol="0">
              <a:spAutoFit/>
            </a:bodyPr>
            <a:lstStyle/>
            <a:p>
              <a:r>
                <a:rPr lang="en-US" sz="1200" dirty="0"/>
                <a:t>NOV</a:t>
              </a:r>
            </a:p>
          </p:txBody>
        </p:sp>
        <p:sp>
          <p:nvSpPr>
            <p:cNvPr id="16" name="TextBox 15">
              <a:extLst>
                <a:ext uri="{FF2B5EF4-FFF2-40B4-BE49-F238E27FC236}">
                  <a16:creationId xmlns:a16="http://schemas.microsoft.com/office/drawing/2014/main" id="{6B231C46-17E5-40B9-ACA1-5C554F60AD56}"/>
                </a:ext>
              </a:extLst>
            </p:cNvPr>
            <p:cNvSpPr txBox="1"/>
            <p:nvPr/>
          </p:nvSpPr>
          <p:spPr>
            <a:xfrm>
              <a:off x="1750053" y="3747422"/>
              <a:ext cx="525776" cy="276999"/>
            </a:xfrm>
            <a:prstGeom prst="rect">
              <a:avLst/>
            </a:prstGeom>
            <a:noFill/>
          </p:spPr>
          <p:txBody>
            <a:bodyPr wrap="square" rtlCol="0">
              <a:spAutoFit/>
            </a:bodyPr>
            <a:lstStyle/>
            <a:p>
              <a:r>
                <a:rPr lang="en-US" sz="1200" dirty="0"/>
                <a:t>DEC</a:t>
              </a:r>
            </a:p>
          </p:txBody>
        </p:sp>
        <p:sp>
          <p:nvSpPr>
            <p:cNvPr id="17" name="TextBox 16">
              <a:extLst>
                <a:ext uri="{FF2B5EF4-FFF2-40B4-BE49-F238E27FC236}">
                  <a16:creationId xmlns:a16="http://schemas.microsoft.com/office/drawing/2014/main" id="{58C464F1-62B0-46CF-9428-880D8DE30D95}"/>
                </a:ext>
              </a:extLst>
            </p:cNvPr>
            <p:cNvSpPr txBox="1"/>
            <p:nvPr/>
          </p:nvSpPr>
          <p:spPr>
            <a:xfrm>
              <a:off x="2560324" y="3748344"/>
              <a:ext cx="525776" cy="276999"/>
            </a:xfrm>
            <a:prstGeom prst="rect">
              <a:avLst/>
            </a:prstGeom>
            <a:noFill/>
          </p:spPr>
          <p:txBody>
            <a:bodyPr wrap="square" rtlCol="0">
              <a:spAutoFit/>
            </a:bodyPr>
            <a:lstStyle/>
            <a:p>
              <a:r>
                <a:rPr lang="en-US" sz="1200" dirty="0"/>
                <a:t>JAN</a:t>
              </a:r>
            </a:p>
          </p:txBody>
        </p:sp>
        <p:sp>
          <p:nvSpPr>
            <p:cNvPr id="14" name="Right Brace 13">
              <a:extLst>
                <a:ext uri="{FF2B5EF4-FFF2-40B4-BE49-F238E27FC236}">
                  <a16:creationId xmlns:a16="http://schemas.microsoft.com/office/drawing/2014/main" id="{A77CA3A5-8896-495B-B83C-C966D3A1B42E}"/>
                </a:ext>
              </a:extLst>
            </p:cNvPr>
            <p:cNvSpPr/>
            <p:nvPr/>
          </p:nvSpPr>
          <p:spPr>
            <a:xfrm rot="5400000">
              <a:off x="1360493" y="3475967"/>
              <a:ext cx="161915" cy="1460499"/>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0" name="Right Brace 19">
              <a:extLst>
                <a:ext uri="{FF2B5EF4-FFF2-40B4-BE49-F238E27FC236}">
                  <a16:creationId xmlns:a16="http://schemas.microsoft.com/office/drawing/2014/main" id="{672CE17F-5263-4554-91D8-CA4482E955C1}"/>
                </a:ext>
              </a:extLst>
            </p:cNvPr>
            <p:cNvSpPr/>
            <p:nvPr/>
          </p:nvSpPr>
          <p:spPr>
            <a:xfrm rot="5400000">
              <a:off x="2685739" y="3983008"/>
              <a:ext cx="161915" cy="446417"/>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8" name="TextBox 17">
              <a:extLst>
                <a:ext uri="{FF2B5EF4-FFF2-40B4-BE49-F238E27FC236}">
                  <a16:creationId xmlns:a16="http://schemas.microsoft.com/office/drawing/2014/main" id="{93B8E6E7-4223-48D2-BE89-43FEEF75035B}"/>
                </a:ext>
              </a:extLst>
            </p:cNvPr>
            <p:cNvSpPr txBox="1"/>
            <p:nvPr/>
          </p:nvSpPr>
          <p:spPr>
            <a:xfrm>
              <a:off x="704851" y="4315558"/>
              <a:ext cx="1460499" cy="338554"/>
            </a:xfrm>
            <a:prstGeom prst="rect">
              <a:avLst/>
            </a:prstGeom>
            <a:noFill/>
          </p:spPr>
          <p:txBody>
            <a:bodyPr wrap="square" rtlCol="0">
              <a:spAutoFit/>
            </a:bodyPr>
            <a:lstStyle/>
            <a:p>
              <a:pPr algn="ctr"/>
              <a:r>
                <a:rPr lang="en-US" sz="800" dirty="0">
                  <a:latin typeface="Century Gothic" panose="020B0502020202020204" pitchFamily="34" charset="0"/>
                </a:rPr>
                <a:t>October 15</a:t>
              </a:r>
              <a:r>
                <a:rPr lang="en-US" sz="800" baseline="30000" dirty="0">
                  <a:latin typeface="Century Gothic" panose="020B0502020202020204" pitchFamily="34" charset="0"/>
                </a:rPr>
                <a:t>th</a:t>
              </a:r>
              <a:r>
                <a:rPr lang="en-US" sz="800" dirty="0">
                  <a:latin typeface="Century Gothic" panose="020B0502020202020204" pitchFamily="34" charset="0"/>
                </a:rPr>
                <a:t> through December 7th</a:t>
              </a:r>
            </a:p>
          </p:txBody>
        </p:sp>
        <p:sp>
          <p:nvSpPr>
            <p:cNvPr id="19" name="TextBox 18">
              <a:extLst>
                <a:ext uri="{FF2B5EF4-FFF2-40B4-BE49-F238E27FC236}">
                  <a16:creationId xmlns:a16="http://schemas.microsoft.com/office/drawing/2014/main" id="{88EFF569-A786-4CE0-AEE0-D2086B13DEF2}"/>
                </a:ext>
              </a:extLst>
            </p:cNvPr>
            <p:cNvSpPr txBox="1"/>
            <p:nvPr/>
          </p:nvSpPr>
          <p:spPr>
            <a:xfrm>
              <a:off x="2202181" y="4312396"/>
              <a:ext cx="1129029" cy="338554"/>
            </a:xfrm>
            <a:prstGeom prst="rect">
              <a:avLst/>
            </a:prstGeom>
            <a:noFill/>
          </p:spPr>
          <p:txBody>
            <a:bodyPr wrap="square" rtlCol="0">
              <a:spAutoFit/>
            </a:bodyPr>
            <a:lstStyle/>
            <a:p>
              <a:pPr algn="ctr"/>
              <a:r>
                <a:rPr lang="en-US" sz="800" dirty="0">
                  <a:latin typeface="Century Gothic" panose="020B0502020202020204" pitchFamily="34" charset="0"/>
                </a:rPr>
                <a:t>Coverage begins January 1</a:t>
              </a:r>
              <a:r>
                <a:rPr lang="en-US" sz="800" baseline="30000" dirty="0">
                  <a:latin typeface="Century Gothic" panose="020B0502020202020204" pitchFamily="34" charset="0"/>
                </a:rPr>
                <a:t>st</a:t>
              </a:r>
              <a:r>
                <a:rPr lang="en-US" sz="800" dirty="0">
                  <a:latin typeface="Century Gothic" panose="020B0502020202020204" pitchFamily="34" charset="0"/>
                </a:rPr>
                <a:t> </a:t>
              </a:r>
            </a:p>
          </p:txBody>
        </p:sp>
      </p:grpSp>
      <p:sp>
        <p:nvSpPr>
          <p:cNvPr id="23" name="TextBox 22">
            <a:extLst>
              <a:ext uri="{FF2B5EF4-FFF2-40B4-BE49-F238E27FC236}">
                <a16:creationId xmlns:a16="http://schemas.microsoft.com/office/drawing/2014/main" id="{CD16075A-0351-4EA5-BE0E-3C29F82A0391}"/>
              </a:ext>
            </a:extLst>
          </p:cNvPr>
          <p:cNvSpPr txBox="1"/>
          <p:nvPr/>
        </p:nvSpPr>
        <p:spPr>
          <a:xfrm>
            <a:off x="463550" y="4881285"/>
            <a:ext cx="5753100" cy="1415772"/>
          </a:xfrm>
          <a:prstGeom prst="rect">
            <a:avLst/>
          </a:prstGeom>
          <a:noFill/>
        </p:spPr>
        <p:txBody>
          <a:bodyPr wrap="square" rtlCol="0">
            <a:spAutoFit/>
          </a:bodyPr>
          <a:lstStyle/>
          <a:p>
            <a:r>
              <a:rPr lang="en-US" sz="1400" b="1" dirty="0">
                <a:solidFill>
                  <a:srgbClr val="5B7AAE"/>
                </a:solidFill>
                <a:latin typeface="Century Gothic" panose="020B0502020202020204" pitchFamily="34" charset="0"/>
              </a:rPr>
              <a:t>Can someone help me in my community?</a:t>
            </a:r>
          </a:p>
          <a:p>
            <a:r>
              <a:rPr lang="en-US" sz="1200" dirty="0">
                <a:latin typeface="Century Gothic" panose="020B0502020202020204" pitchFamily="34" charset="0"/>
              </a:rPr>
              <a:t>Yes!  The Rhode Island State Health Insurance Assistance Program (SHIP) helps Medicare beneficiaries find the right Medicare coverage at the right cost.  The Office of Healthy Aging also educates Medicare beneficiaries on how to prevent, detect, and report Medicare fraud, waste, and abuse via the Senior Medicare Patrol (SMP) program. To connect with a SHIP Counselor in your community, call:</a:t>
            </a:r>
          </a:p>
        </p:txBody>
      </p:sp>
      <p:pic>
        <p:nvPicPr>
          <p:cNvPr id="1030" name="Picture 6" descr="Point">
            <a:extLst>
              <a:ext uri="{FF2B5EF4-FFF2-40B4-BE49-F238E27FC236}">
                <a16:creationId xmlns:a16="http://schemas.microsoft.com/office/drawing/2014/main" id="{4F0FF42F-00A0-4F81-ADF5-9BE0CFC4C9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16140" y="7046827"/>
            <a:ext cx="737524" cy="490592"/>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21">
            <a:extLst>
              <a:ext uri="{FF2B5EF4-FFF2-40B4-BE49-F238E27FC236}">
                <a16:creationId xmlns:a16="http://schemas.microsoft.com/office/drawing/2014/main" id="{5CD9E1E8-FA8D-4121-8625-B5D3A7DC7E31}"/>
              </a:ext>
            </a:extLst>
          </p:cNvPr>
          <p:cNvSpPr/>
          <p:nvPr/>
        </p:nvSpPr>
        <p:spPr>
          <a:xfrm>
            <a:off x="4192224" y="7242763"/>
            <a:ext cx="1887055" cy="307777"/>
          </a:xfrm>
          <a:prstGeom prst="rect">
            <a:avLst/>
          </a:prstGeom>
        </p:spPr>
        <p:txBody>
          <a:bodyPr wrap="none">
            <a:spAutoFit/>
          </a:bodyPr>
          <a:lstStyle/>
          <a:p>
            <a:r>
              <a:rPr lang="en-US" sz="1400" b="1" dirty="0">
                <a:solidFill>
                  <a:srgbClr val="5B7AAE"/>
                </a:solidFill>
                <a:latin typeface="Century Gothic" panose="020B0502020202020204" pitchFamily="34" charset="0"/>
              </a:rPr>
              <a:t>.  Call 401.462.4444.</a:t>
            </a:r>
          </a:p>
        </p:txBody>
      </p:sp>
      <p:sp>
        <p:nvSpPr>
          <p:cNvPr id="30" name="TextBox 29">
            <a:extLst>
              <a:ext uri="{FF2B5EF4-FFF2-40B4-BE49-F238E27FC236}">
                <a16:creationId xmlns:a16="http://schemas.microsoft.com/office/drawing/2014/main" id="{ECF3619D-DB8D-4E83-A533-59CD1C97298B}"/>
              </a:ext>
            </a:extLst>
          </p:cNvPr>
          <p:cNvSpPr txBox="1"/>
          <p:nvPr/>
        </p:nvSpPr>
        <p:spPr>
          <a:xfrm>
            <a:off x="396546" y="7491940"/>
            <a:ext cx="6232853" cy="923330"/>
          </a:xfrm>
          <a:prstGeom prst="rect">
            <a:avLst/>
          </a:prstGeom>
          <a:noFill/>
        </p:spPr>
        <p:txBody>
          <a:bodyPr wrap="square" rtlCol="0">
            <a:spAutoFit/>
          </a:bodyPr>
          <a:lstStyle/>
          <a:p>
            <a:r>
              <a:rPr lang="en-US" sz="1200" dirty="0">
                <a:latin typeface="Century Gothic" panose="020B0502020202020204" pitchFamily="34" charset="0"/>
              </a:rPr>
              <a:t>Call the Point, your healthy aging help desk, to talk with a specialist today and get connected to resources in your area – for free. Explore options for healthcare, employment, and more. The Point also provides</a:t>
            </a:r>
            <a:r>
              <a:rPr lang="en-US" sz="1200" dirty="0">
                <a:solidFill>
                  <a:srgbClr val="FF0000"/>
                </a:solidFill>
                <a:latin typeface="Century Gothic" panose="020B0502020202020204" pitchFamily="34" charset="0"/>
              </a:rPr>
              <a:t> </a:t>
            </a:r>
            <a:r>
              <a:rPr lang="en-US" sz="1200" dirty="0">
                <a:latin typeface="Century Gothic" panose="020B0502020202020204" pitchFamily="34" charset="0"/>
              </a:rPr>
              <a:t>conflict-free, unbiased Medicare counseling year-round and during Medicare Open Enrollment. </a:t>
            </a:r>
          </a:p>
          <a:p>
            <a:endParaRPr lang="en-US" sz="600" dirty="0">
              <a:latin typeface="Century Gothic" panose="020B0502020202020204" pitchFamily="34" charset="0"/>
            </a:endParaRPr>
          </a:p>
        </p:txBody>
      </p:sp>
      <p:sp>
        <p:nvSpPr>
          <p:cNvPr id="27" name="Rectangle 26">
            <a:extLst>
              <a:ext uri="{FF2B5EF4-FFF2-40B4-BE49-F238E27FC236}">
                <a16:creationId xmlns:a16="http://schemas.microsoft.com/office/drawing/2014/main" id="{A852FB94-5861-4626-9D44-B14EBF4F0F73}"/>
              </a:ext>
            </a:extLst>
          </p:cNvPr>
          <p:cNvSpPr/>
          <p:nvPr/>
        </p:nvSpPr>
        <p:spPr>
          <a:xfrm>
            <a:off x="1424957" y="8673584"/>
            <a:ext cx="4008085" cy="369332"/>
          </a:xfrm>
          <a:prstGeom prst="rect">
            <a:avLst/>
          </a:prstGeom>
        </p:spPr>
        <p:txBody>
          <a:bodyPr wrap="none">
            <a:spAutoFit/>
          </a:bodyPr>
          <a:lstStyle/>
          <a:p>
            <a:r>
              <a:rPr lang="en-US" dirty="0">
                <a:solidFill>
                  <a:schemeClr val="bg1">
                    <a:lumMod val="95000"/>
                  </a:schemeClr>
                </a:solidFill>
                <a:latin typeface="Arial Nova Cond Light" panose="020B0306020202020204" pitchFamily="34" charset="0"/>
              </a:rPr>
              <a:t>For more information, visit www.oha.ri.gov/ship</a:t>
            </a:r>
          </a:p>
        </p:txBody>
      </p:sp>
      <p:sp>
        <p:nvSpPr>
          <p:cNvPr id="25" name="TextBox 24">
            <a:extLst>
              <a:ext uri="{FF2B5EF4-FFF2-40B4-BE49-F238E27FC236}">
                <a16:creationId xmlns:a16="http://schemas.microsoft.com/office/drawing/2014/main" id="{40D61BD7-C851-4695-A633-BF838F1D5133}"/>
              </a:ext>
            </a:extLst>
          </p:cNvPr>
          <p:cNvSpPr txBox="1"/>
          <p:nvPr/>
        </p:nvSpPr>
        <p:spPr>
          <a:xfrm>
            <a:off x="463550" y="6201700"/>
            <a:ext cx="6165849" cy="646331"/>
          </a:xfrm>
          <a:prstGeom prst="rect">
            <a:avLst/>
          </a:prstGeom>
          <a:noFill/>
        </p:spPr>
        <p:txBody>
          <a:bodyPr wrap="square" rtlCol="0">
            <a:spAutoFit/>
          </a:bodyPr>
          <a:lstStyle/>
          <a:p>
            <a:endParaRPr lang="en-US" sz="600" dirty="0">
              <a:latin typeface="Century Gothic" panose="020B0502020202020204" pitchFamily="34" charset="0"/>
            </a:endParaRPr>
          </a:p>
          <a:p>
            <a:r>
              <a:rPr lang="en-US" sz="1000" dirty="0">
                <a:latin typeface="Century Gothic" panose="020B0502020202020204" pitchFamily="34" charset="0"/>
              </a:rPr>
              <a:t>Tri-County Community Action – North: 349-5760	      Westbay Community Action:  921-5118 </a:t>
            </a:r>
            <a:br>
              <a:rPr lang="en-US" sz="1000" dirty="0">
                <a:latin typeface="Century Gothic" panose="020B0502020202020204" pitchFamily="34" charset="0"/>
              </a:rPr>
            </a:br>
            <a:r>
              <a:rPr lang="en-US" sz="1000" dirty="0">
                <a:latin typeface="Century Gothic" panose="020B0502020202020204" pitchFamily="34" charset="0"/>
              </a:rPr>
              <a:t>Tri-County Community Action – South: 789-3016 x 3         United Way of Rhode Island:   519-0360    Child &amp; Family Services Newport County: 848-4185	      East Bay Community Action:   435-7876</a:t>
            </a:r>
          </a:p>
        </p:txBody>
      </p:sp>
      <p:sp>
        <p:nvSpPr>
          <p:cNvPr id="2" name="Rectangle 1">
            <a:extLst>
              <a:ext uri="{FF2B5EF4-FFF2-40B4-BE49-F238E27FC236}">
                <a16:creationId xmlns:a16="http://schemas.microsoft.com/office/drawing/2014/main" id="{EEC90CD9-F59C-4301-ACCD-62562887E340}"/>
              </a:ext>
            </a:extLst>
          </p:cNvPr>
          <p:cNvSpPr/>
          <p:nvPr/>
        </p:nvSpPr>
        <p:spPr>
          <a:xfrm>
            <a:off x="402897" y="7242763"/>
            <a:ext cx="3166251" cy="307777"/>
          </a:xfrm>
          <a:prstGeom prst="rect">
            <a:avLst/>
          </a:prstGeom>
        </p:spPr>
        <p:txBody>
          <a:bodyPr wrap="none">
            <a:spAutoFit/>
          </a:bodyPr>
          <a:lstStyle/>
          <a:p>
            <a:r>
              <a:rPr lang="en-US" sz="1400" b="1" dirty="0">
                <a:solidFill>
                  <a:srgbClr val="5B7AAE"/>
                </a:solidFill>
                <a:latin typeface="Century Gothic" panose="020B0502020202020204" pitchFamily="34" charset="0"/>
              </a:rPr>
              <a:t>Need more information? That’s the</a:t>
            </a:r>
            <a:endParaRPr lang="en-US" sz="1400" dirty="0"/>
          </a:p>
        </p:txBody>
      </p:sp>
      <p:sp>
        <p:nvSpPr>
          <p:cNvPr id="3" name="Arrow: Right 2">
            <a:extLst>
              <a:ext uri="{FF2B5EF4-FFF2-40B4-BE49-F238E27FC236}">
                <a16:creationId xmlns:a16="http://schemas.microsoft.com/office/drawing/2014/main" id="{B3223508-0923-4102-B716-FFA605C024C7}"/>
              </a:ext>
            </a:extLst>
          </p:cNvPr>
          <p:cNvSpPr/>
          <p:nvPr/>
        </p:nvSpPr>
        <p:spPr>
          <a:xfrm>
            <a:off x="6330096" y="8296564"/>
            <a:ext cx="346757" cy="1447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1655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3C12C74-34DE-4555-8790-8FC7C320B825}"/>
              </a:ext>
            </a:extLst>
          </p:cNvPr>
          <p:cNvSpPr/>
          <p:nvPr/>
        </p:nvSpPr>
        <p:spPr>
          <a:xfrm>
            <a:off x="838308" y="6580970"/>
            <a:ext cx="1847896" cy="2191654"/>
          </a:xfrm>
          <a:prstGeom prst="rect">
            <a:avLst/>
          </a:prstGeom>
          <a:solidFill>
            <a:srgbClr val="38B99A"/>
          </a:solidFill>
          <a:ln>
            <a:solidFill>
              <a:srgbClr val="38B9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B0F0257B-7572-4F2C-8CF8-C95FE446B28F}"/>
              </a:ext>
            </a:extLst>
          </p:cNvPr>
          <p:cNvPicPr>
            <a:picLocks noChangeAspect="1"/>
          </p:cNvPicPr>
          <p:nvPr/>
        </p:nvPicPr>
        <p:blipFill>
          <a:blip r:embed="rId2"/>
          <a:stretch>
            <a:fillRect/>
          </a:stretch>
        </p:blipFill>
        <p:spPr>
          <a:xfrm>
            <a:off x="942974" y="6681061"/>
            <a:ext cx="1628775" cy="2038674"/>
          </a:xfrm>
          <a:prstGeom prst="rect">
            <a:avLst/>
          </a:prstGeom>
        </p:spPr>
      </p:pic>
      <p:pic>
        <p:nvPicPr>
          <p:cNvPr id="9" name="Picture 6" descr="Point">
            <a:extLst>
              <a:ext uri="{FF2B5EF4-FFF2-40B4-BE49-F238E27FC236}">
                <a16:creationId xmlns:a16="http://schemas.microsoft.com/office/drawing/2014/main" id="{BF53A706-2909-46ED-A7CB-B01891C7CE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6299" y="6528081"/>
            <a:ext cx="1338850" cy="890587"/>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C0477914-C02A-496A-9531-884D153D3E57}"/>
              </a:ext>
            </a:extLst>
          </p:cNvPr>
          <p:cNvSpPr/>
          <p:nvPr/>
        </p:nvSpPr>
        <p:spPr>
          <a:xfrm>
            <a:off x="3043392" y="7303678"/>
            <a:ext cx="3703051" cy="307777"/>
          </a:xfrm>
          <a:prstGeom prst="rect">
            <a:avLst/>
          </a:prstGeom>
        </p:spPr>
        <p:txBody>
          <a:bodyPr wrap="square">
            <a:spAutoFit/>
          </a:bodyPr>
          <a:lstStyle/>
          <a:p>
            <a:r>
              <a:rPr lang="en-US" sz="1400" b="1" dirty="0">
                <a:solidFill>
                  <a:srgbClr val="5B7AAE"/>
                </a:solidFill>
                <a:latin typeface="Century Gothic" panose="020B0502020202020204" pitchFamily="34" charset="0"/>
              </a:rPr>
              <a:t>network partners are in your community</a:t>
            </a:r>
          </a:p>
        </p:txBody>
      </p:sp>
      <p:graphicFrame>
        <p:nvGraphicFramePr>
          <p:cNvPr id="12" name="Table 12">
            <a:extLst>
              <a:ext uri="{FF2B5EF4-FFF2-40B4-BE49-F238E27FC236}">
                <a16:creationId xmlns:a16="http://schemas.microsoft.com/office/drawing/2014/main" id="{E99B352D-ED9D-4FF9-9876-03E57FC6DDB7}"/>
              </a:ext>
            </a:extLst>
          </p:cNvPr>
          <p:cNvGraphicFramePr>
            <a:graphicFrameLocks noGrp="1"/>
          </p:cNvGraphicFramePr>
          <p:nvPr/>
        </p:nvGraphicFramePr>
        <p:xfrm>
          <a:off x="691150" y="1270281"/>
          <a:ext cx="5765799" cy="5257800"/>
        </p:xfrm>
        <a:graphic>
          <a:graphicData uri="http://schemas.openxmlformats.org/drawingml/2006/table">
            <a:tbl>
              <a:tblPr firstRow="1" bandRow="1">
                <a:tableStyleId>{5C22544A-7EE6-4342-B048-85BDC9FD1C3A}</a:tableStyleId>
              </a:tblPr>
              <a:tblGrid>
                <a:gridCol w="1644501">
                  <a:extLst>
                    <a:ext uri="{9D8B030D-6E8A-4147-A177-3AD203B41FA5}">
                      <a16:colId xmlns:a16="http://schemas.microsoft.com/office/drawing/2014/main" val="73638909"/>
                    </a:ext>
                  </a:extLst>
                </a:gridCol>
                <a:gridCol w="2914798">
                  <a:extLst>
                    <a:ext uri="{9D8B030D-6E8A-4147-A177-3AD203B41FA5}">
                      <a16:colId xmlns:a16="http://schemas.microsoft.com/office/drawing/2014/main" val="1875688186"/>
                    </a:ext>
                  </a:extLst>
                </a:gridCol>
                <a:gridCol w="1206500">
                  <a:extLst>
                    <a:ext uri="{9D8B030D-6E8A-4147-A177-3AD203B41FA5}">
                      <a16:colId xmlns:a16="http://schemas.microsoft.com/office/drawing/2014/main" val="1087467666"/>
                    </a:ext>
                  </a:extLst>
                </a:gridCol>
              </a:tblGrid>
              <a:tr h="370840">
                <a:tc>
                  <a:txBody>
                    <a:bodyPr/>
                    <a:lstStyle/>
                    <a:p>
                      <a:pPr algn="ctr"/>
                      <a:r>
                        <a:rPr lang="en-US" b="1" dirty="0">
                          <a:solidFill>
                            <a:schemeClr val="bg1"/>
                          </a:solidFill>
                        </a:rPr>
                        <a:t>RI REGIONAL </a:t>
                      </a:r>
                    </a:p>
                    <a:p>
                      <a:pPr algn="ctr"/>
                      <a:r>
                        <a:rPr lang="en-US" b="1" dirty="0">
                          <a:solidFill>
                            <a:schemeClr val="bg1"/>
                          </a:solidFill>
                        </a:rPr>
                        <a:t>SHIP AGENCIES </a:t>
                      </a:r>
                    </a:p>
                  </a:txBody>
                  <a:tcPr>
                    <a:solidFill>
                      <a:srgbClr val="38B99A"/>
                    </a:solidFill>
                  </a:tcPr>
                </a:tc>
                <a:tc>
                  <a:txBody>
                    <a:bodyPr/>
                    <a:lstStyle/>
                    <a:p>
                      <a:pPr algn="ctr"/>
                      <a:r>
                        <a:rPr lang="en-US" b="1" dirty="0">
                          <a:solidFill>
                            <a:schemeClr val="bg1"/>
                          </a:solidFill>
                        </a:rPr>
                        <a:t>TOWNS COVERED </a:t>
                      </a:r>
                    </a:p>
                  </a:txBody>
                  <a:tcPr>
                    <a:solidFill>
                      <a:srgbClr val="38B99A"/>
                    </a:solidFill>
                  </a:tcPr>
                </a:tc>
                <a:tc>
                  <a:txBody>
                    <a:bodyPr/>
                    <a:lstStyle/>
                    <a:p>
                      <a:pPr algn="ctr"/>
                      <a:r>
                        <a:rPr lang="en-US" b="1" dirty="0">
                          <a:solidFill>
                            <a:schemeClr val="bg1"/>
                          </a:solidFill>
                        </a:rPr>
                        <a:t>PHONE NUMBER</a:t>
                      </a:r>
                    </a:p>
                  </a:txBody>
                  <a:tcPr>
                    <a:solidFill>
                      <a:srgbClr val="38B99A"/>
                    </a:solidFill>
                  </a:tcPr>
                </a:tc>
                <a:extLst>
                  <a:ext uri="{0D108BD9-81ED-4DB2-BD59-A6C34878D82A}">
                    <a16:rowId xmlns:a16="http://schemas.microsoft.com/office/drawing/2014/main" val="3196026880"/>
                  </a:ext>
                </a:extLst>
              </a:tr>
              <a:tr h="370840">
                <a:tc>
                  <a:txBody>
                    <a:bodyPr/>
                    <a:lstStyle/>
                    <a:p>
                      <a:r>
                        <a:rPr lang="en-US" b="0" dirty="0">
                          <a:solidFill>
                            <a:schemeClr val="bg1"/>
                          </a:solidFill>
                        </a:rPr>
                        <a:t>Tri-County Community Action Agency - North</a:t>
                      </a:r>
                    </a:p>
                  </a:txBody>
                  <a:tcPr>
                    <a:solidFill>
                      <a:srgbClr val="CC0066"/>
                    </a:solidFill>
                  </a:tcPr>
                </a:tc>
                <a:tc>
                  <a:txBody>
                    <a:bodyPr/>
                    <a:lstStyle/>
                    <a:p>
                      <a:r>
                        <a:rPr lang="en-US" sz="1350" b="0" kern="1200" dirty="0">
                          <a:solidFill>
                            <a:schemeClr val="lt1"/>
                          </a:solidFill>
                          <a:effectLst/>
                          <a:latin typeface="+mn-lt"/>
                          <a:ea typeface="+mn-ea"/>
                          <a:cs typeface="+mn-cs"/>
                        </a:rPr>
                        <a:t>Cranston, Scituate, Cumberland, Johnston, Lincoln, North Providence, Burrillville, Foster, Glocester, North Smithfield, Smithfield, Woonsocket</a:t>
                      </a:r>
                      <a:endParaRPr lang="en-US" b="0" dirty="0">
                        <a:solidFill>
                          <a:schemeClr val="bg1"/>
                        </a:solidFill>
                      </a:endParaRPr>
                    </a:p>
                  </a:txBody>
                  <a:tcPr>
                    <a:solidFill>
                      <a:srgbClr val="CC0066"/>
                    </a:solidFill>
                  </a:tcPr>
                </a:tc>
                <a:tc>
                  <a:txBody>
                    <a:bodyPr/>
                    <a:lstStyle/>
                    <a:p>
                      <a:r>
                        <a:rPr lang="en-US" b="0" dirty="0">
                          <a:solidFill>
                            <a:schemeClr val="bg1"/>
                          </a:solidFill>
                        </a:rPr>
                        <a:t>401-349-5760</a:t>
                      </a:r>
                    </a:p>
                  </a:txBody>
                  <a:tcPr>
                    <a:solidFill>
                      <a:srgbClr val="CC0066"/>
                    </a:solidFill>
                  </a:tcPr>
                </a:tc>
                <a:extLst>
                  <a:ext uri="{0D108BD9-81ED-4DB2-BD59-A6C34878D82A}">
                    <a16:rowId xmlns:a16="http://schemas.microsoft.com/office/drawing/2014/main" val="2624209323"/>
                  </a:ext>
                </a:extLst>
              </a:tr>
              <a:tr h="370840">
                <a:tc>
                  <a:txBody>
                    <a:bodyPr/>
                    <a:lstStyle/>
                    <a:p>
                      <a:r>
                        <a:rPr lang="en-US" b="0" dirty="0">
                          <a:solidFill>
                            <a:schemeClr val="bg1"/>
                          </a:solidFill>
                        </a:rPr>
                        <a:t>Westbay Community Action Agency </a:t>
                      </a:r>
                    </a:p>
                  </a:txBody>
                  <a:tcPr>
                    <a:solidFill>
                      <a:srgbClr val="003271"/>
                    </a:solidFill>
                  </a:tcPr>
                </a:tc>
                <a:tc>
                  <a:txBody>
                    <a:bodyPr/>
                    <a:lstStyle/>
                    <a:p>
                      <a:r>
                        <a:rPr lang="en-US" sz="1350" kern="1200" dirty="0">
                          <a:solidFill>
                            <a:schemeClr val="bg1"/>
                          </a:solidFill>
                          <a:effectLst/>
                          <a:latin typeface="+mn-lt"/>
                          <a:ea typeface="+mn-ea"/>
                          <a:cs typeface="+mn-cs"/>
                        </a:rPr>
                        <a:t>Coventry, West Greenwich, East Greenwich, Warwick, and West Warwick </a:t>
                      </a:r>
                      <a:endParaRPr lang="en-US" b="0" dirty="0">
                        <a:solidFill>
                          <a:schemeClr val="bg1"/>
                        </a:solidFill>
                      </a:endParaRPr>
                    </a:p>
                  </a:txBody>
                  <a:tcPr>
                    <a:solidFill>
                      <a:srgbClr val="003271"/>
                    </a:solidFill>
                  </a:tcPr>
                </a:tc>
                <a:tc>
                  <a:txBody>
                    <a:bodyPr/>
                    <a:lstStyle/>
                    <a:p>
                      <a:r>
                        <a:rPr lang="en-US" b="0" dirty="0">
                          <a:solidFill>
                            <a:schemeClr val="bg1"/>
                          </a:solidFill>
                        </a:rPr>
                        <a:t>401-921-5118 </a:t>
                      </a:r>
                    </a:p>
                  </a:txBody>
                  <a:tcPr>
                    <a:solidFill>
                      <a:srgbClr val="003271"/>
                    </a:solidFill>
                  </a:tcPr>
                </a:tc>
                <a:extLst>
                  <a:ext uri="{0D108BD9-81ED-4DB2-BD59-A6C34878D82A}">
                    <a16:rowId xmlns:a16="http://schemas.microsoft.com/office/drawing/2014/main" val="1479002622"/>
                  </a:ext>
                </a:extLst>
              </a:tr>
              <a:tr h="370840">
                <a:tc>
                  <a:txBody>
                    <a:bodyPr/>
                    <a:lstStyle/>
                    <a:p>
                      <a:r>
                        <a:rPr lang="en-US" b="0" dirty="0">
                          <a:solidFill>
                            <a:schemeClr val="tx1"/>
                          </a:solidFill>
                        </a:rPr>
                        <a:t>Tri-County Community Action Agency – South </a:t>
                      </a:r>
                    </a:p>
                  </a:txBody>
                  <a:tcPr>
                    <a:solidFill>
                      <a:srgbClr val="B4C7E7"/>
                    </a:solidFill>
                  </a:tcPr>
                </a:tc>
                <a:tc>
                  <a:txBody>
                    <a:bodyPr/>
                    <a:lstStyle/>
                    <a:p>
                      <a:r>
                        <a:rPr lang="en-US" sz="1350" kern="1200" dirty="0">
                          <a:solidFill>
                            <a:schemeClr val="dk1"/>
                          </a:solidFill>
                          <a:effectLst/>
                          <a:latin typeface="+mn-lt"/>
                          <a:ea typeface="+mn-ea"/>
                          <a:cs typeface="+mn-cs"/>
                        </a:rPr>
                        <a:t>Charlestown, Exeter, Hopkinton, New Shoreham, Richmond, North Kingstown, South Kingstown, Narragansett, and Westerly</a:t>
                      </a:r>
                      <a:endParaRPr lang="en-US" b="0" dirty="0">
                        <a:solidFill>
                          <a:schemeClr val="tx1"/>
                        </a:solidFill>
                      </a:endParaRPr>
                    </a:p>
                  </a:txBody>
                  <a:tcPr>
                    <a:solidFill>
                      <a:srgbClr val="B4C7E7"/>
                    </a:solidFill>
                  </a:tcPr>
                </a:tc>
                <a:tc>
                  <a:txBody>
                    <a:bodyPr/>
                    <a:lstStyle/>
                    <a:p>
                      <a:r>
                        <a:rPr lang="en-US" b="0" dirty="0">
                          <a:solidFill>
                            <a:schemeClr val="tx1"/>
                          </a:solidFill>
                        </a:rPr>
                        <a:t>401-789-3016 ext. 3 </a:t>
                      </a:r>
                    </a:p>
                  </a:txBody>
                  <a:tcPr>
                    <a:solidFill>
                      <a:srgbClr val="B4C7E7"/>
                    </a:solidFill>
                  </a:tcPr>
                </a:tc>
                <a:extLst>
                  <a:ext uri="{0D108BD9-81ED-4DB2-BD59-A6C34878D82A}">
                    <a16:rowId xmlns:a16="http://schemas.microsoft.com/office/drawing/2014/main" val="3818695250"/>
                  </a:ext>
                </a:extLst>
              </a:tr>
              <a:tr h="370840">
                <a:tc>
                  <a:txBody>
                    <a:bodyPr/>
                    <a:lstStyle/>
                    <a:p>
                      <a:r>
                        <a:rPr lang="en-US" b="0" dirty="0">
                          <a:solidFill>
                            <a:schemeClr val="tx1"/>
                          </a:solidFill>
                        </a:rPr>
                        <a:t>United Way of Rhode Island</a:t>
                      </a:r>
                    </a:p>
                  </a:txBody>
                  <a:tcPr>
                    <a:solidFill>
                      <a:srgbClr val="75AF4D"/>
                    </a:solidFill>
                  </a:tcPr>
                </a:tc>
                <a:tc>
                  <a:txBody>
                    <a:bodyPr/>
                    <a:lstStyle/>
                    <a:p>
                      <a:r>
                        <a:rPr lang="en-US" b="0" dirty="0">
                          <a:solidFill>
                            <a:schemeClr val="tx1"/>
                          </a:solidFill>
                        </a:rPr>
                        <a:t>Providence</a:t>
                      </a:r>
                    </a:p>
                  </a:txBody>
                  <a:tcPr>
                    <a:solidFill>
                      <a:srgbClr val="75AF4D"/>
                    </a:solidFill>
                  </a:tcPr>
                </a:tc>
                <a:tc>
                  <a:txBody>
                    <a:bodyPr/>
                    <a:lstStyle/>
                    <a:p>
                      <a:r>
                        <a:rPr lang="en-US" b="0" dirty="0">
                          <a:solidFill>
                            <a:schemeClr val="tx1"/>
                          </a:solidFill>
                        </a:rPr>
                        <a:t>401-519-0360</a:t>
                      </a:r>
                    </a:p>
                  </a:txBody>
                  <a:tcPr>
                    <a:solidFill>
                      <a:srgbClr val="75AF4D"/>
                    </a:solidFill>
                  </a:tcPr>
                </a:tc>
                <a:extLst>
                  <a:ext uri="{0D108BD9-81ED-4DB2-BD59-A6C34878D82A}">
                    <a16:rowId xmlns:a16="http://schemas.microsoft.com/office/drawing/2014/main" val="4281775665"/>
                  </a:ext>
                </a:extLst>
              </a:tr>
              <a:tr h="370840">
                <a:tc>
                  <a:txBody>
                    <a:bodyPr/>
                    <a:lstStyle/>
                    <a:p>
                      <a:r>
                        <a:rPr lang="en-US" sz="1350" b="0" dirty="0">
                          <a:solidFill>
                            <a:schemeClr val="tx1"/>
                          </a:solidFill>
                        </a:rPr>
                        <a:t>Diocese of Providence </a:t>
                      </a:r>
                    </a:p>
                  </a:txBody>
                  <a:tcPr>
                    <a:solidFill>
                      <a:schemeClr val="accent6">
                        <a:lumMod val="60000"/>
                        <a:lumOff val="40000"/>
                      </a:schemeClr>
                    </a:solidFill>
                  </a:tcPr>
                </a:tc>
                <a:tc>
                  <a:txBody>
                    <a:bodyPr/>
                    <a:lstStyle/>
                    <a:p>
                      <a:r>
                        <a:rPr lang="en-US" sz="1350" b="0" dirty="0">
                          <a:solidFill>
                            <a:schemeClr val="tx1"/>
                          </a:solidFill>
                        </a:rPr>
                        <a:t>Providence </a:t>
                      </a:r>
                    </a:p>
                  </a:txBody>
                  <a:tcPr>
                    <a:solidFill>
                      <a:schemeClr val="accent6">
                        <a:lumMod val="60000"/>
                        <a:lumOff val="40000"/>
                      </a:schemeClr>
                    </a:solidFill>
                  </a:tcPr>
                </a:tc>
                <a:tc>
                  <a:txBody>
                    <a:bodyPr/>
                    <a:lstStyle/>
                    <a:p>
                      <a:r>
                        <a:rPr lang="en-US" sz="1350" b="0" dirty="0">
                          <a:solidFill>
                            <a:schemeClr val="tx1"/>
                          </a:solidFill>
                        </a:rPr>
                        <a:t>401-278-2514</a:t>
                      </a:r>
                    </a:p>
                  </a:txBody>
                  <a:tcPr>
                    <a:solidFill>
                      <a:schemeClr val="accent6">
                        <a:lumMod val="60000"/>
                        <a:lumOff val="40000"/>
                      </a:schemeClr>
                    </a:solidFill>
                  </a:tcPr>
                </a:tc>
                <a:extLst>
                  <a:ext uri="{0D108BD9-81ED-4DB2-BD59-A6C34878D82A}">
                    <a16:rowId xmlns:a16="http://schemas.microsoft.com/office/drawing/2014/main" val="2910879814"/>
                  </a:ext>
                </a:extLst>
              </a:tr>
              <a:tr h="370840">
                <a:tc>
                  <a:txBody>
                    <a:bodyPr/>
                    <a:lstStyle/>
                    <a:p>
                      <a:r>
                        <a:rPr lang="en-US" b="0" dirty="0">
                          <a:solidFill>
                            <a:schemeClr val="tx1"/>
                          </a:solidFill>
                        </a:rPr>
                        <a:t>East Bay Community Action Agency</a:t>
                      </a:r>
                    </a:p>
                  </a:txBody>
                  <a:tcPr>
                    <a:solidFill>
                      <a:srgbClr val="ED7727"/>
                    </a:solidFill>
                  </a:tcPr>
                </a:tc>
                <a:tc>
                  <a:txBody>
                    <a:bodyPr/>
                    <a:lstStyle/>
                    <a:p>
                      <a:r>
                        <a:rPr lang="en-US" sz="1350" kern="1200" dirty="0">
                          <a:solidFill>
                            <a:schemeClr val="dk1"/>
                          </a:solidFill>
                          <a:effectLst/>
                          <a:latin typeface="+mn-lt"/>
                          <a:ea typeface="+mn-ea"/>
                          <a:cs typeface="+mn-cs"/>
                        </a:rPr>
                        <a:t>Bristol, Barrington, East Providence, Warren, Pawtucket, and Central Falls</a:t>
                      </a:r>
                      <a:endParaRPr lang="en-US" b="0" dirty="0">
                        <a:solidFill>
                          <a:schemeClr val="tx1"/>
                        </a:solidFill>
                      </a:endParaRPr>
                    </a:p>
                  </a:txBody>
                  <a:tcPr>
                    <a:solidFill>
                      <a:srgbClr val="ED7727"/>
                    </a:solidFill>
                  </a:tcPr>
                </a:tc>
                <a:tc>
                  <a:txBody>
                    <a:bodyPr/>
                    <a:lstStyle/>
                    <a:p>
                      <a:r>
                        <a:rPr lang="en-US" b="0" dirty="0">
                          <a:solidFill>
                            <a:schemeClr val="tx1"/>
                          </a:solidFill>
                        </a:rPr>
                        <a:t>401-435-7876</a:t>
                      </a:r>
                    </a:p>
                  </a:txBody>
                  <a:tcPr>
                    <a:solidFill>
                      <a:srgbClr val="ED7727"/>
                    </a:solidFill>
                  </a:tcPr>
                </a:tc>
                <a:extLst>
                  <a:ext uri="{0D108BD9-81ED-4DB2-BD59-A6C34878D82A}">
                    <a16:rowId xmlns:a16="http://schemas.microsoft.com/office/drawing/2014/main" val="3962969863"/>
                  </a:ext>
                </a:extLst>
              </a:tr>
              <a:tr h="370840">
                <a:tc>
                  <a:txBody>
                    <a:bodyPr/>
                    <a:lstStyle/>
                    <a:p>
                      <a:r>
                        <a:rPr lang="en-US" b="0" dirty="0">
                          <a:solidFill>
                            <a:schemeClr val="tx1"/>
                          </a:solidFill>
                        </a:rPr>
                        <a:t>Child &amp; Family Services of Newport County</a:t>
                      </a:r>
                    </a:p>
                  </a:txBody>
                  <a:tcPr>
                    <a:solidFill>
                      <a:srgbClr val="FFC000"/>
                    </a:solidFill>
                  </a:tcPr>
                </a:tc>
                <a:tc>
                  <a:txBody>
                    <a:bodyPr/>
                    <a:lstStyle/>
                    <a:p>
                      <a:r>
                        <a:rPr lang="en-US" sz="1350" kern="1200" dirty="0">
                          <a:solidFill>
                            <a:schemeClr val="dk1"/>
                          </a:solidFill>
                          <a:effectLst/>
                          <a:latin typeface="+mn-lt"/>
                          <a:ea typeface="+mn-ea"/>
                          <a:cs typeface="+mn-cs"/>
                        </a:rPr>
                        <a:t>Newport, Middletown, Portsmouth, Tiverton, Jamestown, and Little Compton</a:t>
                      </a:r>
                      <a:endParaRPr lang="en-US" b="0" dirty="0">
                        <a:solidFill>
                          <a:schemeClr val="tx1"/>
                        </a:solidFill>
                      </a:endParaRPr>
                    </a:p>
                  </a:txBody>
                  <a:tcPr>
                    <a:solidFill>
                      <a:srgbClr val="FFC000"/>
                    </a:solidFill>
                  </a:tcPr>
                </a:tc>
                <a:tc>
                  <a:txBody>
                    <a:bodyPr/>
                    <a:lstStyle/>
                    <a:p>
                      <a:r>
                        <a:rPr lang="en-US" b="0" dirty="0">
                          <a:solidFill>
                            <a:schemeClr val="tx1"/>
                          </a:solidFill>
                        </a:rPr>
                        <a:t>401-848-4185</a:t>
                      </a:r>
                    </a:p>
                  </a:txBody>
                  <a:tcPr>
                    <a:solidFill>
                      <a:srgbClr val="FFC000"/>
                    </a:solidFill>
                  </a:tcPr>
                </a:tc>
                <a:extLst>
                  <a:ext uri="{0D108BD9-81ED-4DB2-BD59-A6C34878D82A}">
                    <a16:rowId xmlns:a16="http://schemas.microsoft.com/office/drawing/2014/main" val="2407811469"/>
                  </a:ext>
                </a:extLst>
              </a:tr>
            </a:tbl>
          </a:graphicData>
        </a:graphic>
      </p:graphicFrame>
      <p:sp>
        <p:nvSpPr>
          <p:cNvPr id="14" name="Rectangle 13">
            <a:extLst>
              <a:ext uri="{FF2B5EF4-FFF2-40B4-BE49-F238E27FC236}">
                <a16:creationId xmlns:a16="http://schemas.microsoft.com/office/drawing/2014/main" id="{3CFA2B0D-EC0F-490A-BA35-4524BD222A71}"/>
              </a:ext>
            </a:extLst>
          </p:cNvPr>
          <p:cNvSpPr/>
          <p:nvPr/>
        </p:nvSpPr>
        <p:spPr>
          <a:xfrm>
            <a:off x="2945006" y="7741445"/>
            <a:ext cx="3801437" cy="830997"/>
          </a:xfrm>
          <a:prstGeom prst="rect">
            <a:avLst/>
          </a:prstGeom>
        </p:spPr>
        <p:txBody>
          <a:bodyPr wrap="square">
            <a:spAutoFit/>
          </a:bodyPr>
          <a:lstStyle/>
          <a:p>
            <a:pPr algn="ctr"/>
            <a:r>
              <a:rPr lang="en-US" sz="1600" b="1" dirty="0">
                <a:solidFill>
                  <a:srgbClr val="5B7AAE"/>
                </a:solidFill>
                <a:latin typeface="Century Gothic" panose="020B0502020202020204" pitchFamily="34" charset="0"/>
              </a:rPr>
              <a:t>Rhode Island’s healthy aging help desk can be reached 24/7 by calling 401-462-4444</a:t>
            </a:r>
          </a:p>
        </p:txBody>
      </p:sp>
      <p:sp>
        <p:nvSpPr>
          <p:cNvPr id="2" name="TextBox 1">
            <a:extLst>
              <a:ext uri="{FF2B5EF4-FFF2-40B4-BE49-F238E27FC236}">
                <a16:creationId xmlns:a16="http://schemas.microsoft.com/office/drawing/2014/main" id="{908E949E-0EBD-4CB1-B86A-C84B4F5FDAB3}"/>
              </a:ext>
            </a:extLst>
          </p:cNvPr>
          <p:cNvSpPr txBox="1"/>
          <p:nvPr/>
        </p:nvSpPr>
        <p:spPr>
          <a:xfrm>
            <a:off x="691149" y="8772624"/>
            <a:ext cx="5765800" cy="338554"/>
          </a:xfrm>
          <a:prstGeom prst="rect">
            <a:avLst/>
          </a:prstGeom>
          <a:noFill/>
        </p:spPr>
        <p:txBody>
          <a:bodyPr wrap="square" rtlCol="0">
            <a:spAutoFit/>
          </a:bodyPr>
          <a:lstStyle/>
          <a:p>
            <a:pPr algn="ctr"/>
            <a:r>
              <a:rPr lang="en-US" sz="800" i="1" dirty="0"/>
              <a:t>This project was supported, in part by grant number 90SAPG0073-01-00, from the U.S. Administration for Community Living, Department of Health and Human Services, Washington, D.C. 20201</a:t>
            </a:r>
            <a:endParaRPr lang="en-US" sz="800" dirty="0"/>
          </a:p>
        </p:txBody>
      </p:sp>
      <p:pic>
        <p:nvPicPr>
          <p:cNvPr id="11" name="Picture 10">
            <a:extLst>
              <a:ext uri="{FF2B5EF4-FFF2-40B4-BE49-F238E27FC236}">
                <a16:creationId xmlns:a16="http://schemas.microsoft.com/office/drawing/2014/main" id="{CD9A44A1-F7CE-420A-962B-609B53984CD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054642" y="172789"/>
            <a:ext cx="2345842" cy="1010535"/>
          </a:xfrm>
          <a:prstGeom prst="rect">
            <a:avLst/>
          </a:prstGeom>
          <a:noFill/>
          <a:ln>
            <a:noFill/>
          </a:ln>
        </p:spPr>
      </p:pic>
      <p:sp>
        <p:nvSpPr>
          <p:cNvPr id="3" name="Date Placeholder 2">
            <a:extLst>
              <a:ext uri="{FF2B5EF4-FFF2-40B4-BE49-F238E27FC236}">
                <a16:creationId xmlns:a16="http://schemas.microsoft.com/office/drawing/2014/main" id="{87770884-E7A0-40A1-A3AE-CF561B58F042}"/>
              </a:ext>
            </a:extLst>
          </p:cNvPr>
          <p:cNvSpPr>
            <a:spLocks noGrp="1"/>
          </p:cNvSpPr>
          <p:nvPr>
            <p:ph type="dt" sz="half" idx="10"/>
          </p:nvPr>
        </p:nvSpPr>
        <p:spPr>
          <a:xfrm>
            <a:off x="6183247" y="8824424"/>
            <a:ext cx="674753" cy="328906"/>
          </a:xfrm>
        </p:spPr>
        <p:txBody>
          <a:bodyPr/>
          <a:lstStyle/>
          <a:p>
            <a:pPr algn="r"/>
            <a:r>
              <a:rPr lang="en-US" dirty="0"/>
              <a:t>OHA </a:t>
            </a:r>
          </a:p>
          <a:p>
            <a:pPr algn="r"/>
            <a:r>
              <a:rPr lang="en-US" dirty="0"/>
              <a:t>3/21</a:t>
            </a:r>
          </a:p>
        </p:txBody>
      </p:sp>
      <p:pic>
        <p:nvPicPr>
          <p:cNvPr id="7" name="Picture 6">
            <a:extLst>
              <a:ext uri="{FF2B5EF4-FFF2-40B4-BE49-F238E27FC236}">
                <a16:creationId xmlns:a16="http://schemas.microsoft.com/office/drawing/2014/main" id="{323EB256-BD01-4B29-98B4-D7EC36B6423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1149" y="157928"/>
            <a:ext cx="2822072" cy="1014663"/>
          </a:xfrm>
          <a:prstGeom prst="rect">
            <a:avLst/>
          </a:prstGeom>
        </p:spPr>
      </p:pic>
    </p:spTree>
    <p:extLst>
      <p:ext uri="{BB962C8B-B14F-4D97-AF65-F5344CB8AC3E}">
        <p14:creationId xmlns:p14="http://schemas.microsoft.com/office/powerpoint/2010/main" val="4035408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5095A50B538641AE40D0769B233EAF" ma:contentTypeVersion="2" ma:contentTypeDescription="Create a new document." ma:contentTypeScope="" ma:versionID="30c6a616b88d6a57cd13ed0eb5958155">
  <xsd:schema xmlns:xsd="http://www.w3.org/2001/XMLSchema" xmlns:xs="http://www.w3.org/2001/XMLSchema" xmlns:p="http://schemas.microsoft.com/office/2006/metadata/properties" xmlns:ns2="4e400c6a-6209-4869-80e0-f0c4d3c8aa71" targetNamespace="http://schemas.microsoft.com/office/2006/metadata/properties" ma:root="true" ma:fieldsID="01fbab0b77adabddc892f56bc70de4a4" ns2:_="">
    <xsd:import namespace="4e400c6a-6209-4869-80e0-f0c4d3c8aa7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400c6a-6209-4869-80e0-f0c4d3c8aa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A30C6B-FBD3-4681-AC8B-95E41D215887}">
  <ds:schemaRefs>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purl.org/dc/dcmitype/"/>
    <ds:schemaRef ds:uri="9b769d5b-da80-443c-8c03-93befd180745"/>
    <ds:schemaRef ds:uri="09e0a79d-f40c-41ee-b90b-5ffeba146746"/>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0E88C22E-872F-48D9-8E9C-85AB8F3BF5A5}"/>
</file>

<file path=customXml/itemProps3.xml><?xml version="1.0" encoding="utf-8"?>
<ds:datastoreItem xmlns:ds="http://schemas.openxmlformats.org/officeDocument/2006/customXml" ds:itemID="{D9E3307E-64C0-4E04-AAF2-689B7AE627C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13982</TotalTime>
  <Words>389</Words>
  <Application>Microsoft Office PowerPoint</Application>
  <PresentationFormat>Letter Paper (8.5x11 in)</PresentationFormat>
  <Paragraphs>48</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Nova Cond Light</vt:lpstr>
      <vt:lpstr>Calibri</vt:lpstr>
      <vt:lpstr>Calibri Light</vt:lpstr>
      <vt:lpstr>Century Gothic</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Connelly, Meghan (OHA)</dc:creator>
  <cp:lastModifiedBy>Smith, Christine (OHA)</cp:lastModifiedBy>
  <cp:revision>26</cp:revision>
  <dcterms:created xsi:type="dcterms:W3CDTF">2020-08-04T16:38:00Z</dcterms:created>
  <dcterms:modified xsi:type="dcterms:W3CDTF">2021-03-24T18:42:15Z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0x010100CD5095A50B538641AE40D0769B233EAF</vt:lpwstr>
  </property>
</Properties>
</file>