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sldIdLst>
    <p:sldId id="674" r:id="rId2"/>
    <p:sldId id="364" r:id="rId3"/>
    <p:sldId id="367" r:id="rId4"/>
    <p:sldId id="609" r:id="rId5"/>
    <p:sldId id="640" r:id="rId6"/>
    <p:sldId id="598" r:id="rId7"/>
    <p:sldId id="611" r:id="rId8"/>
    <p:sldId id="633" r:id="rId9"/>
    <p:sldId id="349" r:id="rId10"/>
    <p:sldId id="650" r:id="rId11"/>
    <p:sldId id="622" r:id="rId12"/>
    <p:sldId id="634" r:id="rId13"/>
    <p:sldId id="596" r:id="rId14"/>
    <p:sldId id="637" r:id="rId15"/>
    <p:sldId id="632" r:id="rId16"/>
    <p:sldId id="635" r:id="rId17"/>
    <p:sldId id="625" r:id="rId18"/>
    <p:sldId id="636" r:id="rId19"/>
    <p:sldId id="645" r:id="rId20"/>
    <p:sldId id="661" r:id="rId21"/>
    <p:sldId id="660" r:id="rId22"/>
    <p:sldId id="664" r:id="rId23"/>
    <p:sldId id="638" r:id="rId24"/>
    <p:sldId id="667" r:id="rId25"/>
    <p:sldId id="669" r:id="rId26"/>
    <p:sldId id="670" r:id="rId27"/>
    <p:sldId id="628" r:id="rId28"/>
    <p:sldId id="659" r:id="rId29"/>
    <p:sldId id="379" r:id="rId30"/>
    <p:sldId id="655" r:id="rId31"/>
    <p:sldId id="658" r:id="rId32"/>
    <p:sldId id="631" r:id="rId33"/>
    <p:sldId id="630" r:id="rId34"/>
    <p:sldId id="615" r:id="rId35"/>
    <p:sldId id="649" r:id="rId36"/>
    <p:sldId id="643" r:id="rId37"/>
    <p:sldId id="647" r:id="rId38"/>
    <p:sldId id="322" r:id="rId39"/>
    <p:sldId id="320" r:id="rId40"/>
    <p:sldId id="619" r:id="rId41"/>
    <p:sldId id="321" r:id="rId42"/>
    <p:sldId id="326"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o, Ann (OHHS)" initials="MA(" lastIdx="0" clrIdx="0">
    <p:extLst>
      <p:ext uri="{19B8F6BF-5375-455C-9EA6-DF929625EA0E}">
        <p15:presenceInfo xmlns:p15="http://schemas.microsoft.com/office/powerpoint/2012/main" userId="S-1-5-21-759846103-4275010335-497404063-88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F6"/>
    <a:srgbClr val="0000FF"/>
    <a:srgbClr val="052043"/>
    <a:srgbClr val="00267A"/>
    <a:srgbClr val="003BB0"/>
    <a:srgbClr val="EEB000"/>
    <a:srgbClr val="71A0FF"/>
    <a:srgbClr val="C65C99"/>
    <a:srgbClr val="CC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7B0DE-D22F-48E6-99A1-E465F3C58649}" v="1526" dt="2021-03-16T02:27:56.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2922" autoAdjust="0"/>
  </p:normalViewPr>
  <p:slideViewPr>
    <p:cSldViewPr snapToGrid="0">
      <p:cViewPr varScale="1">
        <p:scale>
          <a:sx n="67" d="100"/>
          <a:sy n="67" d="100"/>
        </p:scale>
        <p:origin x="56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Martino" userId="e633ebfab6f011fe" providerId="LiveId" clId="{7FF7B0DE-D22F-48E6-99A1-E465F3C58649}"/>
    <pc:docChg chg="undo custSel mod addSld delSld modSld sldOrd delSection modSection">
      <pc:chgData name="Ann Martino" userId="e633ebfab6f011fe" providerId="LiveId" clId="{7FF7B0DE-D22F-48E6-99A1-E465F3C58649}" dt="2021-03-16T13:00:27.033" v="2695" actId="2696"/>
      <pc:docMkLst>
        <pc:docMk/>
      </pc:docMkLst>
      <pc:sldChg chg="delSp modSp del">
        <pc:chgData name="Ann Martino" userId="e633ebfab6f011fe" providerId="LiveId" clId="{7FF7B0DE-D22F-48E6-99A1-E465F3C58649}" dt="2021-03-16T02:20:09.452" v="2565" actId="2696"/>
        <pc:sldMkLst>
          <pc:docMk/>
          <pc:sldMk cId="3764417336" sldId="256"/>
        </pc:sldMkLst>
        <pc:spChg chg="mod">
          <ac:chgData name="Ann Martino" userId="e633ebfab6f011fe" providerId="LiveId" clId="{7FF7B0DE-D22F-48E6-99A1-E465F3C58649}" dt="2021-03-16T02:17:23.525" v="2517" actId="20577"/>
          <ac:spMkLst>
            <pc:docMk/>
            <pc:sldMk cId="3764417336" sldId="256"/>
            <ac:spMk id="2" creationId="{00000000-0000-0000-0000-000000000000}"/>
          </ac:spMkLst>
        </pc:spChg>
        <pc:picChg chg="del">
          <ac:chgData name="Ann Martino" userId="e633ebfab6f011fe" providerId="LiveId" clId="{7FF7B0DE-D22F-48E6-99A1-E465F3C58649}" dt="2021-03-16T02:18:39.006" v="2536"/>
          <ac:picMkLst>
            <pc:docMk/>
            <pc:sldMk cId="3764417336" sldId="256"/>
            <ac:picMk id="4" creationId="{00000000-0000-0000-0000-000000000000}"/>
          </ac:picMkLst>
        </pc:picChg>
      </pc:sldChg>
      <pc:sldChg chg="del">
        <pc:chgData name="Ann Martino" userId="e633ebfab6f011fe" providerId="LiveId" clId="{7FF7B0DE-D22F-48E6-99A1-E465F3C58649}" dt="2021-03-16T02:16:48.086" v="2508" actId="2696"/>
        <pc:sldMkLst>
          <pc:docMk/>
          <pc:sldMk cId="4095062222" sldId="257"/>
        </pc:sldMkLst>
      </pc:sldChg>
      <pc:sldChg chg="del">
        <pc:chgData name="Ann Martino" userId="e633ebfab6f011fe" providerId="LiveId" clId="{7FF7B0DE-D22F-48E6-99A1-E465F3C58649}" dt="2021-03-16T01:33:39.629" v="1782" actId="2696"/>
        <pc:sldMkLst>
          <pc:docMk/>
          <pc:sldMk cId="382978212" sldId="279"/>
        </pc:sldMkLst>
      </pc:sldChg>
      <pc:sldChg chg="del">
        <pc:chgData name="Ann Martino" userId="e633ebfab6f011fe" providerId="LiveId" clId="{7FF7B0DE-D22F-48E6-99A1-E465F3C58649}" dt="2021-03-16T02:28:28.829" v="2653" actId="2696"/>
        <pc:sldMkLst>
          <pc:docMk/>
          <pc:sldMk cId="2037712009" sldId="319"/>
        </pc:sldMkLst>
      </pc:sldChg>
      <pc:sldChg chg="del">
        <pc:chgData name="Ann Martino" userId="e633ebfab6f011fe" providerId="LiveId" clId="{7FF7B0DE-D22F-48E6-99A1-E465F3C58649}" dt="2021-03-16T01:33:35.147" v="1781" actId="2696"/>
        <pc:sldMkLst>
          <pc:docMk/>
          <pc:sldMk cId="746595597" sldId="357"/>
        </pc:sldMkLst>
      </pc:sldChg>
      <pc:sldChg chg="del">
        <pc:chgData name="Ann Martino" userId="e633ebfab6f011fe" providerId="LiveId" clId="{7FF7B0DE-D22F-48E6-99A1-E465F3C58649}" dt="2021-03-16T01:35:55.465" v="1793" actId="2696"/>
        <pc:sldMkLst>
          <pc:docMk/>
          <pc:sldMk cId="79653113" sldId="365"/>
        </pc:sldMkLst>
      </pc:sldChg>
      <pc:sldChg chg="ord">
        <pc:chgData name="Ann Martino" userId="e633ebfab6f011fe" providerId="LiveId" clId="{7FF7B0DE-D22F-48E6-99A1-E465F3C58649}" dt="2021-03-16T01:35:14.366" v="1790"/>
        <pc:sldMkLst>
          <pc:docMk/>
          <pc:sldMk cId="1384330050" sldId="379"/>
        </pc:sldMkLst>
      </pc:sldChg>
      <pc:sldChg chg="del">
        <pc:chgData name="Ann Martino" userId="e633ebfab6f011fe" providerId="LiveId" clId="{7FF7B0DE-D22F-48E6-99A1-E465F3C58649}" dt="2021-03-16T01:33:44.998" v="1783" actId="2696"/>
        <pc:sldMkLst>
          <pc:docMk/>
          <pc:sldMk cId="3994946884" sldId="576"/>
        </pc:sldMkLst>
      </pc:sldChg>
      <pc:sldChg chg="del">
        <pc:chgData name="Ann Martino" userId="e633ebfab6f011fe" providerId="LiveId" clId="{7FF7B0DE-D22F-48E6-99A1-E465F3C58649}" dt="2021-03-16T01:33:50.314" v="1784" actId="2696"/>
        <pc:sldMkLst>
          <pc:docMk/>
          <pc:sldMk cId="1340423551" sldId="580"/>
        </pc:sldMkLst>
      </pc:sldChg>
      <pc:sldChg chg="del">
        <pc:chgData name="Ann Martino" userId="e633ebfab6f011fe" providerId="LiveId" clId="{7FF7B0DE-D22F-48E6-99A1-E465F3C58649}" dt="2021-03-16T02:17:03.660" v="2509" actId="2696"/>
        <pc:sldMkLst>
          <pc:docMk/>
          <pc:sldMk cId="1533251492" sldId="583"/>
        </pc:sldMkLst>
      </pc:sldChg>
      <pc:sldChg chg="del">
        <pc:chgData name="Ann Martino" userId="e633ebfab6f011fe" providerId="LiveId" clId="{7FF7B0DE-D22F-48E6-99A1-E465F3C58649}" dt="2021-03-16T01:36:20.035" v="1794" actId="2696"/>
        <pc:sldMkLst>
          <pc:docMk/>
          <pc:sldMk cId="3674540559" sldId="610"/>
        </pc:sldMkLst>
      </pc:sldChg>
      <pc:sldChg chg="del">
        <pc:chgData name="Ann Martino" userId="e633ebfab6f011fe" providerId="LiveId" clId="{7FF7B0DE-D22F-48E6-99A1-E465F3C58649}" dt="2021-03-16T02:00:20.868" v="2322" actId="2696"/>
        <pc:sldMkLst>
          <pc:docMk/>
          <pc:sldMk cId="3679810576" sldId="623"/>
        </pc:sldMkLst>
      </pc:sldChg>
      <pc:sldChg chg="modSp">
        <pc:chgData name="Ann Martino" userId="e633ebfab6f011fe" providerId="LiveId" clId="{7FF7B0DE-D22F-48E6-99A1-E465F3C58649}" dt="2021-03-16T02:29:34.234" v="2692" actId="27636"/>
        <pc:sldMkLst>
          <pc:docMk/>
          <pc:sldMk cId="3664476624" sldId="632"/>
        </pc:sldMkLst>
        <pc:spChg chg="mod">
          <ac:chgData name="Ann Martino" userId="e633ebfab6f011fe" providerId="LiveId" clId="{7FF7B0DE-D22F-48E6-99A1-E465F3C58649}" dt="2021-03-16T02:29:34.234" v="2692" actId="27636"/>
          <ac:spMkLst>
            <pc:docMk/>
            <pc:sldMk cId="3664476624" sldId="632"/>
            <ac:spMk id="5" creationId="{D2AE71C1-4CC6-48D0-8B57-63F7C7874265}"/>
          </ac:spMkLst>
        </pc:spChg>
      </pc:sldChg>
      <pc:sldChg chg="addSp delSp modSp">
        <pc:chgData name="Ann Martino" userId="e633ebfab6f011fe" providerId="LiveId" clId="{7FF7B0DE-D22F-48E6-99A1-E465F3C58649}" dt="2021-03-16T01:32:40.539" v="1779" actId="1076"/>
        <pc:sldMkLst>
          <pc:docMk/>
          <pc:sldMk cId="274096070" sldId="638"/>
        </pc:sldMkLst>
        <pc:spChg chg="add mod">
          <ac:chgData name="Ann Martino" userId="e633ebfab6f011fe" providerId="LiveId" clId="{7FF7B0DE-D22F-48E6-99A1-E465F3C58649}" dt="2021-03-16T01:30:35.948" v="1742" actId="2711"/>
          <ac:spMkLst>
            <pc:docMk/>
            <pc:sldMk cId="274096070" sldId="638"/>
            <ac:spMk id="3" creationId="{33498C6F-F6DD-4DEB-AF44-012A1B2E8DC0}"/>
          </ac:spMkLst>
        </pc:spChg>
        <pc:spChg chg="add mod">
          <ac:chgData name="Ann Martino" userId="e633ebfab6f011fe" providerId="LiveId" clId="{7FF7B0DE-D22F-48E6-99A1-E465F3C58649}" dt="2021-03-16T01:32:40.539" v="1779" actId="1076"/>
          <ac:spMkLst>
            <pc:docMk/>
            <pc:sldMk cId="274096070" sldId="638"/>
            <ac:spMk id="9" creationId="{931328D6-001C-427B-815D-AEF87013340C}"/>
          </ac:spMkLst>
        </pc:spChg>
        <pc:spChg chg="add mod">
          <ac:chgData name="Ann Martino" userId="e633ebfab6f011fe" providerId="LiveId" clId="{7FF7B0DE-D22F-48E6-99A1-E465F3C58649}" dt="2021-03-16T01:32:36.418" v="1778" actId="1076"/>
          <ac:spMkLst>
            <pc:docMk/>
            <pc:sldMk cId="274096070" sldId="638"/>
            <ac:spMk id="10" creationId="{47C8075F-EDDC-4740-A7F0-712B0B284E85}"/>
          </ac:spMkLst>
        </pc:spChg>
        <pc:spChg chg="add del mod">
          <ac:chgData name="Ann Martino" userId="e633ebfab6f011fe" providerId="LiveId" clId="{7FF7B0DE-D22F-48E6-99A1-E465F3C58649}" dt="2021-03-16T01:28:23.440" v="1647" actId="478"/>
          <ac:spMkLst>
            <pc:docMk/>
            <pc:sldMk cId="274096070" sldId="638"/>
            <ac:spMk id="11" creationId="{17728670-BFEF-4A12-BA04-7011EF03DA64}"/>
          </ac:spMkLst>
        </pc:spChg>
        <pc:graphicFrameChg chg="mod">
          <ac:chgData name="Ann Martino" userId="e633ebfab6f011fe" providerId="LiveId" clId="{7FF7B0DE-D22F-48E6-99A1-E465F3C58649}" dt="2021-03-16T01:32:19.317" v="1777" actId="20577"/>
          <ac:graphicFrameMkLst>
            <pc:docMk/>
            <pc:sldMk cId="274096070" sldId="638"/>
            <ac:graphicFrameMk id="7" creationId="{51DF0838-F133-4E58-B9CA-30452AA0CB0D}"/>
          </ac:graphicFrameMkLst>
        </pc:graphicFrameChg>
      </pc:sldChg>
      <pc:sldChg chg="del">
        <pc:chgData name="Ann Martino" userId="e633ebfab6f011fe" providerId="LiveId" clId="{7FF7B0DE-D22F-48E6-99A1-E465F3C58649}" dt="2021-03-16T13:00:22.443" v="2694" actId="2696"/>
        <pc:sldMkLst>
          <pc:docMk/>
          <pc:sldMk cId="4234190833" sldId="652"/>
        </pc:sldMkLst>
      </pc:sldChg>
      <pc:sldChg chg="del">
        <pc:chgData name="Ann Martino" userId="e633ebfab6f011fe" providerId="LiveId" clId="{7FF7B0DE-D22F-48E6-99A1-E465F3C58649}" dt="2021-03-16T13:00:27.033" v="2695" actId="2696"/>
        <pc:sldMkLst>
          <pc:docMk/>
          <pc:sldMk cId="3553341217" sldId="653"/>
        </pc:sldMkLst>
      </pc:sldChg>
      <pc:sldChg chg="del">
        <pc:chgData name="Ann Martino" userId="e633ebfab6f011fe" providerId="LiveId" clId="{7FF7B0DE-D22F-48E6-99A1-E465F3C58649}" dt="2021-03-16T13:00:18.584" v="2693" actId="2696"/>
        <pc:sldMkLst>
          <pc:docMk/>
          <pc:sldMk cId="427420285" sldId="654"/>
        </pc:sldMkLst>
      </pc:sldChg>
      <pc:sldChg chg="ord">
        <pc:chgData name="Ann Martino" userId="e633ebfab6f011fe" providerId="LiveId" clId="{7FF7B0DE-D22F-48E6-99A1-E465F3C58649}" dt="2021-03-16T01:35:30.068" v="1792"/>
        <pc:sldMkLst>
          <pc:docMk/>
          <pc:sldMk cId="344483634" sldId="655"/>
        </pc:sldMkLst>
      </pc:sldChg>
      <pc:sldChg chg="ord">
        <pc:chgData name="Ann Martino" userId="e633ebfab6f011fe" providerId="LiveId" clId="{7FF7B0DE-D22F-48E6-99A1-E465F3C58649}" dt="2021-03-16T01:35:21.483" v="1791"/>
        <pc:sldMkLst>
          <pc:docMk/>
          <pc:sldMk cId="1793048982" sldId="658"/>
        </pc:sldMkLst>
      </pc:sldChg>
      <pc:sldChg chg="modSp">
        <pc:chgData name="Ann Martino" userId="e633ebfab6f011fe" providerId="LiveId" clId="{7FF7B0DE-D22F-48E6-99A1-E465F3C58649}" dt="2021-03-16T01:45:24.127" v="2042" actId="20577"/>
        <pc:sldMkLst>
          <pc:docMk/>
          <pc:sldMk cId="30982820" sldId="660"/>
        </pc:sldMkLst>
        <pc:spChg chg="mod">
          <ac:chgData name="Ann Martino" userId="e633ebfab6f011fe" providerId="LiveId" clId="{7FF7B0DE-D22F-48E6-99A1-E465F3C58649}" dt="2021-03-16T01:45:24.127" v="2042" actId="20577"/>
          <ac:spMkLst>
            <pc:docMk/>
            <pc:sldMk cId="30982820" sldId="660"/>
            <ac:spMk id="4" creationId="{C57A4D36-3A7B-4715-864D-6C2C27ADEA63}"/>
          </ac:spMkLst>
        </pc:spChg>
      </pc:sldChg>
      <pc:sldChg chg="del">
        <pc:chgData name="Ann Martino" userId="e633ebfab6f011fe" providerId="LiveId" clId="{7FF7B0DE-D22F-48E6-99A1-E465F3C58649}" dt="2021-03-16T01:32:51.865" v="1780" actId="2696"/>
        <pc:sldMkLst>
          <pc:docMk/>
          <pc:sldMk cId="802034053" sldId="662"/>
        </pc:sldMkLst>
      </pc:sldChg>
      <pc:sldChg chg="del">
        <pc:chgData name="Ann Martino" userId="e633ebfab6f011fe" providerId="LiveId" clId="{7FF7B0DE-D22F-48E6-99A1-E465F3C58649}" dt="2021-03-16T01:34:01.058" v="1785" actId="2696"/>
        <pc:sldMkLst>
          <pc:docMk/>
          <pc:sldMk cId="2463472811" sldId="663"/>
        </pc:sldMkLst>
      </pc:sldChg>
      <pc:sldChg chg="modSp">
        <pc:chgData name="Ann Martino" userId="e633ebfab6f011fe" providerId="LiveId" clId="{7FF7B0DE-D22F-48E6-99A1-E465F3C58649}" dt="2021-03-16T01:22:52.816" v="1505" actId="20577"/>
        <pc:sldMkLst>
          <pc:docMk/>
          <pc:sldMk cId="1689244463" sldId="664"/>
        </pc:sldMkLst>
        <pc:spChg chg="mod">
          <ac:chgData name="Ann Martino" userId="e633ebfab6f011fe" providerId="LiveId" clId="{7FF7B0DE-D22F-48E6-99A1-E465F3C58649}" dt="2021-03-16T00:51:43.922" v="329" actId="2711"/>
          <ac:spMkLst>
            <pc:docMk/>
            <pc:sldMk cId="1689244463" sldId="664"/>
            <ac:spMk id="2" creationId="{A60BD29F-F236-4611-B007-DB9CF155638F}"/>
          </ac:spMkLst>
        </pc:spChg>
        <pc:graphicFrameChg chg="mod">
          <ac:chgData name="Ann Martino" userId="e633ebfab6f011fe" providerId="LiveId" clId="{7FF7B0DE-D22F-48E6-99A1-E465F3C58649}" dt="2021-03-16T01:22:52.816" v="1505" actId="20577"/>
          <ac:graphicFrameMkLst>
            <pc:docMk/>
            <pc:sldMk cId="1689244463" sldId="664"/>
            <ac:graphicFrameMk id="7" creationId="{78E25062-6155-40A1-826C-B7B3445C8443}"/>
          </ac:graphicFrameMkLst>
        </pc:graphicFrameChg>
      </pc:sldChg>
      <pc:sldChg chg="delSp modSp add del">
        <pc:chgData name="Ann Martino" userId="e633ebfab6f011fe" providerId="LiveId" clId="{7FF7B0DE-D22F-48E6-99A1-E465F3C58649}" dt="2021-03-16T01:41:49.709" v="1935" actId="2696"/>
        <pc:sldMkLst>
          <pc:docMk/>
          <pc:sldMk cId="3284335552" sldId="665"/>
        </pc:sldMkLst>
        <pc:spChg chg="del">
          <ac:chgData name="Ann Martino" userId="e633ebfab6f011fe" providerId="LiveId" clId="{7FF7B0DE-D22F-48E6-99A1-E465F3C58649}" dt="2021-03-16T01:39:07.888" v="1872"/>
          <ac:spMkLst>
            <pc:docMk/>
            <pc:sldMk cId="3284335552" sldId="665"/>
            <ac:spMk id="2" creationId="{D67A69BA-AB4D-4CBB-AC11-61C604E603F6}"/>
          </ac:spMkLst>
        </pc:spChg>
        <pc:spChg chg="mod">
          <ac:chgData name="Ann Martino" userId="e633ebfab6f011fe" providerId="LiveId" clId="{7FF7B0DE-D22F-48E6-99A1-E465F3C58649}" dt="2021-03-16T01:39:59.960" v="1879" actId="20577"/>
          <ac:spMkLst>
            <pc:docMk/>
            <pc:sldMk cId="3284335552" sldId="665"/>
            <ac:spMk id="3" creationId="{5BDE3AD4-5C69-4011-93E9-D4DF65C73848}"/>
          </ac:spMkLst>
        </pc:spChg>
      </pc:sldChg>
      <pc:sldChg chg="addSp modSp add del">
        <pc:chgData name="Ann Martino" userId="e633ebfab6f011fe" providerId="LiveId" clId="{7FF7B0DE-D22F-48E6-99A1-E465F3C58649}" dt="2021-03-16T01:41:54.407" v="1936" actId="2696"/>
        <pc:sldMkLst>
          <pc:docMk/>
          <pc:sldMk cId="1271814648" sldId="666"/>
        </pc:sldMkLst>
        <pc:spChg chg="add mod">
          <ac:chgData name="Ann Martino" userId="e633ebfab6f011fe" providerId="LiveId" clId="{7FF7B0DE-D22F-48E6-99A1-E465F3C58649}" dt="2021-03-16T01:40:46.045" v="1883" actId="1076"/>
          <ac:spMkLst>
            <pc:docMk/>
            <pc:sldMk cId="1271814648" sldId="666"/>
            <ac:spMk id="7" creationId="{D1A23281-75C0-4CC6-83BE-3BDD8E05D16F}"/>
          </ac:spMkLst>
        </pc:spChg>
      </pc:sldChg>
      <pc:sldChg chg="modSp add ord">
        <pc:chgData name="Ann Martino" userId="e633ebfab6f011fe" providerId="LiveId" clId="{7FF7B0DE-D22F-48E6-99A1-E465F3C58649}" dt="2021-03-16T02:16:19.544" v="2507"/>
        <pc:sldMkLst>
          <pc:docMk/>
          <pc:sldMk cId="188851041" sldId="667"/>
        </pc:sldMkLst>
        <pc:spChg chg="mod">
          <ac:chgData name="Ann Martino" userId="e633ebfab6f011fe" providerId="LiveId" clId="{7FF7B0DE-D22F-48E6-99A1-E465F3C58649}" dt="2021-03-16T01:54:00.728" v="2233" actId="20577"/>
          <ac:spMkLst>
            <pc:docMk/>
            <pc:sldMk cId="188851041" sldId="667"/>
            <ac:spMk id="2" creationId="{2C28AB7B-93A9-466E-A302-10C7DA754D47}"/>
          </ac:spMkLst>
        </pc:spChg>
        <pc:spChg chg="mod">
          <ac:chgData name="Ann Martino" userId="e633ebfab6f011fe" providerId="LiveId" clId="{7FF7B0DE-D22F-48E6-99A1-E465F3C58649}" dt="2021-03-16T02:13:08.983" v="2443" actId="14100"/>
          <ac:spMkLst>
            <pc:docMk/>
            <pc:sldMk cId="188851041" sldId="667"/>
            <ac:spMk id="3" creationId="{EEFFAE27-CEC4-4333-BDFB-8DEE2089AE4F}"/>
          </ac:spMkLst>
        </pc:spChg>
      </pc:sldChg>
      <pc:sldChg chg="modSp add del">
        <pc:chgData name="Ann Martino" userId="e633ebfab6f011fe" providerId="LiveId" clId="{7FF7B0DE-D22F-48E6-99A1-E465F3C58649}" dt="2021-03-16T02:00:14.466" v="2321" actId="2696"/>
        <pc:sldMkLst>
          <pc:docMk/>
          <pc:sldMk cId="4109706824" sldId="668"/>
        </pc:sldMkLst>
        <pc:spChg chg="mod">
          <ac:chgData name="Ann Martino" userId="e633ebfab6f011fe" providerId="LiveId" clId="{7FF7B0DE-D22F-48E6-99A1-E465F3C58649}" dt="2021-03-16T01:54:11.135" v="2243" actId="20577"/>
          <ac:spMkLst>
            <pc:docMk/>
            <pc:sldMk cId="4109706824" sldId="668"/>
            <ac:spMk id="2" creationId="{CD24FCE4-8EF8-4952-A4C6-C8A0F820279D}"/>
          </ac:spMkLst>
        </pc:spChg>
        <pc:spChg chg="mod">
          <ac:chgData name="Ann Martino" userId="e633ebfab6f011fe" providerId="LiveId" clId="{7FF7B0DE-D22F-48E6-99A1-E465F3C58649}" dt="2021-03-16T01:50:34.382" v="2104"/>
          <ac:spMkLst>
            <pc:docMk/>
            <pc:sldMk cId="4109706824" sldId="668"/>
            <ac:spMk id="3" creationId="{E9696723-1BBA-411E-B6A5-61032743CF00}"/>
          </ac:spMkLst>
        </pc:spChg>
      </pc:sldChg>
      <pc:sldChg chg="modSp add ord">
        <pc:chgData name="Ann Martino" userId="e633ebfab6f011fe" providerId="LiveId" clId="{7FF7B0DE-D22F-48E6-99A1-E465F3C58649}" dt="2021-03-16T02:16:03.795" v="2505" actId="20577"/>
        <pc:sldMkLst>
          <pc:docMk/>
          <pc:sldMk cId="4291059601" sldId="669"/>
        </pc:sldMkLst>
        <pc:spChg chg="mod">
          <ac:chgData name="Ann Martino" userId="e633ebfab6f011fe" providerId="LiveId" clId="{7FF7B0DE-D22F-48E6-99A1-E465F3C58649}" dt="2021-03-16T01:59:25.782" v="2295" actId="2711"/>
          <ac:spMkLst>
            <pc:docMk/>
            <pc:sldMk cId="4291059601" sldId="669"/>
            <ac:spMk id="2" creationId="{6BC111DB-22B0-478C-B619-50B9F69D2241}"/>
          </ac:spMkLst>
        </pc:spChg>
        <pc:spChg chg="mod">
          <ac:chgData name="Ann Martino" userId="e633ebfab6f011fe" providerId="LiveId" clId="{7FF7B0DE-D22F-48E6-99A1-E465F3C58649}" dt="2021-03-16T02:15:57.451" v="2495" actId="20577"/>
          <ac:spMkLst>
            <pc:docMk/>
            <pc:sldMk cId="4291059601" sldId="669"/>
            <ac:spMk id="3" creationId="{A7F55454-55F6-4E7C-B327-136130421162}"/>
          </ac:spMkLst>
        </pc:spChg>
        <pc:spChg chg="mod">
          <ac:chgData name="Ann Martino" userId="e633ebfab6f011fe" providerId="LiveId" clId="{7FF7B0DE-D22F-48E6-99A1-E465F3C58649}" dt="2021-03-16T01:59:58.160" v="2319" actId="13822"/>
          <ac:spMkLst>
            <pc:docMk/>
            <pc:sldMk cId="4291059601" sldId="669"/>
            <ac:spMk id="4" creationId="{76E27C7E-3C54-489E-9C85-FF0947F99A4E}"/>
          </ac:spMkLst>
        </pc:spChg>
        <pc:spChg chg="mod">
          <ac:chgData name="Ann Martino" userId="e633ebfab6f011fe" providerId="LiveId" clId="{7FF7B0DE-D22F-48E6-99A1-E465F3C58649}" dt="2021-03-16T02:16:03.795" v="2505" actId="20577"/>
          <ac:spMkLst>
            <pc:docMk/>
            <pc:sldMk cId="4291059601" sldId="669"/>
            <ac:spMk id="5" creationId="{72DD897D-DD91-485F-AD0C-E919262DC0EF}"/>
          </ac:spMkLst>
        </pc:spChg>
        <pc:spChg chg="mod">
          <ac:chgData name="Ann Martino" userId="e633ebfab6f011fe" providerId="LiveId" clId="{7FF7B0DE-D22F-48E6-99A1-E465F3C58649}" dt="2021-03-16T02:15:33.628" v="2475" actId="12"/>
          <ac:spMkLst>
            <pc:docMk/>
            <pc:sldMk cId="4291059601" sldId="669"/>
            <ac:spMk id="6" creationId="{3C295A1C-E840-4254-96F4-81D07D32F576}"/>
          </ac:spMkLst>
        </pc:spChg>
      </pc:sldChg>
      <pc:sldChg chg="modSp add">
        <pc:chgData name="Ann Martino" userId="e633ebfab6f011fe" providerId="LiveId" clId="{7FF7B0DE-D22F-48E6-99A1-E465F3C58649}" dt="2021-03-16T02:13:29.033" v="2444" actId="13822"/>
        <pc:sldMkLst>
          <pc:docMk/>
          <pc:sldMk cId="2494319369" sldId="670"/>
        </pc:sldMkLst>
        <pc:spChg chg="mod">
          <ac:chgData name="Ann Martino" userId="e633ebfab6f011fe" providerId="LiveId" clId="{7FF7B0DE-D22F-48E6-99A1-E465F3C58649}" dt="2021-03-16T02:09:51.216" v="2419" actId="2711"/>
          <ac:spMkLst>
            <pc:docMk/>
            <pc:sldMk cId="2494319369" sldId="670"/>
            <ac:spMk id="2" creationId="{012AA10C-A4BA-475E-B26B-CE341C882356}"/>
          </ac:spMkLst>
        </pc:spChg>
        <pc:spChg chg="mod">
          <ac:chgData name="Ann Martino" userId="e633ebfab6f011fe" providerId="LiveId" clId="{7FF7B0DE-D22F-48E6-99A1-E465F3C58649}" dt="2021-03-16T02:13:29.033" v="2444" actId="13822"/>
          <ac:spMkLst>
            <pc:docMk/>
            <pc:sldMk cId="2494319369" sldId="670"/>
            <ac:spMk id="3" creationId="{96725F31-05AE-4DF6-9628-535174AF9F6E}"/>
          </ac:spMkLst>
        </pc:spChg>
      </pc:sldChg>
      <pc:sldChg chg="add del">
        <pc:chgData name="Ann Martino" userId="e633ebfab6f011fe" providerId="LiveId" clId="{7FF7B0DE-D22F-48E6-99A1-E465F3C58649}" dt="2021-03-16T02:26:24.592" v="2616" actId="2696"/>
        <pc:sldMkLst>
          <pc:docMk/>
          <pc:sldMk cId="580188082" sldId="671"/>
        </pc:sldMkLst>
      </pc:sldChg>
      <pc:sldChg chg="addSp delSp modSp add del mod setBg">
        <pc:chgData name="Ann Martino" userId="e633ebfab6f011fe" providerId="LiveId" clId="{7FF7B0DE-D22F-48E6-99A1-E465F3C58649}" dt="2021-03-16T02:25:51" v="2612" actId="2696"/>
        <pc:sldMkLst>
          <pc:docMk/>
          <pc:sldMk cId="3217205573" sldId="671"/>
        </pc:sldMkLst>
        <pc:spChg chg="mod">
          <ac:chgData name="Ann Martino" userId="e633ebfab6f011fe" providerId="LiveId" clId="{7FF7B0DE-D22F-48E6-99A1-E465F3C58649}" dt="2021-03-16T02:19:56.194" v="2563" actId="26606"/>
          <ac:spMkLst>
            <pc:docMk/>
            <pc:sldMk cId="3217205573" sldId="671"/>
            <ac:spMk id="2" creationId="{6C68CEDE-3BA0-4379-96D2-7360B896C6ED}"/>
          </ac:spMkLst>
        </pc:spChg>
        <pc:spChg chg="del">
          <ac:chgData name="Ann Martino" userId="e633ebfab6f011fe" providerId="LiveId" clId="{7FF7B0DE-D22F-48E6-99A1-E465F3C58649}" dt="2021-03-16T02:19:20.631" v="2561"/>
          <ac:spMkLst>
            <pc:docMk/>
            <pc:sldMk cId="3217205573" sldId="671"/>
            <ac:spMk id="3" creationId="{11F8B169-E58B-43A9-99DA-93ABDC2D1C1E}"/>
          </ac:spMkLst>
        </pc:spChg>
        <pc:spChg chg="mod ord">
          <ac:chgData name="Ann Martino" userId="e633ebfab6f011fe" providerId="LiveId" clId="{7FF7B0DE-D22F-48E6-99A1-E465F3C58649}" dt="2021-03-16T02:19:56.194" v="2563" actId="26606"/>
          <ac:spMkLst>
            <pc:docMk/>
            <pc:sldMk cId="3217205573" sldId="671"/>
            <ac:spMk id="4" creationId="{61720ECA-235D-4385-A34E-65E40EFBD3AD}"/>
          </ac:spMkLst>
        </pc:spChg>
        <pc:spChg chg="mod ord">
          <ac:chgData name="Ann Martino" userId="e633ebfab6f011fe" providerId="LiveId" clId="{7FF7B0DE-D22F-48E6-99A1-E465F3C58649}" dt="2021-03-16T02:19:56.194" v="2563" actId="26606"/>
          <ac:spMkLst>
            <pc:docMk/>
            <pc:sldMk cId="3217205573" sldId="671"/>
            <ac:spMk id="5" creationId="{57122552-4952-4A85-AC15-8EF1AAB8819E}"/>
          </ac:spMkLst>
        </pc:spChg>
        <pc:spChg chg="mod ord">
          <ac:chgData name="Ann Martino" userId="e633ebfab6f011fe" providerId="LiveId" clId="{7FF7B0DE-D22F-48E6-99A1-E465F3C58649}" dt="2021-03-16T02:19:56.194" v="2563" actId="26606"/>
          <ac:spMkLst>
            <pc:docMk/>
            <pc:sldMk cId="3217205573" sldId="671"/>
            <ac:spMk id="6" creationId="{60D08C5B-4F45-407B-863E-E27E2D42978B}"/>
          </ac:spMkLst>
        </pc:spChg>
        <pc:spChg chg="add mod">
          <ac:chgData name="Ann Martino" userId="e633ebfab6f011fe" providerId="LiveId" clId="{7FF7B0DE-D22F-48E6-99A1-E465F3C58649}" dt="2021-03-16T02:22:34.215" v="2567"/>
          <ac:spMkLst>
            <pc:docMk/>
            <pc:sldMk cId="3217205573" sldId="671"/>
            <ac:spMk id="11" creationId="{4B28FEC7-CB75-40E1-AC41-5D18879B7945}"/>
          </ac:spMkLst>
        </pc:spChg>
        <pc:spChg chg="add del">
          <ac:chgData name="Ann Martino" userId="e633ebfab6f011fe" providerId="LiveId" clId="{7FF7B0DE-D22F-48E6-99A1-E465F3C58649}" dt="2021-03-16T02:19:56.194" v="2563" actId="26606"/>
          <ac:spMkLst>
            <pc:docMk/>
            <pc:sldMk cId="3217205573" sldId="671"/>
            <ac:spMk id="12" creationId="{362D44EE-C852-4460-B8B5-C4F2BC20510C}"/>
          </ac:spMkLst>
        </pc:spChg>
        <pc:spChg chg="add mod">
          <ac:chgData name="Ann Martino" userId="e633ebfab6f011fe" providerId="LiveId" clId="{7FF7B0DE-D22F-48E6-99A1-E465F3C58649}" dt="2021-03-16T02:22:34.215" v="2567"/>
          <ac:spMkLst>
            <pc:docMk/>
            <pc:sldMk cId="3217205573" sldId="671"/>
            <ac:spMk id="13" creationId="{92D97DA4-9535-4769-B736-B875C436187C}"/>
          </ac:spMkLst>
        </pc:spChg>
        <pc:spChg chg="add del">
          <ac:chgData name="Ann Martino" userId="e633ebfab6f011fe" providerId="LiveId" clId="{7FF7B0DE-D22F-48E6-99A1-E465F3C58649}" dt="2021-03-16T02:19:56.194" v="2563" actId="26606"/>
          <ac:spMkLst>
            <pc:docMk/>
            <pc:sldMk cId="3217205573" sldId="671"/>
            <ac:spMk id="14" creationId="{658970D8-8D1D-4B5C-894B-E871CC86543D}"/>
          </ac:spMkLst>
        </pc:spChg>
        <pc:spChg chg="add del">
          <ac:chgData name="Ann Martino" userId="e633ebfab6f011fe" providerId="LiveId" clId="{7FF7B0DE-D22F-48E6-99A1-E465F3C58649}" dt="2021-03-16T02:19:56.194" v="2563" actId="26606"/>
          <ac:spMkLst>
            <pc:docMk/>
            <pc:sldMk cId="3217205573" sldId="671"/>
            <ac:spMk id="16" creationId="{F227E5B6-9132-43CA-B503-37A18562ADF2}"/>
          </ac:spMkLst>
        </pc:spChg>
        <pc:spChg chg="add del">
          <ac:chgData name="Ann Martino" userId="e633ebfab6f011fe" providerId="LiveId" clId="{7FF7B0DE-D22F-48E6-99A1-E465F3C58649}" dt="2021-03-16T02:19:56.194" v="2563" actId="26606"/>
          <ac:spMkLst>
            <pc:docMk/>
            <pc:sldMk cId="3217205573" sldId="671"/>
            <ac:spMk id="18" creationId="{03C2051E-A88D-48E5-BACF-AAED17892722}"/>
          </ac:spMkLst>
        </pc:spChg>
        <pc:spChg chg="add del">
          <ac:chgData name="Ann Martino" userId="e633ebfab6f011fe" providerId="LiveId" clId="{7FF7B0DE-D22F-48E6-99A1-E465F3C58649}" dt="2021-03-16T02:19:56.194" v="2563" actId="26606"/>
          <ac:spMkLst>
            <pc:docMk/>
            <pc:sldMk cId="3217205573" sldId="671"/>
            <ac:spMk id="20" creationId="{7821A508-2985-4905-874A-527429BAABFA}"/>
          </ac:spMkLst>
        </pc:spChg>
        <pc:spChg chg="add del">
          <ac:chgData name="Ann Martino" userId="e633ebfab6f011fe" providerId="LiveId" clId="{7FF7B0DE-D22F-48E6-99A1-E465F3C58649}" dt="2021-03-16T02:19:56.194" v="2563" actId="26606"/>
          <ac:spMkLst>
            <pc:docMk/>
            <pc:sldMk cId="3217205573" sldId="671"/>
            <ac:spMk id="22" creationId="{D2929CB1-0E3C-4B2D-ADC5-0154FB33BA44}"/>
          </ac:spMkLst>
        </pc:spChg>
        <pc:spChg chg="add del">
          <ac:chgData name="Ann Martino" userId="e633ebfab6f011fe" providerId="LiveId" clId="{7FF7B0DE-D22F-48E6-99A1-E465F3C58649}" dt="2021-03-16T02:19:56.194" v="2563" actId="26606"/>
          <ac:spMkLst>
            <pc:docMk/>
            <pc:sldMk cId="3217205573" sldId="671"/>
            <ac:spMk id="24" creationId="{5F2F0C84-BE8C-4DC2-A6D3-30349A801D5C}"/>
          </ac:spMkLst>
        </pc:spChg>
        <pc:picChg chg="add mod">
          <ac:chgData name="Ann Martino" userId="e633ebfab6f011fe" providerId="LiveId" clId="{7FF7B0DE-D22F-48E6-99A1-E465F3C58649}" dt="2021-03-16T02:22:43.628" v="2568" actId="1076"/>
          <ac:picMkLst>
            <pc:docMk/>
            <pc:sldMk cId="3217205573" sldId="671"/>
            <ac:picMk id="7" creationId="{0F619763-5491-4F29-989C-00F6498C977A}"/>
          </ac:picMkLst>
        </pc:picChg>
      </pc:sldChg>
      <pc:sldChg chg="addSp delSp modSp add del">
        <pc:chgData name="Ann Martino" userId="e633ebfab6f011fe" providerId="LiveId" clId="{7FF7B0DE-D22F-48E6-99A1-E465F3C58649}" dt="2021-03-16T02:25:23.362" v="2580" actId="2696"/>
        <pc:sldMkLst>
          <pc:docMk/>
          <pc:sldMk cId="122836229" sldId="672"/>
        </pc:sldMkLst>
        <pc:spChg chg="del">
          <ac:chgData name="Ann Martino" userId="e633ebfab6f011fe" providerId="LiveId" clId="{7FF7B0DE-D22F-48E6-99A1-E465F3C58649}" dt="2021-03-16T02:23:32.980" v="2572"/>
          <ac:spMkLst>
            <pc:docMk/>
            <pc:sldMk cId="122836229" sldId="672"/>
            <ac:spMk id="2" creationId="{B406F31D-7454-4EB9-B85F-26DD144D47DD}"/>
          </ac:spMkLst>
        </pc:spChg>
        <pc:spChg chg="del">
          <ac:chgData name="Ann Martino" userId="e633ebfab6f011fe" providerId="LiveId" clId="{7FF7B0DE-D22F-48E6-99A1-E465F3C58649}" dt="2021-03-16T02:23:38.196" v="2573"/>
          <ac:spMkLst>
            <pc:docMk/>
            <pc:sldMk cId="122836229" sldId="672"/>
            <ac:spMk id="3" creationId="{1E072A9C-72FE-4B8F-AE77-32BB4E908435}"/>
          </ac:spMkLst>
        </pc:spChg>
        <pc:spChg chg="del">
          <ac:chgData name="Ann Martino" userId="e633ebfab6f011fe" providerId="LiveId" clId="{7FF7B0DE-D22F-48E6-99A1-E465F3C58649}" dt="2021-03-16T02:23:43.922" v="2574"/>
          <ac:spMkLst>
            <pc:docMk/>
            <pc:sldMk cId="122836229" sldId="672"/>
            <ac:spMk id="4" creationId="{DB34362B-DFDC-4316-83FE-3B0391F71FCD}"/>
          </ac:spMkLst>
        </pc:spChg>
        <pc:spChg chg="add del mod">
          <ac:chgData name="Ann Martino" userId="e633ebfab6f011fe" providerId="LiveId" clId="{7FF7B0DE-D22F-48E6-99A1-E465F3C58649}" dt="2021-03-16T02:24:54.592" v="2578"/>
          <ac:spMkLst>
            <pc:docMk/>
            <pc:sldMk cId="122836229" sldId="672"/>
            <ac:spMk id="6" creationId="{1EBAABB8-65BD-47BE-932D-88ACB0E210DC}"/>
          </ac:spMkLst>
        </pc:spChg>
        <pc:spChg chg="add del mod">
          <ac:chgData name="Ann Martino" userId="e633ebfab6f011fe" providerId="LiveId" clId="{7FF7B0DE-D22F-48E6-99A1-E465F3C58649}" dt="2021-03-16T02:24:54.592" v="2578"/>
          <ac:spMkLst>
            <pc:docMk/>
            <pc:sldMk cId="122836229" sldId="672"/>
            <ac:spMk id="7" creationId="{3B428B97-91FF-4CF1-A280-A2AEDF36FB2D}"/>
          </ac:spMkLst>
        </pc:spChg>
        <pc:spChg chg="add del mod">
          <ac:chgData name="Ann Martino" userId="e633ebfab6f011fe" providerId="LiveId" clId="{7FF7B0DE-D22F-48E6-99A1-E465F3C58649}" dt="2021-03-16T02:24:54.592" v="2578"/>
          <ac:spMkLst>
            <pc:docMk/>
            <pc:sldMk cId="122836229" sldId="672"/>
            <ac:spMk id="8" creationId="{E06505B4-0187-42AD-873A-CCF28C33E675}"/>
          </ac:spMkLst>
        </pc:spChg>
        <pc:spChg chg="add mod">
          <ac:chgData name="Ann Martino" userId="e633ebfab6f011fe" providerId="LiveId" clId="{7FF7B0DE-D22F-48E6-99A1-E465F3C58649}" dt="2021-03-16T02:24:54.592" v="2578"/>
          <ac:spMkLst>
            <pc:docMk/>
            <pc:sldMk cId="122836229" sldId="672"/>
            <ac:spMk id="9" creationId="{78762F1C-84FD-4770-8DFE-9E83EB67F05B}"/>
          </ac:spMkLst>
        </pc:spChg>
        <pc:spChg chg="add mod">
          <ac:chgData name="Ann Martino" userId="e633ebfab6f011fe" providerId="LiveId" clId="{7FF7B0DE-D22F-48E6-99A1-E465F3C58649}" dt="2021-03-16T02:24:54.592" v="2578"/>
          <ac:spMkLst>
            <pc:docMk/>
            <pc:sldMk cId="122836229" sldId="672"/>
            <ac:spMk id="10" creationId="{0AD45146-1CC4-47EE-9410-2FAF319CEDD1}"/>
          </ac:spMkLst>
        </pc:spChg>
        <pc:spChg chg="add mod">
          <ac:chgData name="Ann Martino" userId="e633ebfab6f011fe" providerId="LiveId" clId="{7FF7B0DE-D22F-48E6-99A1-E465F3C58649}" dt="2021-03-16T02:24:54.592" v="2578"/>
          <ac:spMkLst>
            <pc:docMk/>
            <pc:sldMk cId="122836229" sldId="672"/>
            <ac:spMk id="11" creationId="{8F9D4913-6527-484C-8EAB-EF8778962B84}"/>
          </ac:spMkLst>
        </pc:spChg>
        <pc:picChg chg="add del">
          <ac:chgData name="Ann Martino" userId="e633ebfab6f011fe" providerId="LiveId" clId="{7FF7B0DE-D22F-48E6-99A1-E465F3C58649}" dt="2021-03-16T02:23:09.609" v="2571"/>
          <ac:picMkLst>
            <pc:docMk/>
            <pc:sldMk cId="122836229" sldId="672"/>
            <ac:picMk id="5" creationId="{FC6EF751-DA5C-4585-BC14-0BADF97E6604}"/>
          </ac:picMkLst>
        </pc:picChg>
      </pc:sldChg>
      <pc:sldChg chg="addSp delSp modSp add del">
        <pc:chgData name="Ann Martino" userId="e633ebfab6f011fe" providerId="LiveId" clId="{7FF7B0DE-D22F-48E6-99A1-E465F3C58649}" dt="2021-03-16T02:26:32.392" v="2617" actId="2696"/>
        <pc:sldMkLst>
          <pc:docMk/>
          <pc:sldMk cId="954840398" sldId="673"/>
        </pc:sldMkLst>
        <pc:spChg chg="del">
          <ac:chgData name="Ann Martino" userId="e633ebfab6f011fe" providerId="LiveId" clId="{7FF7B0DE-D22F-48E6-99A1-E465F3C58649}" dt="2021-03-16T02:24:47.468" v="2576"/>
          <ac:spMkLst>
            <pc:docMk/>
            <pc:sldMk cId="954840398" sldId="673"/>
            <ac:spMk id="2" creationId="{D30FEF0F-2CBB-4E34-B38E-C4EE94EFA7AC}"/>
          </ac:spMkLst>
        </pc:spChg>
        <pc:spChg chg="del">
          <ac:chgData name="Ann Martino" userId="e633ebfab6f011fe" providerId="LiveId" clId="{7FF7B0DE-D22F-48E6-99A1-E465F3C58649}" dt="2021-03-16T02:24:47.468" v="2576"/>
          <ac:spMkLst>
            <pc:docMk/>
            <pc:sldMk cId="954840398" sldId="673"/>
            <ac:spMk id="3" creationId="{BEE01091-B52D-48FA-91AB-3FC4B9B0D257}"/>
          </ac:spMkLst>
        </pc:spChg>
        <pc:spChg chg="add del mod">
          <ac:chgData name="Ann Martino" userId="e633ebfab6f011fe" providerId="LiveId" clId="{7FF7B0DE-D22F-48E6-99A1-E465F3C58649}" dt="2021-03-16T02:24:47.468" v="2576"/>
          <ac:spMkLst>
            <pc:docMk/>
            <pc:sldMk cId="954840398" sldId="673"/>
            <ac:spMk id="7" creationId="{44753B06-B1C3-4FBC-BA9F-A5AF94081ECD}"/>
          </ac:spMkLst>
        </pc:spChg>
        <pc:spChg chg="add del mod">
          <ac:chgData name="Ann Martino" userId="e633ebfab6f011fe" providerId="LiveId" clId="{7FF7B0DE-D22F-48E6-99A1-E465F3C58649}" dt="2021-03-16T02:24:47.468" v="2576"/>
          <ac:spMkLst>
            <pc:docMk/>
            <pc:sldMk cId="954840398" sldId="673"/>
            <ac:spMk id="8" creationId="{FB520CE7-5302-4063-8784-8E5AD45D5C7D}"/>
          </ac:spMkLst>
        </pc:spChg>
        <pc:spChg chg="add del mod">
          <ac:chgData name="Ann Martino" userId="e633ebfab6f011fe" providerId="LiveId" clId="{7FF7B0DE-D22F-48E6-99A1-E465F3C58649}" dt="2021-03-16T02:24:47.468" v="2576"/>
          <ac:spMkLst>
            <pc:docMk/>
            <pc:sldMk cId="954840398" sldId="673"/>
            <ac:spMk id="9" creationId="{FCF64F27-101D-467E-B5F6-98BF8BD0C310}"/>
          </ac:spMkLst>
        </pc:spChg>
        <pc:spChg chg="add mod">
          <ac:chgData name="Ann Martino" userId="e633ebfab6f011fe" providerId="LiveId" clId="{7FF7B0DE-D22F-48E6-99A1-E465F3C58649}" dt="2021-03-16T02:24:47.468" v="2576"/>
          <ac:spMkLst>
            <pc:docMk/>
            <pc:sldMk cId="954840398" sldId="673"/>
            <ac:spMk id="10" creationId="{638A5B38-674D-46F0-A5C6-B6A2893D7869}"/>
          </ac:spMkLst>
        </pc:spChg>
        <pc:spChg chg="add mod">
          <ac:chgData name="Ann Martino" userId="e633ebfab6f011fe" providerId="LiveId" clId="{7FF7B0DE-D22F-48E6-99A1-E465F3C58649}" dt="2021-03-16T02:24:47.468" v="2576"/>
          <ac:spMkLst>
            <pc:docMk/>
            <pc:sldMk cId="954840398" sldId="673"/>
            <ac:spMk id="11" creationId="{C8CBFDCF-893D-4910-8794-234B1C4CDD38}"/>
          </ac:spMkLst>
        </pc:spChg>
      </pc:sldChg>
      <pc:sldChg chg="delSp modSp add">
        <pc:chgData name="Ann Martino" userId="e633ebfab6f011fe" providerId="LiveId" clId="{7FF7B0DE-D22F-48E6-99A1-E465F3C58649}" dt="2021-03-16T02:27:56.881" v="2652"/>
        <pc:sldMkLst>
          <pc:docMk/>
          <pc:sldMk cId="2332128904" sldId="674"/>
        </pc:sldMkLst>
        <pc:spChg chg="mod">
          <ac:chgData name="Ann Martino" userId="e633ebfab6f011fe" providerId="LiveId" clId="{7FF7B0DE-D22F-48E6-99A1-E465F3C58649}" dt="2021-03-16T02:26:59.699" v="2637" actId="2711"/>
          <ac:spMkLst>
            <pc:docMk/>
            <pc:sldMk cId="2332128904" sldId="674"/>
            <ac:spMk id="2" creationId="{3C6D76FF-9903-43C5-B22F-0B2E358EB395}"/>
          </ac:spMkLst>
        </pc:spChg>
        <pc:spChg chg="mod">
          <ac:chgData name="Ann Martino" userId="e633ebfab6f011fe" providerId="LiveId" clId="{7FF7B0DE-D22F-48E6-99A1-E465F3C58649}" dt="2021-03-16T02:27:24.439" v="2648" actId="2711"/>
          <ac:spMkLst>
            <pc:docMk/>
            <pc:sldMk cId="2332128904" sldId="674"/>
            <ac:spMk id="3" creationId="{2707CC6B-BE36-4D99-B000-AE86817FCFDD}"/>
          </ac:spMkLst>
        </pc:spChg>
        <pc:spChg chg="del">
          <ac:chgData name="Ann Martino" userId="e633ebfab6f011fe" providerId="LiveId" clId="{7FF7B0DE-D22F-48E6-99A1-E465F3C58649}" dt="2021-03-16T02:27:50.226" v="2651"/>
          <ac:spMkLst>
            <pc:docMk/>
            <pc:sldMk cId="2332128904" sldId="674"/>
            <ac:spMk id="4" creationId="{AD053754-3979-420D-A6DF-B74B0E49F803}"/>
          </ac:spMkLst>
        </pc:spChg>
        <pc:spChg chg="del mod">
          <ac:chgData name="Ann Martino" userId="e633ebfab6f011fe" providerId="LiveId" clId="{7FF7B0DE-D22F-48E6-99A1-E465F3C58649}" dt="2021-03-16T02:27:41.947" v="2650"/>
          <ac:spMkLst>
            <pc:docMk/>
            <pc:sldMk cId="2332128904" sldId="674"/>
            <ac:spMk id="5" creationId="{547458BE-4093-45F2-BECE-F03BD729B9A9}"/>
          </ac:spMkLst>
        </pc:spChg>
        <pc:spChg chg="del">
          <ac:chgData name="Ann Martino" userId="e633ebfab6f011fe" providerId="LiveId" clId="{7FF7B0DE-D22F-48E6-99A1-E465F3C58649}" dt="2021-03-16T02:27:56.881" v="2652"/>
          <ac:spMkLst>
            <pc:docMk/>
            <pc:sldMk cId="2332128904" sldId="674"/>
            <ac:spMk id="6" creationId="{04E560D5-79EB-498D-860C-DB786ECCD54A}"/>
          </ac:spMkLst>
        </pc:spChg>
      </pc:sldChg>
      <pc:sldChg chg="add del">
        <pc:chgData name="Ann Martino" userId="e633ebfab6f011fe" providerId="LiveId" clId="{7FF7B0DE-D22F-48E6-99A1-E465F3C58649}" dt="2021-03-16T02:26:18.659" v="2615"/>
        <pc:sldMkLst>
          <pc:docMk/>
          <pc:sldMk cId="3243760823" sldId="675"/>
        </pc:sldMkLst>
      </pc:sldChg>
    </pc:docChg>
  </pc:docChgLst>
</pc:chgInfo>
</file>

<file path=ppt/diagrams/_rels/data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www.publicdomainpictures.net/view-image.php?image=129525&amp;picture=billboard-workers" TargetMode="External"/><Relationship Id="rId1" Type="http://schemas.openxmlformats.org/officeDocument/2006/relationships/image" Target="../media/image31.jpg"/><Relationship Id="rId4" Type="http://schemas.openxmlformats.org/officeDocument/2006/relationships/hyperlink" Target="https://p2pu.org/en/courses/2331"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www.publicdomainpictures.net/view-image.php?image=129525&amp;picture=billboard-workers" TargetMode="External"/><Relationship Id="rId1" Type="http://schemas.openxmlformats.org/officeDocument/2006/relationships/image" Target="../media/image31.jpg"/><Relationship Id="rId4" Type="http://schemas.openxmlformats.org/officeDocument/2006/relationships/hyperlink" Target="https://p2pu.org/en/courses/233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2351D-0E7C-4195-B3B1-9759634FDFD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060CEF2-3FBD-40CD-BBBE-9026CC1B5A15}">
      <dgm:prSet custT="1"/>
      <dgm:spPr/>
      <dgm:t>
        <a:bodyPr/>
        <a:lstStyle/>
        <a:p>
          <a:r>
            <a:rPr lang="en-US" sz="1800" b="1" dirty="0">
              <a:solidFill>
                <a:schemeClr val="accent2"/>
              </a:solidFill>
              <a:latin typeface="Bodoni MT" panose="02070603080606020203" pitchFamily="18" charset="0"/>
            </a:rPr>
            <a:t>Section 1902(a)(10)(B)—Comparability: </a:t>
          </a:r>
          <a:r>
            <a:rPr lang="en-US" sz="1800" dirty="0">
              <a:latin typeface="Bodoni MT" panose="02070603080606020203" pitchFamily="18" charset="0"/>
            </a:rPr>
            <a:t>A Medicaid-covered benefit generally must be provided in </a:t>
          </a:r>
          <a:r>
            <a:rPr lang="en-US" sz="1800" i="1" dirty="0">
              <a:latin typeface="Bodoni MT" panose="02070603080606020203" pitchFamily="18" charset="0"/>
            </a:rPr>
            <a:t>the same amount, duration, and scope</a:t>
          </a:r>
          <a:r>
            <a:rPr lang="en-US" sz="1800" dirty="0">
              <a:latin typeface="Bodoni MT" panose="02070603080606020203" pitchFamily="18" charset="0"/>
            </a:rPr>
            <a:t> to all beneficiaries in a population. Waivers of comparability allow states to limit an enhanced benefit package to a targeted group of persons identified as needing it most and to limit the number of participants to implement a demonstration on a smaller scale.</a:t>
          </a:r>
        </a:p>
      </dgm:t>
    </dgm:pt>
    <dgm:pt modelId="{2C90CA65-EFE9-4D3F-A222-5D6DF414236E}" type="parTrans" cxnId="{42718BA8-D5CA-4494-BF44-71487375BE85}">
      <dgm:prSet/>
      <dgm:spPr/>
      <dgm:t>
        <a:bodyPr/>
        <a:lstStyle/>
        <a:p>
          <a:endParaRPr lang="en-US"/>
        </a:p>
      </dgm:t>
    </dgm:pt>
    <dgm:pt modelId="{A7D79C1E-0ADF-4E97-AB75-1C8A2EB59867}" type="sibTrans" cxnId="{42718BA8-D5CA-4494-BF44-71487375BE85}">
      <dgm:prSet/>
      <dgm:spPr/>
      <dgm:t>
        <a:bodyPr/>
        <a:lstStyle/>
        <a:p>
          <a:endParaRPr lang="en-US"/>
        </a:p>
      </dgm:t>
    </dgm:pt>
    <dgm:pt modelId="{62263030-7B1C-4906-A9E6-0F07E4939A41}">
      <dgm:prSet custT="1"/>
      <dgm:spPr/>
      <dgm:t>
        <a:bodyPr/>
        <a:lstStyle/>
        <a:p>
          <a:r>
            <a:rPr lang="en-US" sz="1800" b="1" dirty="0">
              <a:solidFill>
                <a:schemeClr val="accent2"/>
              </a:solidFill>
              <a:latin typeface="Bodoni MT" panose="02070603080606020203" pitchFamily="18" charset="0"/>
            </a:rPr>
            <a:t>Section 1902(a)(23)—Freedom of choice: </a:t>
          </a:r>
          <a:r>
            <a:rPr lang="en-US" sz="1800" dirty="0">
              <a:latin typeface="Bodoni MT" panose="02070603080606020203" pitchFamily="18" charset="0"/>
            </a:rPr>
            <a:t>All beneficiaries must be permitted to choose a health care provider from among any of those participating in Medicaid. Freedom of choice waivers are typically used to allow implementation of managed care programs or better management of service delivery.</a:t>
          </a:r>
        </a:p>
      </dgm:t>
    </dgm:pt>
    <dgm:pt modelId="{340F5A8B-E29B-42F5-91DC-094E07A505B6}" type="parTrans" cxnId="{AFA99E2C-1C13-4F8E-8C71-47359AE96BC0}">
      <dgm:prSet/>
      <dgm:spPr/>
      <dgm:t>
        <a:bodyPr/>
        <a:lstStyle/>
        <a:p>
          <a:endParaRPr lang="en-US"/>
        </a:p>
      </dgm:t>
    </dgm:pt>
    <dgm:pt modelId="{7DC19570-67FD-4971-ACA6-852F342341B6}" type="sibTrans" cxnId="{AFA99E2C-1C13-4F8E-8C71-47359AE96BC0}">
      <dgm:prSet/>
      <dgm:spPr/>
      <dgm:t>
        <a:bodyPr/>
        <a:lstStyle/>
        <a:p>
          <a:endParaRPr lang="en-US"/>
        </a:p>
      </dgm:t>
    </dgm:pt>
    <dgm:pt modelId="{8D2E0983-4B3D-414F-8E05-3A3C400ED27E}">
      <dgm:prSet custT="1"/>
      <dgm:spPr/>
      <dgm:t>
        <a:bodyPr/>
        <a:lstStyle/>
        <a:p>
          <a:r>
            <a:rPr lang="en-US" sz="1800" b="1" dirty="0">
              <a:solidFill>
                <a:schemeClr val="accent2"/>
              </a:solidFill>
              <a:latin typeface="Bodoni MT" panose="02070603080606020203" pitchFamily="18" charset="0"/>
            </a:rPr>
            <a:t>Section 1902(a)(1)—</a:t>
          </a:r>
          <a:r>
            <a:rPr lang="en-US" sz="1800" b="1" dirty="0" err="1">
              <a:solidFill>
                <a:schemeClr val="accent2"/>
              </a:solidFill>
              <a:latin typeface="Bodoni MT" panose="02070603080606020203" pitchFamily="18" charset="0"/>
            </a:rPr>
            <a:t>Statewideness</a:t>
          </a:r>
          <a:r>
            <a:rPr lang="en-US" sz="1800" dirty="0">
              <a:latin typeface="Bodoni MT" panose="02070603080606020203" pitchFamily="18" charset="0"/>
            </a:rPr>
            <a:t>: Statute dictates that a state Medicaid program cannot exclude enrollees or providers because of where they live or work in the state. A waiver of “</a:t>
          </a:r>
          <a:r>
            <a:rPr lang="en-US" sz="1800" dirty="0" err="1">
              <a:latin typeface="Bodoni MT" panose="02070603080606020203" pitchFamily="18" charset="0"/>
            </a:rPr>
            <a:t>statewideness</a:t>
          </a:r>
          <a:r>
            <a:rPr lang="en-US" sz="1800" dirty="0">
              <a:latin typeface="Bodoni MT" panose="02070603080606020203" pitchFamily="18" charset="0"/>
            </a:rPr>
            <a:t>” can limit the geographic area in which a state is testing a new program, facilitate a phased-in implementation of a program, or reduce state expenditures by limiting eligible participants.</a:t>
          </a:r>
        </a:p>
      </dgm:t>
    </dgm:pt>
    <dgm:pt modelId="{DAE6915C-D6DD-4E1E-8C5B-E0A8983F6271}" type="parTrans" cxnId="{ECEC4E59-9A17-4928-8DEB-E8A3095D54DC}">
      <dgm:prSet/>
      <dgm:spPr/>
      <dgm:t>
        <a:bodyPr/>
        <a:lstStyle/>
        <a:p>
          <a:endParaRPr lang="en-US"/>
        </a:p>
      </dgm:t>
    </dgm:pt>
    <dgm:pt modelId="{15609AD8-4D0B-42D4-83F7-F9B0AEF8F6B6}" type="sibTrans" cxnId="{ECEC4E59-9A17-4928-8DEB-E8A3095D54DC}">
      <dgm:prSet/>
      <dgm:spPr/>
      <dgm:t>
        <a:bodyPr/>
        <a:lstStyle/>
        <a:p>
          <a:endParaRPr lang="en-US"/>
        </a:p>
      </dgm:t>
    </dgm:pt>
    <dgm:pt modelId="{5472FDA9-AC24-4707-BC78-E03E370DE98E}" type="pres">
      <dgm:prSet presAssocID="{4922351D-0E7C-4195-B3B1-9759634FDFDD}" presName="linear" presStyleCnt="0">
        <dgm:presLayoutVars>
          <dgm:dir/>
          <dgm:animLvl val="lvl"/>
          <dgm:resizeHandles val="exact"/>
        </dgm:presLayoutVars>
      </dgm:prSet>
      <dgm:spPr/>
    </dgm:pt>
    <dgm:pt modelId="{A588501A-F726-42BD-A126-D4C8F8675C5B}" type="pres">
      <dgm:prSet presAssocID="{9060CEF2-3FBD-40CD-BBBE-9026CC1B5A15}" presName="parentLin" presStyleCnt="0"/>
      <dgm:spPr/>
    </dgm:pt>
    <dgm:pt modelId="{20191CCD-A2AA-49F2-A4D0-8D09DE1C11D5}" type="pres">
      <dgm:prSet presAssocID="{9060CEF2-3FBD-40CD-BBBE-9026CC1B5A15}" presName="parentLeftMargin" presStyleLbl="node1" presStyleIdx="0" presStyleCnt="3"/>
      <dgm:spPr/>
    </dgm:pt>
    <dgm:pt modelId="{EC16BC26-3C94-402C-9645-A47427FD30FE}" type="pres">
      <dgm:prSet presAssocID="{9060CEF2-3FBD-40CD-BBBE-9026CC1B5A15}" presName="parentText" presStyleLbl="node1" presStyleIdx="0" presStyleCnt="3" custScaleX="142997" custScaleY="180857">
        <dgm:presLayoutVars>
          <dgm:chMax val="0"/>
          <dgm:bulletEnabled val="1"/>
        </dgm:presLayoutVars>
      </dgm:prSet>
      <dgm:spPr/>
    </dgm:pt>
    <dgm:pt modelId="{28443069-D553-4483-86EF-3A7C46C52362}" type="pres">
      <dgm:prSet presAssocID="{9060CEF2-3FBD-40CD-BBBE-9026CC1B5A15}" presName="negativeSpace" presStyleCnt="0"/>
      <dgm:spPr/>
    </dgm:pt>
    <dgm:pt modelId="{84D72987-E79B-4BDA-9208-536FFD6EEFA2}" type="pres">
      <dgm:prSet presAssocID="{9060CEF2-3FBD-40CD-BBBE-9026CC1B5A15}" presName="childText" presStyleLbl="conFgAcc1" presStyleIdx="0" presStyleCnt="3">
        <dgm:presLayoutVars>
          <dgm:bulletEnabled val="1"/>
        </dgm:presLayoutVars>
      </dgm:prSet>
      <dgm:spPr/>
    </dgm:pt>
    <dgm:pt modelId="{35DF2340-6268-44E7-8525-0B0100030BF2}" type="pres">
      <dgm:prSet presAssocID="{A7D79C1E-0ADF-4E97-AB75-1C8A2EB59867}" presName="spaceBetweenRectangles" presStyleCnt="0"/>
      <dgm:spPr/>
    </dgm:pt>
    <dgm:pt modelId="{6D9F1D98-867D-4BED-93B6-2CD735E46CF3}" type="pres">
      <dgm:prSet presAssocID="{62263030-7B1C-4906-A9E6-0F07E4939A41}" presName="parentLin" presStyleCnt="0"/>
      <dgm:spPr/>
    </dgm:pt>
    <dgm:pt modelId="{2282107C-165D-4913-9AA5-B9726EE8CC72}" type="pres">
      <dgm:prSet presAssocID="{62263030-7B1C-4906-A9E6-0F07E4939A41}" presName="parentLeftMargin" presStyleLbl="node1" presStyleIdx="0" presStyleCnt="3"/>
      <dgm:spPr/>
    </dgm:pt>
    <dgm:pt modelId="{4ADD4C93-5183-4203-B730-6CA640B757A9}" type="pres">
      <dgm:prSet presAssocID="{62263030-7B1C-4906-A9E6-0F07E4939A41}" presName="parentText" presStyleLbl="node1" presStyleIdx="1" presStyleCnt="3" custScaleX="142857" custScaleY="197807">
        <dgm:presLayoutVars>
          <dgm:chMax val="0"/>
          <dgm:bulletEnabled val="1"/>
        </dgm:presLayoutVars>
      </dgm:prSet>
      <dgm:spPr/>
    </dgm:pt>
    <dgm:pt modelId="{00C19F78-9AC8-4EC8-8490-4988317EB6FD}" type="pres">
      <dgm:prSet presAssocID="{62263030-7B1C-4906-A9E6-0F07E4939A41}" presName="negativeSpace" presStyleCnt="0"/>
      <dgm:spPr/>
    </dgm:pt>
    <dgm:pt modelId="{FF95F5CA-D824-4323-B632-0CFEDA66C418}" type="pres">
      <dgm:prSet presAssocID="{62263030-7B1C-4906-A9E6-0F07E4939A41}" presName="childText" presStyleLbl="conFgAcc1" presStyleIdx="1" presStyleCnt="3" custLinFactNeighborY="72918">
        <dgm:presLayoutVars>
          <dgm:bulletEnabled val="1"/>
        </dgm:presLayoutVars>
      </dgm:prSet>
      <dgm:spPr/>
    </dgm:pt>
    <dgm:pt modelId="{8CFDFA3E-1CC4-4041-9266-2243C321FF50}" type="pres">
      <dgm:prSet presAssocID="{7DC19570-67FD-4971-ACA6-852F342341B6}" presName="spaceBetweenRectangles" presStyleCnt="0"/>
      <dgm:spPr/>
    </dgm:pt>
    <dgm:pt modelId="{8FB54B26-9BD3-486A-8876-117029A6F461}" type="pres">
      <dgm:prSet presAssocID="{8D2E0983-4B3D-414F-8E05-3A3C400ED27E}" presName="parentLin" presStyleCnt="0"/>
      <dgm:spPr/>
    </dgm:pt>
    <dgm:pt modelId="{2016AB9A-9F74-4EAA-AACC-F562B34DC9AD}" type="pres">
      <dgm:prSet presAssocID="{8D2E0983-4B3D-414F-8E05-3A3C400ED27E}" presName="parentLeftMargin" presStyleLbl="node1" presStyleIdx="1" presStyleCnt="3"/>
      <dgm:spPr/>
    </dgm:pt>
    <dgm:pt modelId="{CA032BF4-045D-4BE8-A25D-4AB9D738390C}" type="pres">
      <dgm:prSet presAssocID="{8D2E0983-4B3D-414F-8E05-3A3C400ED27E}" presName="parentText" presStyleLbl="node1" presStyleIdx="2" presStyleCnt="3" custScaleX="135295" custScaleY="168639">
        <dgm:presLayoutVars>
          <dgm:chMax val="0"/>
          <dgm:bulletEnabled val="1"/>
        </dgm:presLayoutVars>
      </dgm:prSet>
      <dgm:spPr/>
    </dgm:pt>
    <dgm:pt modelId="{12C761FE-07E0-46AD-B302-12CC6BC42040}" type="pres">
      <dgm:prSet presAssocID="{8D2E0983-4B3D-414F-8E05-3A3C400ED27E}" presName="negativeSpace" presStyleCnt="0"/>
      <dgm:spPr/>
    </dgm:pt>
    <dgm:pt modelId="{6F93BBF0-0EF6-4E86-8E63-83F049456777}" type="pres">
      <dgm:prSet presAssocID="{8D2E0983-4B3D-414F-8E05-3A3C400ED27E}" presName="childText" presStyleLbl="conFgAcc1" presStyleIdx="2" presStyleCnt="3">
        <dgm:presLayoutVars>
          <dgm:bulletEnabled val="1"/>
        </dgm:presLayoutVars>
      </dgm:prSet>
      <dgm:spPr/>
    </dgm:pt>
  </dgm:ptLst>
  <dgm:cxnLst>
    <dgm:cxn modelId="{273BEB07-0B7C-4D0B-9E1C-74A7A19CAFA2}" type="presOf" srcId="{8D2E0983-4B3D-414F-8E05-3A3C400ED27E}" destId="{2016AB9A-9F74-4EAA-AACC-F562B34DC9AD}" srcOrd="0" destOrd="0" presId="urn:microsoft.com/office/officeart/2005/8/layout/list1"/>
    <dgm:cxn modelId="{DC7FCA13-E907-43B6-B45B-7F87447DE022}" type="presOf" srcId="{9060CEF2-3FBD-40CD-BBBE-9026CC1B5A15}" destId="{20191CCD-A2AA-49F2-A4D0-8D09DE1C11D5}" srcOrd="0" destOrd="0" presId="urn:microsoft.com/office/officeart/2005/8/layout/list1"/>
    <dgm:cxn modelId="{5688B017-EA42-4187-A9A7-625352D5BC10}" type="presOf" srcId="{4922351D-0E7C-4195-B3B1-9759634FDFDD}" destId="{5472FDA9-AC24-4707-BC78-E03E370DE98E}" srcOrd="0" destOrd="0" presId="urn:microsoft.com/office/officeart/2005/8/layout/list1"/>
    <dgm:cxn modelId="{AFA99E2C-1C13-4F8E-8C71-47359AE96BC0}" srcId="{4922351D-0E7C-4195-B3B1-9759634FDFDD}" destId="{62263030-7B1C-4906-A9E6-0F07E4939A41}" srcOrd="1" destOrd="0" parTransId="{340F5A8B-E29B-42F5-91DC-094E07A505B6}" sibTransId="{7DC19570-67FD-4971-ACA6-852F342341B6}"/>
    <dgm:cxn modelId="{736F4A36-3EA6-4594-92F6-8CD2F28556D6}" type="presOf" srcId="{62263030-7B1C-4906-A9E6-0F07E4939A41}" destId="{4ADD4C93-5183-4203-B730-6CA640B757A9}" srcOrd="1" destOrd="0" presId="urn:microsoft.com/office/officeart/2005/8/layout/list1"/>
    <dgm:cxn modelId="{D36A8440-8D41-4675-A40E-8FDF53B41AB9}" type="presOf" srcId="{62263030-7B1C-4906-A9E6-0F07E4939A41}" destId="{2282107C-165D-4913-9AA5-B9726EE8CC72}" srcOrd="0" destOrd="0" presId="urn:microsoft.com/office/officeart/2005/8/layout/list1"/>
    <dgm:cxn modelId="{6AE15148-6728-4020-AC31-A64B2957FFA0}" type="presOf" srcId="{8D2E0983-4B3D-414F-8E05-3A3C400ED27E}" destId="{CA032BF4-045D-4BE8-A25D-4AB9D738390C}" srcOrd="1" destOrd="0" presId="urn:microsoft.com/office/officeart/2005/8/layout/list1"/>
    <dgm:cxn modelId="{ECEC4E59-9A17-4928-8DEB-E8A3095D54DC}" srcId="{4922351D-0E7C-4195-B3B1-9759634FDFDD}" destId="{8D2E0983-4B3D-414F-8E05-3A3C400ED27E}" srcOrd="2" destOrd="0" parTransId="{DAE6915C-D6DD-4E1E-8C5B-E0A8983F6271}" sibTransId="{15609AD8-4D0B-42D4-83F7-F9B0AEF8F6B6}"/>
    <dgm:cxn modelId="{42718BA8-D5CA-4494-BF44-71487375BE85}" srcId="{4922351D-0E7C-4195-B3B1-9759634FDFDD}" destId="{9060CEF2-3FBD-40CD-BBBE-9026CC1B5A15}" srcOrd="0" destOrd="0" parTransId="{2C90CA65-EFE9-4D3F-A222-5D6DF414236E}" sibTransId="{A7D79C1E-0ADF-4E97-AB75-1C8A2EB59867}"/>
    <dgm:cxn modelId="{B57602EB-DBDD-40C2-8A4D-75261AB2542D}" type="presOf" srcId="{9060CEF2-3FBD-40CD-BBBE-9026CC1B5A15}" destId="{EC16BC26-3C94-402C-9645-A47427FD30FE}" srcOrd="1" destOrd="0" presId="urn:microsoft.com/office/officeart/2005/8/layout/list1"/>
    <dgm:cxn modelId="{E50195F9-BFC3-401E-BD51-4F70C73924A6}" type="presParOf" srcId="{5472FDA9-AC24-4707-BC78-E03E370DE98E}" destId="{A588501A-F726-42BD-A126-D4C8F8675C5B}" srcOrd="0" destOrd="0" presId="urn:microsoft.com/office/officeart/2005/8/layout/list1"/>
    <dgm:cxn modelId="{7A256300-C170-4FE4-91B2-A4E89A1C0CAB}" type="presParOf" srcId="{A588501A-F726-42BD-A126-D4C8F8675C5B}" destId="{20191CCD-A2AA-49F2-A4D0-8D09DE1C11D5}" srcOrd="0" destOrd="0" presId="urn:microsoft.com/office/officeart/2005/8/layout/list1"/>
    <dgm:cxn modelId="{2ACDAD31-C68C-4862-86B3-C7E06868BE6B}" type="presParOf" srcId="{A588501A-F726-42BD-A126-D4C8F8675C5B}" destId="{EC16BC26-3C94-402C-9645-A47427FD30FE}" srcOrd="1" destOrd="0" presId="urn:microsoft.com/office/officeart/2005/8/layout/list1"/>
    <dgm:cxn modelId="{0D6E5BCE-A70A-4762-9740-70DE3C86B5EF}" type="presParOf" srcId="{5472FDA9-AC24-4707-BC78-E03E370DE98E}" destId="{28443069-D553-4483-86EF-3A7C46C52362}" srcOrd="1" destOrd="0" presId="urn:microsoft.com/office/officeart/2005/8/layout/list1"/>
    <dgm:cxn modelId="{04A9219F-614A-4674-B3F6-640EFBD071DF}" type="presParOf" srcId="{5472FDA9-AC24-4707-BC78-E03E370DE98E}" destId="{84D72987-E79B-4BDA-9208-536FFD6EEFA2}" srcOrd="2" destOrd="0" presId="urn:microsoft.com/office/officeart/2005/8/layout/list1"/>
    <dgm:cxn modelId="{5C547FE9-1771-454E-837C-667D1DA8A968}" type="presParOf" srcId="{5472FDA9-AC24-4707-BC78-E03E370DE98E}" destId="{35DF2340-6268-44E7-8525-0B0100030BF2}" srcOrd="3" destOrd="0" presId="urn:microsoft.com/office/officeart/2005/8/layout/list1"/>
    <dgm:cxn modelId="{821DBAF7-04D1-4B85-BE12-9EFB04496BC5}" type="presParOf" srcId="{5472FDA9-AC24-4707-BC78-E03E370DE98E}" destId="{6D9F1D98-867D-4BED-93B6-2CD735E46CF3}" srcOrd="4" destOrd="0" presId="urn:microsoft.com/office/officeart/2005/8/layout/list1"/>
    <dgm:cxn modelId="{24CB4BF9-6579-4D8F-A7DB-ED559F998286}" type="presParOf" srcId="{6D9F1D98-867D-4BED-93B6-2CD735E46CF3}" destId="{2282107C-165D-4913-9AA5-B9726EE8CC72}" srcOrd="0" destOrd="0" presId="urn:microsoft.com/office/officeart/2005/8/layout/list1"/>
    <dgm:cxn modelId="{B5440C56-D281-42B6-9C1F-6FD89D4ADB4F}" type="presParOf" srcId="{6D9F1D98-867D-4BED-93B6-2CD735E46CF3}" destId="{4ADD4C93-5183-4203-B730-6CA640B757A9}" srcOrd="1" destOrd="0" presId="urn:microsoft.com/office/officeart/2005/8/layout/list1"/>
    <dgm:cxn modelId="{93335794-1DD6-4C70-BE64-63D7578C69C7}" type="presParOf" srcId="{5472FDA9-AC24-4707-BC78-E03E370DE98E}" destId="{00C19F78-9AC8-4EC8-8490-4988317EB6FD}" srcOrd="5" destOrd="0" presId="urn:microsoft.com/office/officeart/2005/8/layout/list1"/>
    <dgm:cxn modelId="{2E2A22D8-D93D-49D0-9501-D73C23F827B0}" type="presParOf" srcId="{5472FDA9-AC24-4707-BC78-E03E370DE98E}" destId="{FF95F5CA-D824-4323-B632-0CFEDA66C418}" srcOrd="6" destOrd="0" presId="urn:microsoft.com/office/officeart/2005/8/layout/list1"/>
    <dgm:cxn modelId="{3B240AF5-1009-4C8D-904B-69465697E1FF}" type="presParOf" srcId="{5472FDA9-AC24-4707-BC78-E03E370DE98E}" destId="{8CFDFA3E-1CC4-4041-9266-2243C321FF50}" srcOrd="7" destOrd="0" presId="urn:microsoft.com/office/officeart/2005/8/layout/list1"/>
    <dgm:cxn modelId="{5179D845-15DB-43DC-B53E-005461248BF6}" type="presParOf" srcId="{5472FDA9-AC24-4707-BC78-E03E370DE98E}" destId="{8FB54B26-9BD3-486A-8876-117029A6F461}" srcOrd="8" destOrd="0" presId="urn:microsoft.com/office/officeart/2005/8/layout/list1"/>
    <dgm:cxn modelId="{D6CE9BB9-267C-42C0-B806-4EEB84F4F5D7}" type="presParOf" srcId="{8FB54B26-9BD3-486A-8876-117029A6F461}" destId="{2016AB9A-9F74-4EAA-AACC-F562B34DC9AD}" srcOrd="0" destOrd="0" presId="urn:microsoft.com/office/officeart/2005/8/layout/list1"/>
    <dgm:cxn modelId="{B7353A16-0511-4D5F-A002-9A6FE432B809}" type="presParOf" srcId="{8FB54B26-9BD3-486A-8876-117029A6F461}" destId="{CA032BF4-045D-4BE8-A25D-4AB9D738390C}" srcOrd="1" destOrd="0" presId="urn:microsoft.com/office/officeart/2005/8/layout/list1"/>
    <dgm:cxn modelId="{6D60A7A0-4BD7-49A4-BE52-95DE097659D4}" type="presParOf" srcId="{5472FDA9-AC24-4707-BC78-E03E370DE98E}" destId="{12C761FE-07E0-46AD-B302-12CC6BC42040}" srcOrd="9" destOrd="0" presId="urn:microsoft.com/office/officeart/2005/8/layout/list1"/>
    <dgm:cxn modelId="{15ECF4BD-4EE0-4F44-A721-9AF9B7AC37BB}" type="presParOf" srcId="{5472FDA9-AC24-4707-BC78-E03E370DE98E}" destId="{6F93BBF0-0EF6-4E86-8E63-83F04945677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CC9FAB-3711-4016-BDF9-8CBF4A57C0E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6B83025-A278-4FDE-A811-A2BA3F19EF35}">
      <dgm:prSet phldrT="[Text]"/>
      <dgm:spPr/>
      <dgm:t>
        <a:bodyPr/>
        <a:lstStyle/>
        <a:p>
          <a:r>
            <a:rPr lang="en-US" b="1" dirty="0">
              <a:solidFill>
                <a:schemeClr val="accent2">
                  <a:lumMod val="75000"/>
                </a:schemeClr>
              </a:solidFill>
              <a:latin typeface="Bodoni MT" panose="02070603080606020203" pitchFamily="18" charset="0"/>
            </a:rPr>
            <a:t>Mandatory</a:t>
          </a:r>
        </a:p>
      </dgm:t>
    </dgm:pt>
    <dgm:pt modelId="{2BFBF0A4-CA8C-441E-92F0-290DCDE4E63D}" type="parTrans" cxnId="{0BE8E965-F5F0-4135-AABB-4FF9BDD81EC5}">
      <dgm:prSet/>
      <dgm:spPr/>
      <dgm:t>
        <a:bodyPr/>
        <a:lstStyle/>
        <a:p>
          <a:endParaRPr lang="en-US"/>
        </a:p>
      </dgm:t>
    </dgm:pt>
    <dgm:pt modelId="{07275542-71A9-406E-ABBB-A5D82A468B06}" type="sibTrans" cxnId="{0BE8E965-F5F0-4135-AABB-4FF9BDD81EC5}">
      <dgm:prSet/>
      <dgm:spPr/>
      <dgm:t>
        <a:bodyPr/>
        <a:lstStyle/>
        <a:p>
          <a:endParaRPr lang="en-US"/>
        </a:p>
      </dgm:t>
    </dgm:pt>
    <dgm:pt modelId="{6F20E0C5-46D8-49BC-9F41-EC4B137DA055}">
      <dgm:prSet phldrT="[Text]"/>
      <dgm:spPr/>
      <dgm:t>
        <a:bodyPr/>
        <a:lstStyle/>
        <a:p>
          <a:r>
            <a:rPr lang="en-US" dirty="0">
              <a:solidFill>
                <a:schemeClr val="accent1"/>
              </a:solidFill>
              <a:latin typeface="Bodoni MT" panose="02070603080606020203" pitchFamily="18" charset="0"/>
            </a:rPr>
            <a:t>All States must cover under State Plan</a:t>
          </a:r>
        </a:p>
      </dgm:t>
    </dgm:pt>
    <dgm:pt modelId="{84E1EDC4-81D9-4A5F-BDA9-5302228C8F84}" type="parTrans" cxnId="{F0AD1BA2-93B9-4823-AEDF-C7286BCB8863}">
      <dgm:prSet/>
      <dgm:spPr/>
      <dgm:t>
        <a:bodyPr/>
        <a:lstStyle/>
        <a:p>
          <a:endParaRPr lang="en-US"/>
        </a:p>
      </dgm:t>
    </dgm:pt>
    <dgm:pt modelId="{D3490503-F729-4F27-8190-C86198388E76}" type="sibTrans" cxnId="{F0AD1BA2-93B9-4823-AEDF-C7286BCB8863}">
      <dgm:prSet/>
      <dgm:spPr/>
      <dgm:t>
        <a:bodyPr/>
        <a:lstStyle/>
        <a:p>
          <a:endParaRPr lang="en-US"/>
        </a:p>
      </dgm:t>
    </dgm:pt>
    <dgm:pt modelId="{34644CEA-1B74-45C6-B08B-B8BA72B22BCE}">
      <dgm:prSet phldrT="[Text]"/>
      <dgm:spPr/>
      <dgm:t>
        <a:bodyPr/>
        <a:lstStyle/>
        <a:p>
          <a:r>
            <a:rPr lang="en-US" dirty="0">
              <a:solidFill>
                <a:schemeClr val="accent1"/>
              </a:solidFill>
              <a:latin typeface="Bodoni MT" panose="02070603080606020203" pitchFamily="18" charset="0"/>
            </a:rPr>
            <a:t>Most restrictive -- no benefit waivers or restrictions </a:t>
          </a:r>
        </a:p>
      </dgm:t>
    </dgm:pt>
    <dgm:pt modelId="{8AF2BDE8-C2A6-415E-A4A0-69C0E9F0E532}" type="parTrans" cxnId="{39EFC7D9-7CF5-4286-9CC8-F775763736CB}">
      <dgm:prSet/>
      <dgm:spPr/>
      <dgm:t>
        <a:bodyPr/>
        <a:lstStyle/>
        <a:p>
          <a:endParaRPr lang="en-US"/>
        </a:p>
      </dgm:t>
    </dgm:pt>
    <dgm:pt modelId="{E952B999-9D53-4DA3-B156-4D766D7CF471}" type="sibTrans" cxnId="{39EFC7D9-7CF5-4286-9CC8-F775763736CB}">
      <dgm:prSet/>
      <dgm:spPr/>
      <dgm:t>
        <a:bodyPr/>
        <a:lstStyle/>
        <a:p>
          <a:endParaRPr lang="en-US"/>
        </a:p>
      </dgm:t>
    </dgm:pt>
    <dgm:pt modelId="{636D5F01-B69B-48E2-96DB-C9A89C402691}">
      <dgm:prSet phldrT="[Text]"/>
      <dgm:spPr/>
      <dgm:t>
        <a:bodyPr/>
        <a:lstStyle/>
        <a:p>
          <a:r>
            <a:rPr lang="en-US" b="1" dirty="0">
              <a:solidFill>
                <a:schemeClr val="accent2">
                  <a:lumMod val="75000"/>
                </a:schemeClr>
              </a:solidFill>
              <a:latin typeface="Bell MT" panose="02020503060305020303" pitchFamily="18" charset="0"/>
            </a:rPr>
            <a:t>Optional</a:t>
          </a:r>
        </a:p>
      </dgm:t>
    </dgm:pt>
    <dgm:pt modelId="{545EC94A-1666-47A4-ADA9-12FF82255F57}" type="parTrans" cxnId="{9C7D3F0D-7986-4003-B989-348E4AD3B3BD}">
      <dgm:prSet/>
      <dgm:spPr/>
      <dgm:t>
        <a:bodyPr/>
        <a:lstStyle/>
        <a:p>
          <a:endParaRPr lang="en-US"/>
        </a:p>
      </dgm:t>
    </dgm:pt>
    <dgm:pt modelId="{33B99F17-33B0-42B1-9A10-B1643C615288}" type="sibTrans" cxnId="{9C7D3F0D-7986-4003-B989-348E4AD3B3BD}">
      <dgm:prSet/>
      <dgm:spPr/>
      <dgm:t>
        <a:bodyPr/>
        <a:lstStyle/>
        <a:p>
          <a:endParaRPr lang="en-US"/>
        </a:p>
      </dgm:t>
    </dgm:pt>
    <dgm:pt modelId="{34917AF9-5CEE-4D9F-9AF3-CED57FE2BC0F}">
      <dgm:prSet phldrT="[Text]"/>
      <dgm:spPr/>
      <dgm:t>
        <a:bodyPr/>
        <a:lstStyle/>
        <a:p>
          <a:r>
            <a:rPr lang="en-US" dirty="0">
              <a:solidFill>
                <a:schemeClr val="accent1"/>
              </a:solidFill>
              <a:latin typeface="Bodoni MT" panose="02070603080606020203" pitchFamily="18" charset="0"/>
            </a:rPr>
            <a:t>States have the option to cover under the State Plan</a:t>
          </a:r>
        </a:p>
      </dgm:t>
    </dgm:pt>
    <dgm:pt modelId="{4925D218-9E77-4E98-A6BD-F0EA6078D368}" type="parTrans" cxnId="{F1B17BB7-1746-42F6-B40A-CBD64D148C57}">
      <dgm:prSet/>
      <dgm:spPr/>
      <dgm:t>
        <a:bodyPr/>
        <a:lstStyle/>
        <a:p>
          <a:endParaRPr lang="en-US"/>
        </a:p>
      </dgm:t>
    </dgm:pt>
    <dgm:pt modelId="{AC1FDB64-C810-4B91-94EA-F3B38022E3FC}" type="sibTrans" cxnId="{F1B17BB7-1746-42F6-B40A-CBD64D148C57}">
      <dgm:prSet/>
      <dgm:spPr/>
      <dgm:t>
        <a:bodyPr/>
        <a:lstStyle/>
        <a:p>
          <a:endParaRPr lang="en-US"/>
        </a:p>
      </dgm:t>
    </dgm:pt>
    <dgm:pt modelId="{44B32476-7FB7-4C9D-B536-6C86425534A4}">
      <dgm:prSet phldrT="[Text]"/>
      <dgm:spPr/>
      <dgm:t>
        <a:bodyPr/>
        <a:lstStyle/>
        <a:p>
          <a:r>
            <a:rPr lang="en-US" b="1" dirty="0">
              <a:solidFill>
                <a:schemeClr val="accent2">
                  <a:lumMod val="75000"/>
                </a:schemeClr>
              </a:solidFill>
              <a:latin typeface="Bell MT" panose="02020503060305020303" pitchFamily="18" charset="0"/>
            </a:rPr>
            <a:t>Waiver</a:t>
          </a:r>
        </a:p>
      </dgm:t>
    </dgm:pt>
    <dgm:pt modelId="{F1F123DA-D298-4EE0-897F-5B8F0FFF098B}" type="parTrans" cxnId="{2CCA3268-AA24-48DD-A5F0-DE36D18DE5E8}">
      <dgm:prSet/>
      <dgm:spPr/>
      <dgm:t>
        <a:bodyPr/>
        <a:lstStyle/>
        <a:p>
          <a:endParaRPr lang="en-US"/>
        </a:p>
      </dgm:t>
    </dgm:pt>
    <dgm:pt modelId="{357BE60D-0C5E-41C8-88DE-75769B1F8C28}" type="sibTrans" cxnId="{2CCA3268-AA24-48DD-A5F0-DE36D18DE5E8}">
      <dgm:prSet/>
      <dgm:spPr/>
      <dgm:t>
        <a:bodyPr/>
        <a:lstStyle/>
        <a:p>
          <a:endParaRPr lang="en-US"/>
        </a:p>
      </dgm:t>
    </dgm:pt>
    <dgm:pt modelId="{8B1617A6-5E89-42E4-A09D-3334B2FC12D1}">
      <dgm:prSet phldrT="[Text]"/>
      <dgm:spPr/>
      <dgm:t>
        <a:bodyPr/>
        <a:lstStyle/>
        <a:p>
          <a:r>
            <a:rPr lang="en-US" dirty="0">
              <a:solidFill>
                <a:schemeClr val="accent1"/>
              </a:solidFill>
              <a:latin typeface="Bodoni MT" panose="02070603080606020203" pitchFamily="18" charset="0"/>
            </a:rPr>
            <a:t>May only cover if contributes to Medicaid goals &amp; paid for with savings from waiver of requirements  </a:t>
          </a:r>
        </a:p>
      </dgm:t>
    </dgm:pt>
    <dgm:pt modelId="{871B9A83-F999-4739-B374-306CACC04C0D}" type="parTrans" cxnId="{96965A61-2DCD-4AF7-839E-2637E358D67D}">
      <dgm:prSet/>
      <dgm:spPr/>
      <dgm:t>
        <a:bodyPr/>
        <a:lstStyle/>
        <a:p>
          <a:endParaRPr lang="en-US"/>
        </a:p>
      </dgm:t>
    </dgm:pt>
    <dgm:pt modelId="{BEA6659F-F3D5-417B-A90D-7B38DDF91C03}" type="sibTrans" cxnId="{96965A61-2DCD-4AF7-839E-2637E358D67D}">
      <dgm:prSet/>
      <dgm:spPr/>
      <dgm:t>
        <a:bodyPr/>
        <a:lstStyle/>
        <a:p>
          <a:endParaRPr lang="en-US"/>
        </a:p>
      </dgm:t>
    </dgm:pt>
    <dgm:pt modelId="{656C0311-2522-4452-92F7-58EB60C7C636}">
      <dgm:prSet phldrT="[Text]"/>
      <dgm:spPr/>
      <dgm:t>
        <a:bodyPr/>
        <a:lstStyle/>
        <a:p>
          <a:r>
            <a:rPr lang="en-US" dirty="0">
              <a:solidFill>
                <a:schemeClr val="accent1"/>
              </a:solidFill>
              <a:latin typeface="Bodoni MT" panose="02070603080606020203" pitchFamily="18" charset="0"/>
            </a:rPr>
            <a:t>Most flexibility – cost-sharing, waiting periods, limits</a:t>
          </a:r>
        </a:p>
      </dgm:t>
    </dgm:pt>
    <dgm:pt modelId="{2FA06B65-22AC-40DA-8750-B6CC9EA72A90}" type="parTrans" cxnId="{1C72F2D3-A6EA-45FD-B0FE-683977B9DBA1}">
      <dgm:prSet/>
      <dgm:spPr/>
      <dgm:t>
        <a:bodyPr/>
        <a:lstStyle/>
        <a:p>
          <a:endParaRPr lang="en-US"/>
        </a:p>
      </dgm:t>
    </dgm:pt>
    <dgm:pt modelId="{CE5A0E56-42C5-45CA-9EF6-16154839258A}" type="sibTrans" cxnId="{1C72F2D3-A6EA-45FD-B0FE-683977B9DBA1}">
      <dgm:prSet/>
      <dgm:spPr/>
      <dgm:t>
        <a:bodyPr/>
        <a:lstStyle/>
        <a:p>
          <a:endParaRPr lang="en-US"/>
        </a:p>
      </dgm:t>
    </dgm:pt>
    <dgm:pt modelId="{373A488B-58E3-44EB-9E5F-9A12D4B0BAAE}">
      <dgm:prSet phldrT="[Text]"/>
      <dgm:spPr/>
      <dgm:t>
        <a:bodyPr/>
        <a:lstStyle/>
        <a:p>
          <a:r>
            <a:rPr lang="en-US" dirty="0">
              <a:solidFill>
                <a:schemeClr val="accent1"/>
              </a:solidFill>
              <a:latin typeface="Bodoni MT" panose="02070603080606020203" pitchFamily="18" charset="0"/>
            </a:rPr>
            <a:t>More flexibility but not much</a:t>
          </a:r>
        </a:p>
      </dgm:t>
    </dgm:pt>
    <dgm:pt modelId="{C46FA7FE-F523-4E8F-AEAC-C53D316FBC36}" type="parTrans" cxnId="{242CD326-F6C2-41CE-B86C-8EC804289D78}">
      <dgm:prSet/>
      <dgm:spPr/>
    </dgm:pt>
    <dgm:pt modelId="{E18DCF1D-C791-4649-89D0-DF1418C0E54F}" type="sibTrans" cxnId="{242CD326-F6C2-41CE-B86C-8EC804289D78}">
      <dgm:prSet/>
      <dgm:spPr/>
    </dgm:pt>
    <dgm:pt modelId="{E58F6A8C-14DF-4AB7-8A6B-9C47241FD93E}" type="pres">
      <dgm:prSet presAssocID="{5BCC9FAB-3711-4016-BDF9-8CBF4A57C0EC}" presName="Name0" presStyleCnt="0">
        <dgm:presLayoutVars>
          <dgm:dir/>
          <dgm:animLvl val="lvl"/>
          <dgm:resizeHandles val="exact"/>
        </dgm:presLayoutVars>
      </dgm:prSet>
      <dgm:spPr/>
    </dgm:pt>
    <dgm:pt modelId="{D2706164-C73E-48BF-B4AA-63640C86AA72}" type="pres">
      <dgm:prSet presAssocID="{96B83025-A278-4FDE-A811-A2BA3F19EF35}" presName="composite" presStyleCnt="0"/>
      <dgm:spPr/>
    </dgm:pt>
    <dgm:pt modelId="{65B944E6-6DF6-4F00-A770-044D4D6F6962}" type="pres">
      <dgm:prSet presAssocID="{96B83025-A278-4FDE-A811-A2BA3F19EF35}" presName="parTx" presStyleLbl="alignNode1" presStyleIdx="0" presStyleCnt="3">
        <dgm:presLayoutVars>
          <dgm:chMax val="0"/>
          <dgm:chPref val="0"/>
          <dgm:bulletEnabled val="1"/>
        </dgm:presLayoutVars>
      </dgm:prSet>
      <dgm:spPr/>
    </dgm:pt>
    <dgm:pt modelId="{D40736E1-73A3-40BC-A3C8-CEFAE3475ABD}" type="pres">
      <dgm:prSet presAssocID="{96B83025-A278-4FDE-A811-A2BA3F19EF35}" presName="desTx" presStyleLbl="alignAccFollowNode1" presStyleIdx="0" presStyleCnt="3">
        <dgm:presLayoutVars>
          <dgm:bulletEnabled val="1"/>
        </dgm:presLayoutVars>
      </dgm:prSet>
      <dgm:spPr/>
    </dgm:pt>
    <dgm:pt modelId="{BA752F33-F3AE-4BEE-9A07-7839BE5D4999}" type="pres">
      <dgm:prSet presAssocID="{07275542-71A9-406E-ABBB-A5D82A468B06}" presName="space" presStyleCnt="0"/>
      <dgm:spPr/>
    </dgm:pt>
    <dgm:pt modelId="{7777D9EE-E7F4-4C85-BAA9-1C951B104CB7}" type="pres">
      <dgm:prSet presAssocID="{636D5F01-B69B-48E2-96DB-C9A89C402691}" presName="composite" presStyleCnt="0"/>
      <dgm:spPr/>
    </dgm:pt>
    <dgm:pt modelId="{BAD18E2D-E932-47D4-A29E-61EF23520B5D}" type="pres">
      <dgm:prSet presAssocID="{636D5F01-B69B-48E2-96DB-C9A89C402691}" presName="parTx" presStyleLbl="alignNode1" presStyleIdx="1" presStyleCnt="3">
        <dgm:presLayoutVars>
          <dgm:chMax val="0"/>
          <dgm:chPref val="0"/>
          <dgm:bulletEnabled val="1"/>
        </dgm:presLayoutVars>
      </dgm:prSet>
      <dgm:spPr/>
    </dgm:pt>
    <dgm:pt modelId="{5218A562-C690-462A-BBC9-07D4427F68A0}" type="pres">
      <dgm:prSet presAssocID="{636D5F01-B69B-48E2-96DB-C9A89C402691}" presName="desTx" presStyleLbl="alignAccFollowNode1" presStyleIdx="1" presStyleCnt="3">
        <dgm:presLayoutVars>
          <dgm:bulletEnabled val="1"/>
        </dgm:presLayoutVars>
      </dgm:prSet>
      <dgm:spPr/>
    </dgm:pt>
    <dgm:pt modelId="{B416CF9F-E368-4794-91D9-6394990F4F9B}" type="pres">
      <dgm:prSet presAssocID="{33B99F17-33B0-42B1-9A10-B1643C615288}" presName="space" presStyleCnt="0"/>
      <dgm:spPr/>
    </dgm:pt>
    <dgm:pt modelId="{E5A57AAE-2619-4F30-88A8-F6CA96008929}" type="pres">
      <dgm:prSet presAssocID="{44B32476-7FB7-4C9D-B536-6C86425534A4}" presName="composite" presStyleCnt="0"/>
      <dgm:spPr/>
    </dgm:pt>
    <dgm:pt modelId="{C4997870-92C2-4CF4-BD5A-79779BE5CAE3}" type="pres">
      <dgm:prSet presAssocID="{44B32476-7FB7-4C9D-B536-6C86425534A4}" presName="parTx" presStyleLbl="alignNode1" presStyleIdx="2" presStyleCnt="3">
        <dgm:presLayoutVars>
          <dgm:chMax val="0"/>
          <dgm:chPref val="0"/>
          <dgm:bulletEnabled val="1"/>
        </dgm:presLayoutVars>
      </dgm:prSet>
      <dgm:spPr/>
    </dgm:pt>
    <dgm:pt modelId="{4AD38DF4-4848-435B-912E-53F4580708B3}" type="pres">
      <dgm:prSet presAssocID="{44B32476-7FB7-4C9D-B536-6C86425534A4}" presName="desTx" presStyleLbl="alignAccFollowNode1" presStyleIdx="2" presStyleCnt="3">
        <dgm:presLayoutVars>
          <dgm:bulletEnabled val="1"/>
        </dgm:presLayoutVars>
      </dgm:prSet>
      <dgm:spPr/>
    </dgm:pt>
  </dgm:ptLst>
  <dgm:cxnLst>
    <dgm:cxn modelId="{9C7D3F0D-7986-4003-B989-348E4AD3B3BD}" srcId="{5BCC9FAB-3711-4016-BDF9-8CBF4A57C0EC}" destId="{636D5F01-B69B-48E2-96DB-C9A89C402691}" srcOrd="1" destOrd="0" parTransId="{545EC94A-1666-47A4-ADA9-12FF82255F57}" sibTransId="{33B99F17-33B0-42B1-9A10-B1643C615288}"/>
    <dgm:cxn modelId="{242CD326-F6C2-41CE-B86C-8EC804289D78}" srcId="{636D5F01-B69B-48E2-96DB-C9A89C402691}" destId="{373A488B-58E3-44EB-9E5F-9A12D4B0BAAE}" srcOrd="1" destOrd="0" parTransId="{C46FA7FE-F523-4E8F-AEAC-C53D316FBC36}" sibTransId="{E18DCF1D-C791-4649-89D0-DF1418C0E54F}"/>
    <dgm:cxn modelId="{96965A61-2DCD-4AF7-839E-2637E358D67D}" srcId="{44B32476-7FB7-4C9D-B536-6C86425534A4}" destId="{8B1617A6-5E89-42E4-A09D-3334B2FC12D1}" srcOrd="0" destOrd="0" parTransId="{871B9A83-F999-4739-B374-306CACC04C0D}" sibTransId="{BEA6659F-F3D5-417B-A90D-7B38DDF91C03}"/>
    <dgm:cxn modelId="{0BE8E965-F5F0-4135-AABB-4FF9BDD81EC5}" srcId="{5BCC9FAB-3711-4016-BDF9-8CBF4A57C0EC}" destId="{96B83025-A278-4FDE-A811-A2BA3F19EF35}" srcOrd="0" destOrd="0" parTransId="{2BFBF0A4-CA8C-441E-92F0-290DCDE4E63D}" sibTransId="{07275542-71A9-406E-ABBB-A5D82A468B06}"/>
    <dgm:cxn modelId="{2CCA3268-AA24-48DD-A5F0-DE36D18DE5E8}" srcId="{5BCC9FAB-3711-4016-BDF9-8CBF4A57C0EC}" destId="{44B32476-7FB7-4C9D-B536-6C86425534A4}" srcOrd="2" destOrd="0" parTransId="{F1F123DA-D298-4EE0-897F-5B8F0FFF098B}" sibTransId="{357BE60D-0C5E-41C8-88DE-75769B1F8C28}"/>
    <dgm:cxn modelId="{2C37B44C-4D90-42D3-9ECA-10A581551A0C}" type="presOf" srcId="{96B83025-A278-4FDE-A811-A2BA3F19EF35}" destId="{65B944E6-6DF6-4F00-A770-044D4D6F6962}" srcOrd="0" destOrd="0" presId="urn:microsoft.com/office/officeart/2005/8/layout/hList1"/>
    <dgm:cxn modelId="{924DD485-ACC5-4CED-8D32-6DF0EB9E8920}" type="presOf" srcId="{8B1617A6-5E89-42E4-A09D-3334B2FC12D1}" destId="{4AD38DF4-4848-435B-912E-53F4580708B3}" srcOrd="0" destOrd="0" presId="urn:microsoft.com/office/officeart/2005/8/layout/hList1"/>
    <dgm:cxn modelId="{B1ECA48B-FDCE-437E-94ED-AA91FB4F89E5}" type="presOf" srcId="{636D5F01-B69B-48E2-96DB-C9A89C402691}" destId="{BAD18E2D-E932-47D4-A29E-61EF23520B5D}" srcOrd="0" destOrd="0" presId="urn:microsoft.com/office/officeart/2005/8/layout/hList1"/>
    <dgm:cxn modelId="{580AC792-3DCE-42C6-B073-27942DDAE23C}" type="presOf" srcId="{34917AF9-5CEE-4D9F-9AF3-CED57FE2BC0F}" destId="{5218A562-C690-462A-BBC9-07D4427F68A0}" srcOrd="0" destOrd="0" presId="urn:microsoft.com/office/officeart/2005/8/layout/hList1"/>
    <dgm:cxn modelId="{F0AD1BA2-93B9-4823-AEDF-C7286BCB8863}" srcId="{96B83025-A278-4FDE-A811-A2BA3F19EF35}" destId="{6F20E0C5-46D8-49BC-9F41-EC4B137DA055}" srcOrd="0" destOrd="0" parTransId="{84E1EDC4-81D9-4A5F-BDA9-5302228C8F84}" sibTransId="{D3490503-F729-4F27-8190-C86198388E76}"/>
    <dgm:cxn modelId="{F1B17BB7-1746-42F6-B40A-CBD64D148C57}" srcId="{636D5F01-B69B-48E2-96DB-C9A89C402691}" destId="{34917AF9-5CEE-4D9F-9AF3-CED57FE2BC0F}" srcOrd="0" destOrd="0" parTransId="{4925D218-9E77-4E98-A6BD-F0EA6078D368}" sibTransId="{AC1FDB64-C810-4B91-94EA-F3B38022E3FC}"/>
    <dgm:cxn modelId="{24FE87C1-2C0D-4CA5-9226-52BBE1E48998}" type="presOf" srcId="{5BCC9FAB-3711-4016-BDF9-8CBF4A57C0EC}" destId="{E58F6A8C-14DF-4AB7-8A6B-9C47241FD93E}" srcOrd="0" destOrd="0" presId="urn:microsoft.com/office/officeart/2005/8/layout/hList1"/>
    <dgm:cxn modelId="{8CD4DDC3-31BB-457B-9055-F292FE10D55A}" type="presOf" srcId="{373A488B-58E3-44EB-9E5F-9A12D4B0BAAE}" destId="{5218A562-C690-462A-BBC9-07D4427F68A0}" srcOrd="0" destOrd="1" presId="urn:microsoft.com/office/officeart/2005/8/layout/hList1"/>
    <dgm:cxn modelId="{159C75CD-D864-46B4-96A3-FE29C8E0F1C9}" type="presOf" srcId="{34644CEA-1B74-45C6-B08B-B8BA72B22BCE}" destId="{D40736E1-73A3-40BC-A3C8-CEFAE3475ABD}" srcOrd="0" destOrd="1" presId="urn:microsoft.com/office/officeart/2005/8/layout/hList1"/>
    <dgm:cxn modelId="{ECC1E3D1-FBA2-4AF1-ACC7-8E62FDD495C4}" type="presOf" srcId="{6F20E0C5-46D8-49BC-9F41-EC4B137DA055}" destId="{D40736E1-73A3-40BC-A3C8-CEFAE3475ABD}" srcOrd="0" destOrd="0" presId="urn:microsoft.com/office/officeart/2005/8/layout/hList1"/>
    <dgm:cxn modelId="{1C72F2D3-A6EA-45FD-B0FE-683977B9DBA1}" srcId="{44B32476-7FB7-4C9D-B536-6C86425534A4}" destId="{656C0311-2522-4452-92F7-58EB60C7C636}" srcOrd="1" destOrd="0" parTransId="{2FA06B65-22AC-40DA-8750-B6CC9EA72A90}" sibTransId="{CE5A0E56-42C5-45CA-9EF6-16154839258A}"/>
    <dgm:cxn modelId="{29607AD6-3A7E-493E-AB1A-CEEF14DAA2E6}" type="presOf" srcId="{656C0311-2522-4452-92F7-58EB60C7C636}" destId="{4AD38DF4-4848-435B-912E-53F4580708B3}" srcOrd="0" destOrd="1" presId="urn:microsoft.com/office/officeart/2005/8/layout/hList1"/>
    <dgm:cxn modelId="{39EFC7D9-7CF5-4286-9CC8-F775763736CB}" srcId="{96B83025-A278-4FDE-A811-A2BA3F19EF35}" destId="{34644CEA-1B74-45C6-B08B-B8BA72B22BCE}" srcOrd="1" destOrd="0" parTransId="{8AF2BDE8-C2A6-415E-A4A0-69C0E9F0E532}" sibTransId="{E952B999-9D53-4DA3-B156-4D766D7CF471}"/>
    <dgm:cxn modelId="{F8F628DA-9CE2-484F-A0C1-BA89A611BF54}" type="presOf" srcId="{44B32476-7FB7-4C9D-B536-6C86425534A4}" destId="{C4997870-92C2-4CF4-BD5A-79779BE5CAE3}" srcOrd="0" destOrd="0" presId="urn:microsoft.com/office/officeart/2005/8/layout/hList1"/>
    <dgm:cxn modelId="{1B84A231-9B7D-450B-9011-DFE879B8A074}" type="presParOf" srcId="{E58F6A8C-14DF-4AB7-8A6B-9C47241FD93E}" destId="{D2706164-C73E-48BF-B4AA-63640C86AA72}" srcOrd="0" destOrd="0" presId="urn:microsoft.com/office/officeart/2005/8/layout/hList1"/>
    <dgm:cxn modelId="{D9046985-744D-4F93-A223-2E1C652B08F9}" type="presParOf" srcId="{D2706164-C73E-48BF-B4AA-63640C86AA72}" destId="{65B944E6-6DF6-4F00-A770-044D4D6F6962}" srcOrd="0" destOrd="0" presId="urn:microsoft.com/office/officeart/2005/8/layout/hList1"/>
    <dgm:cxn modelId="{9ABF0D44-446E-441A-9713-ADDFF6D8094F}" type="presParOf" srcId="{D2706164-C73E-48BF-B4AA-63640C86AA72}" destId="{D40736E1-73A3-40BC-A3C8-CEFAE3475ABD}" srcOrd="1" destOrd="0" presId="urn:microsoft.com/office/officeart/2005/8/layout/hList1"/>
    <dgm:cxn modelId="{CA4D22F2-5BD6-42F1-9B53-6A5E884D1859}" type="presParOf" srcId="{E58F6A8C-14DF-4AB7-8A6B-9C47241FD93E}" destId="{BA752F33-F3AE-4BEE-9A07-7839BE5D4999}" srcOrd="1" destOrd="0" presId="urn:microsoft.com/office/officeart/2005/8/layout/hList1"/>
    <dgm:cxn modelId="{15E2EEB5-B502-4F2C-9371-25AD96294EA5}" type="presParOf" srcId="{E58F6A8C-14DF-4AB7-8A6B-9C47241FD93E}" destId="{7777D9EE-E7F4-4C85-BAA9-1C951B104CB7}" srcOrd="2" destOrd="0" presId="urn:microsoft.com/office/officeart/2005/8/layout/hList1"/>
    <dgm:cxn modelId="{C6369516-6368-4BE5-8EEE-4E6F64135C78}" type="presParOf" srcId="{7777D9EE-E7F4-4C85-BAA9-1C951B104CB7}" destId="{BAD18E2D-E932-47D4-A29E-61EF23520B5D}" srcOrd="0" destOrd="0" presId="urn:microsoft.com/office/officeart/2005/8/layout/hList1"/>
    <dgm:cxn modelId="{D0C2E6D3-530E-47A6-87ED-758FAC8A5338}" type="presParOf" srcId="{7777D9EE-E7F4-4C85-BAA9-1C951B104CB7}" destId="{5218A562-C690-462A-BBC9-07D4427F68A0}" srcOrd="1" destOrd="0" presId="urn:microsoft.com/office/officeart/2005/8/layout/hList1"/>
    <dgm:cxn modelId="{8B223440-4F66-4BFB-B60B-CCABA605F4AE}" type="presParOf" srcId="{E58F6A8C-14DF-4AB7-8A6B-9C47241FD93E}" destId="{B416CF9F-E368-4794-91D9-6394990F4F9B}" srcOrd="3" destOrd="0" presId="urn:microsoft.com/office/officeart/2005/8/layout/hList1"/>
    <dgm:cxn modelId="{9AA907FB-BBA2-4B9D-BC05-040BD81807B2}" type="presParOf" srcId="{E58F6A8C-14DF-4AB7-8A6B-9C47241FD93E}" destId="{E5A57AAE-2619-4F30-88A8-F6CA96008929}" srcOrd="4" destOrd="0" presId="urn:microsoft.com/office/officeart/2005/8/layout/hList1"/>
    <dgm:cxn modelId="{7259719C-356E-40D2-9320-BD7AE5D05735}" type="presParOf" srcId="{E5A57AAE-2619-4F30-88A8-F6CA96008929}" destId="{C4997870-92C2-4CF4-BD5A-79779BE5CAE3}" srcOrd="0" destOrd="0" presId="urn:microsoft.com/office/officeart/2005/8/layout/hList1"/>
    <dgm:cxn modelId="{068FB390-F8F6-4A68-A7C7-237D8164659C}" type="presParOf" srcId="{E5A57AAE-2619-4F30-88A8-F6CA96008929}" destId="{4AD38DF4-4848-435B-912E-53F4580708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B0C900-C9FB-44E4-AB30-9E94B049D14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CE4D0614-7F11-4B09-BA95-86F3303345DE}">
      <dgm:prSet phldrT="[Text]" custT="1">
        <dgm:style>
          <a:lnRef idx="3">
            <a:schemeClr val="lt1"/>
          </a:lnRef>
          <a:fillRef idx="1">
            <a:schemeClr val="accent1"/>
          </a:fillRef>
          <a:effectRef idx="1">
            <a:schemeClr val="accent1"/>
          </a:effectRef>
          <a:fontRef idx="minor">
            <a:schemeClr val="lt1"/>
          </a:fontRef>
        </dgm:style>
      </dgm:prSet>
      <dgm:spPr/>
      <dgm:t>
        <a:bodyPr/>
        <a:lstStyle/>
        <a:p>
          <a:pPr algn="l"/>
          <a:r>
            <a:rPr lang="en-US" sz="1400" dirty="0">
              <a:solidFill>
                <a:schemeClr val="bg1"/>
              </a:solidFill>
              <a:latin typeface="Bodoni MT" panose="02070603080606020203" pitchFamily="18" charset="0"/>
            </a:rPr>
            <a:t>*Parents/caretakers income up to 116% FPL</a:t>
          </a:r>
        </a:p>
        <a:p>
          <a:pPr algn="l"/>
          <a:r>
            <a:rPr lang="en-US" sz="1400" dirty="0">
              <a:solidFill>
                <a:schemeClr val="bg1"/>
              </a:solidFill>
              <a:latin typeface="Bodoni MT" panose="02070603080606020203" pitchFamily="18" charset="0"/>
            </a:rPr>
            <a:t>*Pregnant women up to 185% FPL;</a:t>
          </a:r>
        </a:p>
        <a:p>
          <a:pPr algn="l"/>
          <a:r>
            <a:rPr lang="en-US" sz="1400" dirty="0">
              <a:solidFill>
                <a:schemeClr val="bg1"/>
              </a:solidFill>
              <a:latin typeface="Bodoni MT" panose="02070603080606020203" pitchFamily="18" charset="0"/>
            </a:rPr>
            <a:t>*SSI Youth ages 19-21</a:t>
          </a:r>
        </a:p>
        <a:p>
          <a:pPr algn="l"/>
          <a:r>
            <a:rPr lang="en-US" sz="1400" dirty="0">
              <a:solidFill>
                <a:schemeClr val="bg1"/>
              </a:solidFill>
              <a:latin typeface="Bodoni MT" panose="02070603080606020203" pitchFamily="18" charset="0"/>
            </a:rPr>
            <a:t>*Transitional Medicaid </a:t>
          </a:r>
        </a:p>
        <a:p>
          <a:pPr algn="l"/>
          <a:r>
            <a:rPr lang="en-US" sz="1400" dirty="0">
              <a:solidFill>
                <a:schemeClr val="bg1"/>
              </a:solidFill>
              <a:latin typeface="Bodoni MT" panose="02070603080606020203" pitchFamily="18" charset="0"/>
            </a:rPr>
            <a:t>*SPMI</a:t>
          </a:r>
        </a:p>
      </dgm:t>
    </dgm:pt>
    <dgm:pt modelId="{304A30A0-1EB3-401D-A695-049CB9FCA7DA}" type="parTrans" cxnId="{72333208-560C-4D76-9B29-F4A02F43067A}">
      <dgm:prSet/>
      <dgm:spPr/>
      <dgm:t>
        <a:bodyPr/>
        <a:lstStyle/>
        <a:p>
          <a:endParaRPr lang="en-US"/>
        </a:p>
      </dgm:t>
    </dgm:pt>
    <dgm:pt modelId="{B972955F-2385-46C0-8ADA-FED420BB4F70}" type="sibTrans" cxnId="{72333208-560C-4D76-9B29-F4A02F43067A}">
      <dgm:prSet/>
      <dgm:spPr/>
      <dgm:t>
        <a:bodyPr/>
        <a:lstStyle/>
        <a:p>
          <a:endParaRPr lang="en-US"/>
        </a:p>
      </dgm:t>
    </dgm:pt>
    <dgm:pt modelId="{802D4A20-03B5-42C2-8BE7-7149C422CBF9}">
      <dgm:prSet phldrT="[Text]" custT="1">
        <dgm:style>
          <a:lnRef idx="3">
            <a:schemeClr val="lt1"/>
          </a:lnRef>
          <a:fillRef idx="1">
            <a:schemeClr val="accent2"/>
          </a:fillRef>
          <a:effectRef idx="1">
            <a:schemeClr val="accent2"/>
          </a:effectRef>
          <a:fontRef idx="minor">
            <a:schemeClr val="lt1"/>
          </a:fontRef>
        </dgm:style>
      </dgm:prSet>
      <dgm:spPr/>
      <dgm:t>
        <a:bodyPr/>
        <a:lstStyle/>
        <a:p>
          <a:pPr algn="l"/>
          <a:r>
            <a:rPr lang="en-US" sz="1600" dirty="0">
              <a:latin typeface="Bodoni MT" panose="02070603080606020203" pitchFamily="18" charset="0"/>
            </a:rPr>
            <a:t>*</a:t>
          </a:r>
          <a:r>
            <a:rPr lang="en-US" sz="1400" dirty="0">
              <a:solidFill>
                <a:schemeClr val="accent1"/>
              </a:solidFill>
              <a:latin typeface="Bodoni MT" panose="02070603080606020203" pitchFamily="18" charset="0"/>
            </a:rPr>
            <a:t>SSI Recipients &amp; protected status</a:t>
          </a:r>
        </a:p>
        <a:p>
          <a:pPr algn="l"/>
          <a:r>
            <a:rPr lang="en-US" sz="1400" dirty="0">
              <a:solidFill>
                <a:schemeClr val="accent1"/>
              </a:solidFill>
              <a:latin typeface="Bodoni MT" panose="02070603080606020203" pitchFamily="18" charset="0"/>
            </a:rPr>
            <a:t>*SSP</a:t>
          </a:r>
        </a:p>
        <a:p>
          <a:pPr algn="l"/>
          <a:r>
            <a:rPr lang="en-US" sz="1400" dirty="0">
              <a:solidFill>
                <a:schemeClr val="accent1"/>
              </a:solidFill>
              <a:latin typeface="Bodoni MT" panose="02070603080606020203" pitchFamily="18" charset="0"/>
            </a:rPr>
            <a:t>* Medicare Premium Payment</a:t>
          </a:r>
        </a:p>
        <a:p>
          <a:pPr algn="l"/>
          <a:r>
            <a:rPr lang="en-US" sz="1400" dirty="0">
              <a:solidFill>
                <a:schemeClr val="accent1"/>
              </a:solidFill>
              <a:latin typeface="Bodoni MT" panose="02070603080606020203" pitchFamily="18" charset="0"/>
            </a:rPr>
            <a:t>* Refugee Medicaid</a:t>
          </a:r>
        </a:p>
        <a:p>
          <a:pPr algn="l"/>
          <a:r>
            <a:rPr lang="en-US" sz="1400" dirty="0">
              <a:solidFill>
                <a:schemeClr val="accent1"/>
              </a:solidFill>
              <a:latin typeface="Bodoni MT" panose="02070603080606020203" pitchFamily="18" charset="0"/>
            </a:rPr>
            <a:t>*LTSS up to Special Income </a:t>
          </a:r>
        </a:p>
        <a:p>
          <a:pPr algn="l"/>
          <a:endParaRPr lang="en-US" sz="1200" dirty="0"/>
        </a:p>
      </dgm:t>
    </dgm:pt>
    <dgm:pt modelId="{92D268E9-633C-47A1-80FD-F55249D6D989}" type="parTrans" cxnId="{F9EF4982-6389-4CE8-AB18-421F67D878F6}">
      <dgm:prSet/>
      <dgm:spPr/>
      <dgm:t>
        <a:bodyPr/>
        <a:lstStyle/>
        <a:p>
          <a:endParaRPr lang="en-US"/>
        </a:p>
      </dgm:t>
    </dgm:pt>
    <dgm:pt modelId="{3E396146-F33A-480E-879E-4D189D13DAC1}" type="sibTrans" cxnId="{F9EF4982-6389-4CE8-AB18-421F67D878F6}">
      <dgm:prSet/>
      <dgm:spPr/>
      <dgm:t>
        <a:bodyPr/>
        <a:lstStyle/>
        <a:p>
          <a:endParaRPr lang="en-US"/>
        </a:p>
      </dgm:t>
    </dgm:pt>
    <dgm:pt modelId="{8074765F-0C1C-4014-A5CD-AD64521A325F}">
      <dgm:prSet phldrT="[Text]" custT="1">
        <dgm:style>
          <a:lnRef idx="3">
            <a:schemeClr val="lt1"/>
          </a:lnRef>
          <a:fillRef idx="1">
            <a:schemeClr val="accent1"/>
          </a:fillRef>
          <a:effectRef idx="1">
            <a:schemeClr val="accent1"/>
          </a:effectRef>
          <a:fontRef idx="minor">
            <a:schemeClr val="lt1"/>
          </a:fontRef>
        </dgm:style>
      </dgm:prSet>
      <dgm:spPr/>
      <dgm:t>
        <a:bodyPr/>
        <a:lstStyle/>
        <a:p>
          <a:pPr algn="l"/>
          <a:endParaRPr lang="en-US" sz="1400" b="1" dirty="0">
            <a:solidFill>
              <a:schemeClr val="bg1"/>
            </a:solidFill>
            <a:latin typeface="Bodoni MT" panose="02070603080606020203" pitchFamily="18" charset="0"/>
          </a:endParaRPr>
        </a:p>
        <a:p>
          <a:pPr algn="l"/>
          <a:r>
            <a:rPr lang="en-US" sz="1400" b="1" dirty="0">
              <a:solidFill>
                <a:schemeClr val="bg1"/>
              </a:solidFill>
              <a:latin typeface="Bodoni MT" panose="02070603080606020203" pitchFamily="18" charset="0"/>
            </a:rPr>
            <a:t>State Plan</a:t>
          </a:r>
        </a:p>
        <a:p>
          <a:pPr algn="l"/>
          <a:r>
            <a:rPr lang="en-US" sz="1400" b="0" dirty="0">
              <a:solidFill>
                <a:schemeClr val="bg1"/>
              </a:solidFill>
              <a:latin typeface="Bodoni MT" panose="02070603080606020203" pitchFamily="18" charset="0"/>
            </a:rPr>
            <a:t>*ACA Adults including LTSS</a:t>
          </a:r>
        </a:p>
        <a:p>
          <a:pPr algn="l"/>
          <a:r>
            <a:rPr lang="en-US" sz="1400" b="0" dirty="0">
              <a:solidFill>
                <a:schemeClr val="bg1"/>
              </a:solidFill>
              <a:latin typeface="Bodoni MT" panose="02070603080606020203" pitchFamily="18" charset="0"/>
            </a:rPr>
            <a:t>* Emergency Medicaid</a:t>
          </a:r>
        </a:p>
        <a:p>
          <a:pPr algn="l"/>
          <a:r>
            <a:rPr lang="en-US" sz="1400" dirty="0">
              <a:solidFill>
                <a:schemeClr val="bg1"/>
              </a:solidFill>
              <a:latin typeface="Bodoni MT" panose="02070603080606020203" pitchFamily="18" charset="0"/>
            </a:rPr>
            <a:t>*Chafee Youth to age 26</a:t>
          </a:r>
          <a:endParaRPr lang="en-US" sz="1400" b="0" dirty="0">
            <a:solidFill>
              <a:schemeClr val="bg1"/>
            </a:solidFill>
            <a:latin typeface="Bodoni MT" panose="02070603080606020203" pitchFamily="18" charset="0"/>
          </a:endParaRPr>
        </a:p>
        <a:p>
          <a:pPr algn="l"/>
          <a:r>
            <a:rPr lang="en-US" sz="1400" b="1" dirty="0">
              <a:solidFill>
                <a:schemeClr val="bg1"/>
              </a:solidFill>
              <a:latin typeface="Bodoni MT" panose="02070603080606020203" pitchFamily="18" charset="0"/>
            </a:rPr>
            <a:t>Section 1115 Waiver</a:t>
          </a:r>
        </a:p>
        <a:p>
          <a:pPr algn="l"/>
          <a:r>
            <a:rPr lang="en-US" sz="1400" dirty="0">
              <a:solidFill>
                <a:schemeClr val="bg1"/>
              </a:solidFill>
              <a:latin typeface="Bodoni MT" panose="02070603080606020203" pitchFamily="18" charset="0"/>
            </a:rPr>
            <a:t>*Parents/caretakers 116%-136% FPL</a:t>
          </a:r>
        </a:p>
        <a:p>
          <a:pPr algn="l"/>
          <a:r>
            <a:rPr lang="en-US" sz="1400" dirty="0">
              <a:solidFill>
                <a:schemeClr val="bg1"/>
              </a:solidFill>
              <a:latin typeface="Bodoni MT" panose="02070603080606020203" pitchFamily="18" charset="0"/>
            </a:rPr>
            <a:t>*Pregnant women 185 to 253% FPL</a:t>
          </a:r>
        </a:p>
        <a:p>
          <a:pPr algn="l"/>
          <a:endParaRPr lang="en-US" sz="1400" dirty="0">
            <a:solidFill>
              <a:schemeClr val="bg1"/>
            </a:solidFill>
            <a:latin typeface="Bodoni MT" panose="02070603080606020203" pitchFamily="18" charset="0"/>
          </a:endParaRPr>
        </a:p>
      </dgm:t>
    </dgm:pt>
    <dgm:pt modelId="{5C50479D-02AB-41EC-AE75-33F1ACFD0388}" type="parTrans" cxnId="{202CC6B8-5EB6-47EC-9765-2186451EDE05}">
      <dgm:prSet/>
      <dgm:spPr/>
      <dgm:t>
        <a:bodyPr/>
        <a:lstStyle/>
        <a:p>
          <a:endParaRPr lang="en-US"/>
        </a:p>
      </dgm:t>
    </dgm:pt>
    <dgm:pt modelId="{7596D2AB-E853-4A96-9B3B-679C0FC5E07F}" type="sibTrans" cxnId="{202CC6B8-5EB6-47EC-9765-2186451EDE05}">
      <dgm:prSet/>
      <dgm:spPr/>
      <dgm:t>
        <a:bodyPr/>
        <a:lstStyle/>
        <a:p>
          <a:endParaRPr lang="en-US"/>
        </a:p>
      </dgm:t>
    </dgm:pt>
    <dgm:pt modelId="{1E059F78-FAF4-40A9-A39D-BAB9AA2EFD79}">
      <dgm:prSet phldrT="[Text]" custT="1">
        <dgm:style>
          <a:lnRef idx="3">
            <a:schemeClr val="lt1"/>
          </a:lnRef>
          <a:fillRef idx="1">
            <a:schemeClr val="accent2"/>
          </a:fillRef>
          <a:effectRef idx="1">
            <a:schemeClr val="accent2"/>
          </a:effectRef>
          <a:fontRef idx="minor">
            <a:schemeClr val="lt1"/>
          </a:fontRef>
        </dgm:style>
      </dgm:prSet>
      <dgm:spPr/>
      <dgm:t>
        <a:bodyPr/>
        <a:lstStyle/>
        <a:p>
          <a:pPr algn="l"/>
          <a:endParaRPr lang="en-US" sz="1600" b="1" dirty="0">
            <a:solidFill>
              <a:schemeClr val="accent1"/>
            </a:solidFill>
            <a:latin typeface="Bell MT" panose="02020503060305020303" pitchFamily="18" charset="0"/>
          </a:endParaRPr>
        </a:p>
        <a:p>
          <a:pPr algn="l"/>
          <a:endParaRPr lang="en-US" sz="1600" b="1" dirty="0">
            <a:solidFill>
              <a:schemeClr val="accent1"/>
            </a:solidFill>
            <a:latin typeface="Bodoni MT" panose="02070603080606020203" pitchFamily="18" charset="0"/>
          </a:endParaRPr>
        </a:p>
        <a:p>
          <a:pPr algn="l"/>
          <a:r>
            <a:rPr lang="en-US" sz="1600" b="1" dirty="0">
              <a:solidFill>
                <a:schemeClr val="accent1"/>
              </a:solidFill>
              <a:latin typeface="Bodoni MT" panose="02070603080606020203" pitchFamily="18" charset="0"/>
            </a:rPr>
            <a:t>State Plan</a:t>
          </a:r>
        </a:p>
        <a:p>
          <a:pPr algn="l"/>
          <a:r>
            <a:rPr lang="en-US" sz="1400" b="0" dirty="0">
              <a:solidFill>
                <a:schemeClr val="accent1"/>
              </a:solidFill>
              <a:latin typeface="Bodoni MT" panose="02070603080606020203" pitchFamily="18" charset="0"/>
            </a:rPr>
            <a:t>*Elders &amp; Adults with disabilities from SSI to 100% FPL</a:t>
          </a:r>
        </a:p>
        <a:p>
          <a:pPr algn="l"/>
          <a:r>
            <a:rPr lang="en-US" sz="1400" b="0" dirty="0">
              <a:solidFill>
                <a:schemeClr val="accent1"/>
              </a:solidFill>
              <a:latin typeface="Bodoni MT" panose="02070603080606020203" pitchFamily="18" charset="0"/>
            </a:rPr>
            <a:t>*Medically needy  for community  &amp; LTSS Medicaid</a:t>
          </a:r>
        </a:p>
        <a:p>
          <a:pPr algn="l"/>
          <a:r>
            <a:rPr lang="en-US" sz="1400" b="0" dirty="0">
              <a:solidFill>
                <a:schemeClr val="accent1"/>
              </a:solidFill>
              <a:latin typeface="Bodoni MT" panose="02070603080606020203" pitchFamily="18" charset="0"/>
            </a:rPr>
            <a:t>* Special eligibility (e.g., BCCPT)</a:t>
          </a:r>
        </a:p>
        <a:p>
          <a:pPr algn="l"/>
          <a:r>
            <a:rPr lang="en-US" sz="1400" b="1" dirty="0">
              <a:solidFill>
                <a:schemeClr val="accent1"/>
              </a:solidFill>
              <a:latin typeface="Bodoni MT" panose="02070603080606020203" pitchFamily="18" charset="0"/>
            </a:rPr>
            <a:t>Waiver </a:t>
          </a:r>
          <a:r>
            <a:rPr lang="en-US" sz="1400" b="0" dirty="0">
              <a:solidFill>
                <a:schemeClr val="accent1"/>
              </a:solidFill>
              <a:latin typeface="Bodoni MT" panose="02070603080606020203" pitchFamily="18" charset="0"/>
            </a:rPr>
            <a:t>– HCBS</a:t>
          </a:r>
        </a:p>
        <a:p>
          <a:pPr algn="l"/>
          <a:endParaRPr lang="en-US" sz="1400" b="1" dirty="0">
            <a:solidFill>
              <a:schemeClr val="accent1"/>
            </a:solidFill>
            <a:latin typeface="Bodoni MT" panose="02070603080606020203" pitchFamily="18" charset="0"/>
          </a:endParaRPr>
        </a:p>
        <a:p>
          <a:pPr algn="l"/>
          <a:endParaRPr lang="en-US" sz="1500" b="0" dirty="0">
            <a:solidFill>
              <a:schemeClr val="accent1"/>
            </a:solidFill>
            <a:latin typeface="Bell MT" panose="02020503060305020303" pitchFamily="18" charset="0"/>
          </a:endParaRPr>
        </a:p>
      </dgm:t>
    </dgm:pt>
    <dgm:pt modelId="{9DEE7D62-D5D4-43CA-94F6-3D1409153191}" type="parTrans" cxnId="{B03197BF-0673-4BCB-9D6F-47B52BD46528}">
      <dgm:prSet/>
      <dgm:spPr/>
      <dgm:t>
        <a:bodyPr/>
        <a:lstStyle/>
        <a:p>
          <a:endParaRPr lang="en-US"/>
        </a:p>
      </dgm:t>
    </dgm:pt>
    <dgm:pt modelId="{BA2C4E8D-58EF-4431-B052-BF38042E17BF}" type="sibTrans" cxnId="{B03197BF-0673-4BCB-9D6F-47B52BD46528}">
      <dgm:prSet/>
      <dgm:spPr/>
      <dgm:t>
        <a:bodyPr/>
        <a:lstStyle/>
        <a:p>
          <a:endParaRPr lang="en-US"/>
        </a:p>
      </dgm:t>
    </dgm:pt>
    <dgm:pt modelId="{849229C0-A654-42D9-B7B0-448853E0A82B}" type="pres">
      <dgm:prSet presAssocID="{C9B0C900-C9FB-44E4-AB30-9E94B049D145}" presName="matrix" presStyleCnt="0">
        <dgm:presLayoutVars>
          <dgm:chMax val="1"/>
          <dgm:dir/>
          <dgm:resizeHandles val="exact"/>
        </dgm:presLayoutVars>
      </dgm:prSet>
      <dgm:spPr/>
    </dgm:pt>
    <dgm:pt modelId="{F94FA81D-FBFF-4CA4-8F17-234B5E3C9CF3}" type="pres">
      <dgm:prSet presAssocID="{C9B0C900-C9FB-44E4-AB30-9E94B049D145}" presName="diamond" presStyleLbl="bgShp" presStyleIdx="0" presStyleCnt="1" custScaleX="102629"/>
      <dgm:spPr>
        <a:solidFill>
          <a:schemeClr val="accent2">
            <a:lumMod val="40000"/>
            <a:lumOff val="60000"/>
          </a:schemeClr>
        </a:solidFill>
      </dgm:spPr>
    </dgm:pt>
    <dgm:pt modelId="{5F167DF4-B2CC-45DB-9F43-55C04BD60025}" type="pres">
      <dgm:prSet presAssocID="{C9B0C900-C9FB-44E4-AB30-9E94B049D145}" presName="quad1" presStyleLbl="node1" presStyleIdx="0" presStyleCnt="4" custScaleX="136112" custScaleY="107529" custLinFactNeighborX="-19654" custLinFactNeighborY="3886">
        <dgm:presLayoutVars>
          <dgm:chMax val="0"/>
          <dgm:chPref val="0"/>
          <dgm:bulletEnabled val="1"/>
        </dgm:presLayoutVars>
      </dgm:prSet>
      <dgm:spPr/>
    </dgm:pt>
    <dgm:pt modelId="{141D8A1F-2D1B-4F21-A14A-3668AED544E8}" type="pres">
      <dgm:prSet presAssocID="{C9B0C900-C9FB-44E4-AB30-9E94B049D145}" presName="quad2" presStyleLbl="node1" presStyleIdx="1" presStyleCnt="4" custScaleX="136112" custScaleY="107529" custLinFactNeighborX="24454" custLinFactNeighborY="3886">
        <dgm:presLayoutVars>
          <dgm:chMax val="0"/>
          <dgm:chPref val="0"/>
          <dgm:bulletEnabled val="1"/>
        </dgm:presLayoutVars>
      </dgm:prSet>
      <dgm:spPr/>
    </dgm:pt>
    <dgm:pt modelId="{D7314D1D-9018-4221-AD98-049644108321}" type="pres">
      <dgm:prSet presAssocID="{C9B0C900-C9FB-44E4-AB30-9E94B049D145}" presName="quad3" presStyleLbl="node1" presStyleIdx="2" presStyleCnt="4" custScaleX="136112" custScaleY="111692" custLinFactNeighborX="-19654" custLinFactNeighborY="7135">
        <dgm:presLayoutVars>
          <dgm:chMax val="0"/>
          <dgm:chPref val="0"/>
          <dgm:bulletEnabled val="1"/>
        </dgm:presLayoutVars>
      </dgm:prSet>
      <dgm:spPr/>
    </dgm:pt>
    <dgm:pt modelId="{DA4D3001-BF6E-4AF9-BDD9-F969C31B5AD0}" type="pres">
      <dgm:prSet presAssocID="{C9B0C900-C9FB-44E4-AB30-9E94B049D145}" presName="quad4" presStyleLbl="node1" presStyleIdx="3" presStyleCnt="4" custScaleX="136112" custScaleY="107529" custLinFactNeighborX="24454" custLinFactNeighborY="7135">
        <dgm:presLayoutVars>
          <dgm:chMax val="0"/>
          <dgm:chPref val="0"/>
          <dgm:bulletEnabled val="1"/>
        </dgm:presLayoutVars>
      </dgm:prSet>
      <dgm:spPr/>
    </dgm:pt>
  </dgm:ptLst>
  <dgm:cxnLst>
    <dgm:cxn modelId="{72333208-560C-4D76-9B29-F4A02F43067A}" srcId="{C9B0C900-C9FB-44E4-AB30-9E94B049D145}" destId="{CE4D0614-7F11-4B09-BA95-86F3303345DE}" srcOrd="0" destOrd="0" parTransId="{304A30A0-1EB3-401D-A695-049CB9FCA7DA}" sibTransId="{B972955F-2385-46C0-8ADA-FED420BB4F70}"/>
    <dgm:cxn modelId="{432A532D-B78A-4058-B3DE-31D23D0E9937}" type="presOf" srcId="{802D4A20-03B5-42C2-8BE7-7149C422CBF9}" destId="{141D8A1F-2D1B-4F21-A14A-3668AED544E8}" srcOrd="0" destOrd="0" presId="urn:microsoft.com/office/officeart/2005/8/layout/matrix3"/>
    <dgm:cxn modelId="{F9EF4982-6389-4CE8-AB18-421F67D878F6}" srcId="{C9B0C900-C9FB-44E4-AB30-9E94B049D145}" destId="{802D4A20-03B5-42C2-8BE7-7149C422CBF9}" srcOrd="1" destOrd="0" parTransId="{92D268E9-633C-47A1-80FD-F55249D6D989}" sibTransId="{3E396146-F33A-480E-879E-4D189D13DAC1}"/>
    <dgm:cxn modelId="{A924AC89-B064-4CBA-8B45-0F617BF3A642}" type="presOf" srcId="{C9B0C900-C9FB-44E4-AB30-9E94B049D145}" destId="{849229C0-A654-42D9-B7B0-448853E0A82B}" srcOrd="0" destOrd="0" presId="urn:microsoft.com/office/officeart/2005/8/layout/matrix3"/>
    <dgm:cxn modelId="{A1D9CD9B-B106-45B2-A978-A39AB71AF5E3}" type="presOf" srcId="{8074765F-0C1C-4014-A5CD-AD64521A325F}" destId="{D7314D1D-9018-4221-AD98-049644108321}" srcOrd="0" destOrd="0" presId="urn:microsoft.com/office/officeart/2005/8/layout/matrix3"/>
    <dgm:cxn modelId="{BF38E0B2-AF6D-4ED2-BD57-BD3A6EA41941}" type="presOf" srcId="{1E059F78-FAF4-40A9-A39D-BAB9AA2EFD79}" destId="{DA4D3001-BF6E-4AF9-BDD9-F969C31B5AD0}" srcOrd="0" destOrd="0" presId="urn:microsoft.com/office/officeart/2005/8/layout/matrix3"/>
    <dgm:cxn modelId="{202CC6B8-5EB6-47EC-9765-2186451EDE05}" srcId="{C9B0C900-C9FB-44E4-AB30-9E94B049D145}" destId="{8074765F-0C1C-4014-A5CD-AD64521A325F}" srcOrd="2" destOrd="0" parTransId="{5C50479D-02AB-41EC-AE75-33F1ACFD0388}" sibTransId="{7596D2AB-E853-4A96-9B3B-679C0FC5E07F}"/>
    <dgm:cxn modelId="{AF3FEFBE-E4F0-4294-B188-D9C63780183E}" type="presOf" srcId="{CE4D0614-7F11-4B09-BA95-86F3303345DE}" destId="{5F167DF4-B2CC-45DB-9F43-55C04BD60025}" srcOrd="0" destOrd="0" presId="urn:microsoft.com/office/officeart/2005/8/layout/matrix3"/>
    <dgm:cxn modelId="{B03197BF-0673-4BCB-9D6F-47B52BD46528}" srcId="{C9B0C900-C9FB-44E4-AB30-9E94B049D145}" destId="{1E059F78-FAF4-40A9-A39D-BAB9AA2EFD79}" srcOrd="3" destOrd="0" parTransId="{9DEE7D62-D5D4-43CA-94F6-3D1409153191}" sibTransId="{BA2C4E8D-58EF-4431-B052-BF38042E17BF}"/>
    <dgm:cxn modelId="{923E5B94-FCD4-454F-933A-9582B7456359}" type="presParOf" srcId="{849229C0-A654-42D9-B7B0-448853E0A82B}" destId="{F94FA81D-FBFF-4CA4-8F17-234B5E3C9CF3}" srcOrd="0" destOrd="0" presId="urn:microsoft.com/office/officeart/2005/8/layout/matrix3"/>
    <dgm:cxn modelId="{B9CF2A42-5787-4C46-92FD-CA1249D98F27}" type="presParOf" srcId="{849229C0-A654-42D9-B7B0-448853E0A82B}" destId="{5F167DF4-B2CC-45DB-9F43-55C04BD60025}" srcOrd="1" destOrd="0" presId="urn:microsoft.com/office/officeart/2005/8/layout/matrix3"/>
    <dgm:cxn modelId="{21BB5FC8-C6BD-4F76-AC34-3CD6B341B7C3}" type="presParOf" srcId="{849229C0-A654-42D9-B7B0-448853E0A82B}" destId="{141D8A1F-2D1B-4F21-A14A-3668AED544E8}" srcOrd="2" destOrd="0" presId="urn:microsoft.com/office/officeart/2005/8/layout/matrix3"/>
    <dgm:cxn modelId="{8E0F2C45-9A04-48EE-A017-0A97ADCA9678}" type="presParOf" srcId="{849229C0-A654-42D9-B7B0-448853E0A82B}" destId="{D7314D1D-9018-4221-AD98-049644108321}" srcOrd="3" destOrd="0" presId="urn:microsoft.com/office/officeart/2005/8/layout/matrix3"/>
    <dgm:cxn modelId="{FEE112D0-5DB8-4843-B72C-B44EB4ACB609}" type="presParOf" srcId="{849229C0-A654-42D9-B7B0-448853E0A82B}" destId="{DA4D3001-BF6E-4AF9-BDD9-F969C31B5AD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90F152-51C1-4C70-A2ED-72BB160701D2}" type="doc">
      <dgm:prSet loTypeId="urn:microsoft.com/office/officeart/2005/8/layout/process5" loCatId="process" qsTypeId="urn:microsoft.com/office/officeart/2005/8/quickstyle/simple1" qsCatId="simple" csTypeId="urn:microsoft.com/office/officeart/2005/8/colors/accent2_3" csCatId="accent2" phldr="1"/>
      <dgm:spPr/>
      <dgm:t>
        <a:bodyPr/>
        <a:lstStyle/>
        <a:p>
          <a:endParaRPr lang="en-US"/>
        </a:p>
      </dgm:t>
    </dgm:pt>
    <dgm:pt modelId="{F7D9AA94-6BAE-4377-9EFD-C26871246B33}">
      <dgm:prSet phldrT="[Text]" custT="1"/>
      <dgm:spPr/>
      <dgm:t>
        <a:bodyPr/>
        <a:lstStyle/>
        <a:p>
          <a:r>
            <a:rPr lang="en-US" sz="1200" b="1" dirty="0">
              <a:solidFill>
                <a:schemeClr val="accent1"/>
              </a:solidFill>
              <a:latin typeface="Bodoni MT" panose="02070603080606020203" pitchFamily="18" charset="0"/>
            </a:rPr>
            <a:t>Income evaluated (Taxable eligibility </a:t>
          </a:r>
        </a:p>
        <a:p>
          <a:r>
            <a:rPr lang="en-US" sz="1200" b="1" dirty="0">
              <a:solidFill>
                <a:schemeClr val="accent1"/>
              </a:solidFill>
              <a:latin typeface="Bodoni MT" panose="02070603080606020203" pitchFamily="18" charset="0"/>
            </a:rPr>
            <a:t>(No resource limit)</a:t>
          </a:r>
        </a:p>
      </dgm:t>
    </dgm:pt>
    <dgm:pt modelId="{1D0E9442-0C98-46E5-8F4D-D44C2B5ECB69}" type="parTrans" cxnId="{4FCBAC6F-DE1C-48A6-85D2-101807D5F6A1}">
      <dgm:prSet/>
      <dgm:spPr/>
      <dgm:t>
        <a:bodyPr/>
        <a:lstStyle/>
        <a:p>
          <a:endParaRPr lang="en-US">
            <a:solidFill>
              <a:schemeClr val="accent1"/>
            </a:solidFill>
          </a:endParaRPr>
        </a:p>
      </dgm:t>
    </dgm:pt>
    <dgm:pt modelId="{47F54C2A-975F-451C-B3D9-0B62F760AC5F}" type="sibTrans" cxnId="{4FCBAC6F-DE1C-48A6-85D2-101807D5F6A1}">
      <dgm:prSet/>
      <dgm:spPr/>
      <dgm:t>
        <a:bodyPr/>
        <a:lstStyle/>
        <a:p>
          <a:endParaRPr lang="en-US">
            <a:solidFill>
              <a:schemeClr val="accent1"/>
            </a:solidFill>
          </a:endParaRPr>
        </a:p>
      </dgm:t>
    </dgm:pt>
    <dgm:pt modelId="{0E8F6018-ACD3-4D94-90A6-728BBC7E54F7}">
      <dgm:prSet phldrT="[Text]" custT="1"/>
      <dgm:spPr/>
      <dgm:t>
        <a:bodyPr/>
        <a:lstStyle/>
        <a:p>
          <a:r>
            <a:rPr lang="en-US" sz="1100" b="1" dirty="0">
              <a:solidFill>
                <a:schemeClr val="accent1"/>
              </a:solidFill>
              <a:latin typeface="Bodoni MT" panose="02070603080606020203" pitchFamily="18" charset="0"/>
            </a:rPr>
            <a:t>Eligibility Approved</a:t>
          </a:r>
        </a:p>
        <a:p>
          <a:r>
            <a:rPr lang="en-US" sz="1100" b="1" dirty="0">
              <a:solidFill>
                <a:schemeClr val="accent1"/>
              </a:solidFill>
              <a:latin typeface="Bodoni MT" panose="02070603080606020203" pitchFamily="18" charset="0"/>
            </a:rPr>
            <a:t>MCO Enrollment Initiated</a:t>
          </a:r>
        </a:p>
      </dgm:t>
    </dgm:pt>
    <dgm:pt modelId="{58813078-B847-41CB-9951-C84E4C54A2E7}" type="parTrans" cxnId="{D515E43D-0C28-4C97-8A63-F635106B050E}">
      <dgm:prSet/>
      <dgm:spPr/>
      <dgm:t>
        <a:bodyPr/>
        <a:lstStyle/>
        <a:p>
          <a:endParaRPr lang="en-US">
            <a:solidFill>
              <a:schemeClr val="accent1"/>
            </a:solidFill>
          </a:endParaRPr>
        </a:p>
      </dgm:t>
    </dgm:pt>
    <dgm:pt modelId="{4111A316-66CB-4A14-B092-5C01323D6ACC}" type="sibTrans" cxnId="{D515E43D-0C28-4C97-8A63-F635106B050E}">
      <dgm:prSet/>
      <dgm:spPr/>
      <dgm:t>
        <a:bodyPr/>
        <a:lstStyle/>
        <a:p>
          <a:endParaRPr lang="en-US">
            <a:solidFill>
              <a:schemeClr val="accent1"/>
            </a:solidFill>
          </a:endParaRPr>
        </a:p>
      </dgm:t>
    </dgm:pt>
    <dgm:pt modelId="{9E715EB8-A715-4423-B740-A1FD6E40E99B}">
      <dgm:prSet custT="1"/>
      <dgm:spPr/>
      <dgm:t>
        <a:bodyPr/>
        <a:lstStyle/>
        <a:p>
          <a:r>
            <a:rPr lang="en-US" sz="1200" b="1" dirty="0">
              <a:solidFill>
                <a:schemeClr val="accent1"/>
              </a:solidFill>
              <a:latin typeface="Bodoni MT" panose="02070603080606020203" pitchFamily="18" charset="0"/>
            </a:rPr>
            <a:t>Coverage begins</a:t>
          </a:r>
        </a:p>
      </dgm:t>
    </dgm:pt>
    <dgm:pt modelId="{BEF73400-0239-4654-AC12-729742628F81}" type="parTrans" cxnId="{6A898E7B-D0EE-4955-BA21-621ED78048DC}">
      <dgm:prSet/>
      <dgm:spPr/>
      <dgm:t>
        <a:bodyPr/>
        <a:lstStyle/>
        <a:p>
          <a:endParaRPr lang="en-US">
            <a:solidFill>
              <a:schemeClr val="accent1"/>
            </a:solidFill>
          </a:endParaRPr>
        </a:p>
      </dgm:t>
    </dgm:pt>
    <dgm:pt modelId="{7464110E-1595-4581-A194-EA28E5AEA9EF}" type="sibTrans" cxnId="{6A898E7B-D0EE-4955-BA21-621ED78048DC}">
      <dgm:prSet/>
      <dgm:spPr/>
      <dgm:t>
        <a:bodyPr/>
        <a:lstStyle/>
        <a:p>
          <a:endParaRPr lang="en-US">
            <a:solidFill>
              <a:schemeClr val="accent1"/>
            </a:solidFill>
          </a:endParaRPr>
        </a:p>
      </dgm:t>
    </dgm:pt>
    <dgm:pt modelId="{A4CBE0D5-B0FD-4F32-A9FF-4126E79CC131}">
      <dgm:prSet/>
      <dgm:spPr/>
      <dgm:t>
        <a:bodyPr/>
        <a:lstStyle/>
        <a:p>
          <a:r>
            <a:rPr lang="en-US" b="1" dirty="0">
              <a:solidFill>
                <a:schemeClr val="accent1"/>
              </a:solidFill>
              <a:latin typeface="Bodoni MT" panose="02070603080606020203" pitchFamily="18" charset="0"/>
            </a:rPr>
            <a:t>PEV – Post-Eligibility Verification &amp;Quality Assurance</a:t>
          </a:r>
        </a:p>
      </dgm:t>
    </dgm:pt>
    <dgm:pt modelId="{7EE7432C-F8C0-49F7-85D4-8471EB2884ED}" type="parTrans" cxnId="{41A14701-B116-4341-82BF-BE0C638E8D24}">
      <dgm:prSet/>
      <dgm:spPr/>
      <dgm:t>
        <a:bodyPr/>
        <a:lstStyle/>
        <a:p>
          <a:endParaRPr lang="en-US">
            <a:solidFill>
              <a:schemeClr val="accent1"/>
            </a:solidFill>
          </a:endParaRPr>
        </a:p>
      </dgm:t>
    </dgm:pt>
    <dgm:pt modelId="{55BFC992-7236-4C94-B6CA-80AC34F84F60}" type="sibTrans" cxnId="{41A14701-B116-4341-82BF-BE0C638E8D24}">
      <dgm:prSet/>
      <dgm:spPr/>
      <dgm:t>
        <a:bodyPr/>
        <a:lstStyle/>
        <a:p>
          <a:endParaRPr lang="en-US">
            <a:solidFill>
              <a:schemeClr val="accent1"/>
            </a:solidFill>
          </a:endParaRPr>
        </a:p>
      </dgm:t>
    </dgm:pt>
    <dgm:pt modelId="{757356A2-AAC3-4DE0-9E13-7A68C0ECFD3B}">
      <dgm:prSet custT="1"/>
      <dgm:spPr/>
      <dgm:t>
        <a:bodyPr/>
        <a:lstStyle/>
        <a:p>
          <a:r>
            <a:rPr lang="en-US" sz="1200" dirty="0">
              <a:solidFill>
                <a:schemeClr val="tx2"/>
              </a:solidFill>
              <a:latin typeface="Bodoni MT" panose="02070603080606020203" pitchFamily="18" charset="0"/>
            </a:rPr>
            <a:t>General Eligibility</a:t>
          </a:r>
        </a:p>
        <a:p>
          <a:r>
            <a:rPr lang="en-US" sz="1200" dirty="0">
              <a:solidFill>
                <a:schemeClr val="tx2"/>
              </a:solidFill>
              <a:latin typeface="Bodoni MT" panose="02070603080606020203" pitchFamily="18" charset="0"/>
            </a:rPr>
            <a:t>Determined through Data Matches</a:t>
          </a:r>
        </a:p>
      </dgm:t>
    </dgm:pt>
    <dgm:pt modelId="{727B172B-92D8-4E97-AAA7-783C032D6D13}" type="parTrans" cxnId="{E229CAD9-8A10-4281-B975-7746F9FCB4F5}">
      <dgm:prSet/>
      <dgm:spPr/>
      <dgm:t>
        <a:bodyPr/>
        <a:lstStyle/>
        <a:p>
          <a:endParaRPr lang="en-US"/>
        </a:p>
      </dgm:t>
    </dgm:pt>
    <dgm:pt modelId="{6E86D016-E040-46BB-BA03-C78F68B6E7B7}" type="sibTrans" cxnId="{E229CAD9-8A10-4281-B975-7746F9FCB4F5}">
      <dgm:prSet/>
      <dgm:spPr/>
      <dgm:t>
        <a:bodyPr/>
        <a:lstStyle/>
        <a:p>
          <a:endParaRPr lang="en-US"/>
        </a:p>
      </dgm:t>
    </dgm:pt>
    <dgm:pt modelId="{59AB684E-B119-4A23-BC14-EDF353F7A1EC}">
      <dgm:prSet custT="1"/>
      <dgm:spPr/>
      <dgm:t>
        <a:bodyPr/>
        <a:lstStyle/>
        <a:p>
          <a:r>
            <a:rPr lang="en-US" sz="1200" b="1" dirty="0">
              <a:solidFill>
                <a:schemeClr val="accent1"/>
              </a:solidFill>
              <a:latin typeface="Bodoni MT" panose="02070603080606020203" pitchFamily="18" charset="0"/>
            </a:rPr>
            <a:t>Passive </a:t>
          </a:r>
          <a:r>
            <a:rPr lang="en-US" sz="1200" b="1" dirty="0" err="1">
              <a:solidFill>
                <a:schemeClr val="accent1"/>
              </a:solidFill>
              <a:latin typeface="Bodoni MT" panose="02070603080606020203" pitchFamily="18" charset="0"/>
            </a:rPr>
            <a:t>Exparte</a:t>
          </a:r>
          <a:r>
            <a:rPr lang="en-US" sz="1200" b="1" dirty="0">
              <a:solidFill>
                <a:schemeClr val="accent1"/>
              </a:solidFill>
              <a:latin typeface="Bodoni MT" panose="02070603080606020203" pitchFamily="18" charset="0"/>
            </a:rPr>
            <a:t> Renewal </a:t>
          </a:r>
        </a:p>
        <a:p>
          <a:r>
            <a:rPr lang="en-US" sz="1100" b="1" dirty="0">
              <a:solidFill>
                <a:schemeClr val="accent1"/>
              </a:solidFill>
              <a:latin typeface="Bodoni MT" panose="02070603080606020203" pitchFamily="18" charset="0"/>
            </a:rPr>
            <a:t>Renewal is automatic unless there is a </a:t>
          </a:r>
          <a:r>
            <a:rPr lang="en-US" sz="1100" b="1" dirty="0" err="1">
              <a:solidFill>
                <a:schemeClr val="accent1"/>
              </a:solidFill>
              <a:latin typeface="Bodoni MT" panose="02070603080606020203" pitchFamily="18" charset="0"/>
            </a:rPr>
            <a:t>discrpeancy</a:t>
          </a:r>
          <a:endParaRPr lang="en-US" sz="1100" b="1" dirty="0">
            <a:solidFill>
              <a:schemeClr val="accent1"/>
            </a:solidFill>
            <a:latin typeface="Bodoni MT" panose="02070603080606020203" pitchFamily="18" charset="0"/>
          </a:endParaRPr>
        </a:p>
      </dgm:t>
    </dgm:pt>
    <dgm:pt modelId="{4CDACB55-E810-431B-8095-B608FF507271}" type="parTrans" cxnId="{7EF535AE-DD9C-4292-AAD9-C4B6C34FC086}">
      <dgm:prSet/>
      <dgm:spPr/>
      <dgm:t>
        <a:bodyPr/>
        <a:lstStyle/>
        <a:p>
          <a:endParaRPr lang="en-US"/>
        </a:p>
      </dgm:t>
    </dgm:pt>
    <dgm:pt modelId="{6A08AF07-DEAF-4FA8-91F4-F2B5B80D64DB}" type="sibTrans" cxnId="{7EF535AE-DD9C-4292-AAD9-C4B6C34FC086}">
      <dgm:prSet/>
      <dgm:spPr/>
      <dgm:t>
        <a:bodyPr/>
        <a:lstStyle/>
        <a:p>
          <a:endParaRPr lang="en-US"/>
        </a:p>
      </dgm:t>
    </dgm:pt>
    <dgm:pt modelId="{B4FC86CB-3B19-4196-917A-8BE445083799}" type="pres">
      <dgm:prSet presAssocID="{5A90F152-51C1-4C70-A2ED-72BB160701D2}" presName="diagram" presStyleCnt="0">
        <dgm:presLayoutVars>
          <dgm:dir/>
          <dgm:resizeHandles val="exact"/>
        </dgm:presLayoutVars>
      </dgm:prSet>
      <dgm:spPr/>
    </dgm:pt>
    <dgm:pt modelId="{307F600A-E593-4ED9-A440-A38D3D92CEF5}" type="pres">
      <dgm:prSet presAssocID="{757356A2-AAC3-4DE0-9E13-7A68C0ECFD3B}" presName="node" presStyleLbl="node1" presStyleIdx="0" presStyleCnt="6">
        <dgm:presLayoutVars>
          <dgm:bulletEnabled val="1"/>
        </dgm:presLayoutVars>
      </dgm:prSet>
      <dgm:spPr/>
    </dgm:pt>
    <dgm:pt modelId="{CB6F51CC-2BBB-488F-A000-EB7FB9FC3777}" type="pres">
      <dgm:prSet presAssocID="{6E86D016-E040-46BB-BA03-C78F68B6E7B7}" presName="sibTrans" presStyleLbl="sibTrans2D1" presStyleIdx="0" presStyleCnt="5"/>
      <dgm:spPr/>
    </dgm:pt>
    <dgm:pt modelId="{02229C19-00D7-4532-95BC-BEADD6BF3F16}" type="pres">
      <dgm:prSet presAssocID="{6E86D016-E040-46BB-BA03-C78F68B6E7B7}" presName="connectorText" presStyleLbl="sibTrans2D1" presStyleIdx="0" presStyleCnt="5"/>
      <dgm:spPr/>
    </dgm:pt>
    <dgm:pt modelId="{4B55673D-87D8-40FB-A394-231BC743F142}" type="pres">
      <dgm:prSet presAssocID="{F7D9AA94-6BAE-4377-9EFD-C26871246B33}" presName="node" presStyleLbl="node1" presStyleIdx="1" presStyleCnt="6" custLinFactNeighborX="0" custLinFactNeighborY="1962">
        <dgm:presLayoutVars>
          <dgm:bulletEnabled val="1"/>
        </dgm:presLayoutVars>
      </dgm:prSet>
      <dgm:spPr/>
    </dgm:pt>
    <dgm:pt modelId="{9C50280E-03D5-4548-B21C-98ECC3AC9B41}" type="pres">
      <dgm:prSet presAssocID="{47F54C2A-975F-451C-B3D9-0B62F760AC5F}" presName="sibTrans" presStyleLbl="sibTrans2D1" presStyleIdx="1" presStyleCnt="5"/>
      <dgm:spPr/>
    </dgm:pt>
    <dgm:pt modelId="{8B5C8D24-1DA4-406F-B307-27E692F706F1}" type="pres">
      <dgm:prSet presAssocID="{47F54C2A-975F-451C-B3D9-0B62F760AC5F}" presName="connectorText" presStyleLbl="sibTrans2D1" presStyleIdx="1" presStyleCnt="5"/>
      <dgm:spPr/>
    </dgm:pt>
    <dgm:pt modelId="{2F8B0789-C11D-4F0A-8F96-E177974DB4AE}" type="pres">
      <dgm:prSet presAssocID="{0E8F6018-ACD3-4D94-90A6-728BBC7E54F7}" presName="node" presStyleLbl="node1" presStyleIdx="2" presStyleCnt="6">
        <dgm:presLayoutVars>
          <dgm:bulletEnabled val="1"/>
        </dgm:presLayoutVars>
      </dgm:prSet>
      <dgm:spPr/>
    </dgm:pt>
    <dgm:pt modelId="{29C66321-1D0F-4799-9BA8-790AEE895ABB}" type="pres">
      <dgm:prSet presAssocID="{4111A316-66CB-4A14-B092-5C01323D6ACC}" presName="sibTrans" presStyleLbl="sibTrans2D1" presStyleIdx="2" presStyleCnt="5"/>
      <dgm:spPr/>
    </dgm:pt>
    <dgm:pt modelId="{77984706-28FC-4D4F-BDE6-8D121D7B4EF8}" type="pres">
      <dgm:prSet presAssocID="{4111A316-66CB-4A14-B092-5C01323D6ACC}" presName="connectorText" presStyleLbl="sibTrans2D1" presStyleIdx="2" presStyleCnt="5"/>
      <dgm:spPr/>
    </dgm:pt>
    <dgm:pt modelId="{7D1C422C-8F7F-48A4-BDF8-7F0291892B9C}" type="pres">
      <dgm:prSet presAssocID="{9E715EB8-A715-4423-B740-A1FD6E40E99B}" presName="node" presStyleLbl="node1" presStyleIdx="3" presStyleCnt="6" custLinFactNeighborX="2178" custLinFactNeighborY="273">
        <dgm:presLayoutVars>
          <dgm:bulletEnabled val="1"/>
        </dgm:presLayoutVars>
      </dgm:prSet>
      <dgm:spPr/>
    </dgm:pt>
    <dgm:pt modelId="{1F606C9B-B81F-45CD-9468-014374EC3B91}" type="pres">
      <dgm:prSet presAssocID="{7464110E-1595-4581-A194-EA28E5AEA9EF}" presName="sibTrans" presStyleLbl="sibTrans2D1" presStyleIdx="3" presStyleCnt="5"/>
      <dgm:spPr/>
    </dgm:pt>
    <dgm:pt modelId="{DE6F4E98-B871-4147-9E99-32618025793E}" type="pres">
      <dgm:prSet presAssocID="{7464110E-1595-4581-A194-EA28E5AEA9EF}" presName="connectorText" presStyleLbl="sibTrans2D1" presStyleIdx="3" presStyleCnt="5"/>
      <dgm:spPr/>
    </dgm:pt>
    <dgm:pt modelId="{D55751C5-72A1-48AB-89A6-64457EE9C68A}" type="pres">
      <dgm:prSet presAssocID="{A4CBE0D5-B0FD-4F32-A9FF-4126E79CC131}" presName="node" presStyleLbl="node1" presStyleIdx="4" presStyleCnt="6">
        <dgm:presLayoutVars>
          <dgm:bulletEnabled val="1"/>
        </dgm:presLayoutVars>
      </dgm:prSet>
      <dgm:spPr/>
    </dgm:pt>
    <dgm:pt modelId="{D48FE2B2-4665-4FEF-B387-BB62F0E7272D}" type="pres">
      <dgm:prSet presAssocID="{55BFC992-7236-4C94-B6CA-80AC34F84F60}" presName="sibTrans" presStyleLbl="sibTrans2D1" presStyleIdx="4" presStyleCnt="5"/>
      <dgm:spPr/>
    </dgm:pt>
    <dgm:pt modelId="{440D4A6B-7048-472E-95A6-63CD10E30EBC}" type="pres">
      <dgm:prSet presAssocID="{55BFC992-7236-4C94-B6CA-80AC34F84F60}" presName="connectorText" presStyleLbl="sibTrans2D1" presStyleIdx="4" presStyleCnt="5"/>
      <dgm:spPr/>
    </dgm:pt>
    <dgm:pt modelId="{E41D34BB-5514-4C15-8258-70C6E4D8CCD0}" type="pres">
      <dgm:prSet presAssocID="{59AB684E-B119-4A23-BC14-EDF353F7A1EC}" presName="node" presStyleLbl="node1" presStyleIdx="5" presStyleCnt="6">
        <dgm:presLayoutVars>
          <dgm:bulletEnabled val="1"/>
        </dgm:presLayoutVars>
      </dgm:prSet>
      <dgm:spPr/>
    </dgm:pt>
  </dgm:ptLst>
  <dgm:cxnLst>
    <dgm:cxn modelId="{41A14701-B116-4341-82BF-BE0C638E8D24}" srcId="{5A90F152-51C1-4C70-A2ED-72BB160701D2}" destId="{A4CBE0D5-B0FD-4F32-A9FF-4126E79CC131}" srcOrd="4" destOrd="0" parTransId="{7EE7432C-F8C0-49F7-85D4-8471EB2884ED}" sibTransId="{55BFC992-7236-4C94-B6CA-80AC34F84F60}"/>
    <dgm:cxn modelId="{5943DB09-22FA-4BFE-A881-F752C1C72241}" type="presOf" srcId="{0E8F6018-ACD3-4D94-90A6-728BBC7E54F7}" destId="{2F8B0789-C11D-4F0A-8F96-E177974DB4AE}" srcOrd="0" destOrd="0" presId="urn:microsoft.com/office/officeart/2005/8/layout/process5"/>
    <dgm:cxn modelId="{08CF3B14-800E-4D4B-BA67-C43B59BEC4BF}" type="presOf" srcId="{47F54C2A-975F-451C-B3D9-0B62F760AC5F}" destId="{9C50280E-03D5-4548-B21C-98ECC3AC9B41}" srcOrd="0" destOrd="0" presId="urn:microsoft.com/office/officeart/2005/8/layout/process5"/>
    <dgm:cxn modelId="{ED063C15-CF94-4B92-AD57-D23D09571B1D}" type="presOf" srcId="{59AB684E-B119-4A23-BC14-EDF353F7A1EC}" destId="{E41D34BB-5514-4C15-8258-70C6E4D8CCD0}" srcOrd="0" destOrd="0" presId="urn:microsoft.com/office/officeart/2005/8/layout/process5"/>
    <dgm:cxn modelId="{B09BC822-EEFA-45AE-A817-838E2125E9CC}" type="presOf" srcId="{6E86D016-E040-46BB-BA03-C78F68B6E7B7}" destId="{02229C19-00D7-4532-95BC-BEADD6BF3F16}" srcOrd="1" destOrd="0" presId="urn:microsoft.com/office/officeart/2005/8/layout/process5"/>
    <dgm:cxn modelId="{95CB9C29-7FDA-440A-BE2E-B3881CCD2DBF}" type="presOf" srcId="{55BFC992-7236-4C94-B6CA-80AC34F84F60}" destId="{D48FE2B2-4665-4FEF-B387-BB62F0E7272D}" srcOrd="0" destOrd="0" presId="urn:microsoft.com/office/officeart/2005/8/layout/process5"/>
    <dgm:cxn modelId="{A129472E-B38A-4132-9550-EBD87890FDA1}" type="presOf" srcId="{A4CBE0D5-B0FD-4F32-A9FF-4126E79CC131}" destId="{D55751C5-72A1-48AB-89A6-64457EE9C68A}" srcOrd="0" destOrd="0" presId="urn:microsoft.com/office/officeart/2005/8/layout/process5"/>
    <dgm:cxn modelId="{D515E43D-0C28-4C97-8A63-F635106B050E}" srcId="{5A90F152-51C1-4C70-A2ED-72BB160701D2}" destId="{0E8F6018-ACD3-4D94-90A6-728BBC7E54F7}" srcOrd="2" destOrd="0" parTransId="{58813078-B847-41CB-9951-C84E4C54A2E7}" sibTransId="{4111A316-66CB-4A14-B092-5C01323D6ACC}"/>
    <dgm:cxn modelId="{27AB625D-AE0C-4621-BDBD-D9A086208BE4}" type="presOf" srcId="{F7D9AA94-6BAE-4377-9EFD-C26871246B33}" destId="{4B55673D-87D8-40FB-A394-231BC743F142}" srcOrd="0" destOrd="0" presId="urn:microsoft.com/office/officeart/2005/8/layout/process5"/>
    <dgm:cxn modelId="{F1A8A066-71CD-426B-9361-7F372BB57041}" type="presOf" srcId="{4111A316-66CB-4A14-B092-5C01323D6ACC}" destId="{77984706-28FC-4D4F-BDE6-8D121D7B4EF8}" srcOrd="1" destOrd="0" presId="urn:microsoft.com/office/officeart/2005/8/layout/process5"/>
    <dgm:cxn modelId="{4FCBAC6F-DE1C-48A6-85D2-101807D5F6A1}" srcId="{5A90F152-51C1-4C70-A2ED-72BB160701D2}" destId="{F7D9AA94-6BAE-4377-9EFD-C26871246B33}" srcOrd="1" destOrd="0" parTransId="{1D0E9442-0C98-46E5-8F4D-D44C2B5ECB69}" sibTransId="{47F54C2A-975F-451C-B3D9-0B62F760AC5F}"/>
    <dgm:cxn modelId="{DD621078-CA74-49C3-899F-06215EBEF214}" type="presOf" srcId="{47F54C2A-975F-451C-B3D9-0B62F760AC5F}" destId="{8B5C8D24-1DA4-406F-B307-27E692F706F1}" srcOrd="1" destOrd="0" presId="urn:microsoft.com/office/officeart/2005/8/layout/process5"/>
    <dgm:cxn modelId="{213F1559-1303-4AEC-A09D-2694C72FC5FD}" type="presOf" srcId="{757356A2-AAC3-4DE0-9E13-7A68C0ECFD3B}" destId="{307F600A-E593-4ED9-A440-A38D3D92CEF5}" srcOrd="0" destOrd="0" presId="urn:microsoft.com/office/officeart/2005/8/layout/process5"/>
    <dgm:cxn modelId="{6A898E7B-D0EE-4955-BA21-621ED78048DC}" srcId="{5A90F152-51C1-4C70-A2ED-72BB160701D2}" destId="{9E715EB8-A715-4423-B740-A1FD6E40E99B}" srcOrd="3" destOrd="0" parTransId="{BEF73400-0239-4654-AC12-729742628F81}" sibTransId="{7464110E-1595-4581-A194-EA28E5AEA9EF}"/>
    <dgm:cxn modelId="{9716CF87-9485-4443-8884-941947A92AD9}" type="presOf" srcId="{4111A316-66CB-4A14-B092-5C01323D6ACC}" destId="{29C66321-1D0F-4799-9BA8-790AEE895ABB}" srcOrd="0" destOrd="0" presId="urn:microsoft.com/office/officeart/2005/8/layout/process5"/>
    <dgm:cxn modelId="{B1440894-B2A1-4AA7-AD29-58DEF2E1274D}" type="presOf" srcId="{6E86D016-E040-46BB-BA03-C78F68B6E7B7}" destId="{CB6F51CC-2BBB-488F-A000-EB7FB9FC3777}" srcOrd="0" destOrd="0" presId="urn:microsoft.com/office/officeart/2005/8/layout/process5"/>
    <dgm:cxn modelId="{8AAD34AC-7579-44C3-9C15-2F161FC11D78}" type="presOf" srcId="{7464110E-1595-4581-A194-EA28E5AEA9EF}" destId="{1F606C9B-B81F-45CD-9468-014374EC3B91}" srcOrd="0" destOrd="0" presId="urn:microsoft.com/office/officeart/2005/8/layout/process5"/>
    <dgm:cxn modelId="{082B9FAC-D5FD-4AB8-9C93-4941F062F25F}" type="presOf" srcId="{5A90F152-51C1-4C70-A2ED-72BB160701D2}" destId="{B4FC86CB-3B19-4196-917A-8BE445083799}" srcOrd="0" destOrd="0" presId="urn:microsoft.com/office/officeart/2005/8/layout/process5"/>
    <dgm:cxn modelId="{7EF535AE-DD9C-4292-AAD9-C4B6C34FC086}" srcId="{5A90F152-51C1-4C70-A2ED-72BB160701D2}" destId="{59AB684E-B119-4A23-BC14-EDF353F7A1EC}" srcOrd="5" destOrd="0" parTransId="{4CDACB55-E810-431B-8095-B608FF507271}" sibTransId="{6A08AF07-DEAF-4FA8-91F4-F2B5B80D64DB}"/>
    <dgm:cxn modelId="{75E9AAB0-9FB6-406E-B843-FB150B8D3ECF}" type="presOf" srcId="{9E715EB8-A715-4423-B740-A1FD6E40E99B}" destId="{7D1C422C-8F7F-48A4-BDF8-7F0291892B9C}" srcOrd="0" destOrd="0" presId="urn:microsoft.com/office/officeart/2005/8/layout/process5"/>
    <dgm:cxn modelId="{2A8A1FBA-7ADB-48C5-BAF6-5B9E64233FE5}" type="presOf" srcId="{7464110E-1595-4581-A194-EA28E5AEA9EF}" destId="{DE6F4E98-B871-4147-9E99-32618025793E}" srcOrd="1" destOrd="0" presId="urn:microsoft.com/office/officeart/2005/8/layout/process5"/>
    <dgm:cxn modelId="{E229CAD9-8A10-4281-B975-7746F9FCB4F5}" srcId="{5A90F152-51C1-4C70-A2ED-72BB160701D2}" destId="{757356A2-AAC3-4DE0-9E13-7A68C0ECFD3B}" srcOrd="0" destOrd="0" parTransId="{727B172B-92D8-4E97-AAA7-783C032D6D13}" sibTransId="{6E86D016-E040-46BB-BA03-C78F68B6E7B7}"/>
    <dgm:cxn modelId="{AF6BFFEB-F021-4410-9B09-4AF0D63C13F2}" type="presOf" srcId="{55BFC992-7236-4C94-B6CA-80AC34F84F60}" destId="{440D4A6B-7048-472E-95A6-63CD10E30EBC}" srcOrd="1" destOrd="0" presId="urn:microsoft.com/office/officeart/2005/8/layout/process5"/>
    <dgm:cxn modelId="{C56C929E-1172-4FF1-B199-2F4CF11C37BF}" type="presParOf" srcId="{B4FC86CB-3B19-4196-917A-8BE445083799}" destId="{307F600A-E593-4ED9-A440-A38D3D92CEF5}" srcOrd="0" destOrd="0" presId="urn:microsoft.com/office/officeart/2005/8/layout/process5"/>
    <dgm:cxn modelId="{46D0C377-8A72-4795-B6B5-A6599CCCBA4B}" type="presParOf" srcId="{B4FC86CB-3B19-4196-917A-8BE445083799}" destId="{CB6F51CC-2BBB-488F-A000-EB7FB9FC3777}" srcOrd="1" destOrd="0" presId="urn:microsoft.com/office/officeart/2005/8/layout/process5"/>
    <dgm:cxn modelId="{0661B5DD-AC34-4E7C-AFAF-DE5539EEE133}" type="presParOf" srcId="{CB6F51CC-2BBB-488F-A000-EB7FB9FC3777}" destId="{02229C19-00D7-4532-95BC-BEADD6BF3F16}" srcOrd="0" destOrd="0" presId="urn:microsoft.com/office/officeart/2005/8/layout/process5"/>
    <dgm:cxn modelId="{51EF719C-3795-41BB-B9DA-A3792B6DA1CD}" type="presParOf" srcId="{B4FC86CB-3B19-4196-917A-8BE445083799}" destId="{4B55673D-87D8-40FB-A394-231BC743F142}" srcOrd="2" destOrd="0" presId="urn:microsoft.com/office/officeart/2005/8/layout/process5"/>
    <dgm:cxn modelId="{88AA10F7-7379-4237-8FA1-6854D206B249}" type="presParOf" srcId="{B4FC86CB-3B19-4196-917A-8BE445083799}" destId="{9C50280E-03D5-4548-B21C-98ECC3AC9B41}" srcOrd="3" destOrd="0" presId="urn:microsoft.com/office/officeart/2005/8/layout/process5"/>
    <dgm:cxn modelId="{19D8DE6C-698A-43A5-82A6-651A7DB25A0F}" type="presParOf" srcId="{9C50280E-03D5-4548-B21C-98ECC3AC9B41}" destId="{8B5C8D24-1DA4-406F-B307-27E692F706F1}" srcOrd="0" destOrd="0" presId="urn:microsoft.com/office/officeart/2005/8/layout/process5"/>
    <dgm:cxn modelId="{4C79B275-6AED-4DCD-94D7-856F7B12C820}" type="presParOf" srcId="{B4FC86CB-3B19-4196-917A-8BE445083799}" destId="{2F8B0789-C11D-4F0A-8F96-E177974DB4AE}" srcOrd="4" destOrd="0" presId="urn:microsoft.com/office/officeart/2005/8/layout/process5"/>
    <dgm:cxn modelId="{00FA2910-872E-4CD4-A047-0A3DC5261515}" type="presParOf" srcId="{B4FC86CB-3B19-4196-917A-8BE445083799}" destId="{29C66321-1D0F-4799-9BA8-790AEE895ABB}" srcOrd="5" destOrd="0" presId="urn:microsoft.com/office/officeart/2005/8/layout/process5"/>
    <dgm:cxn modelId="{616EE11B-DDEC-4CA1-9FBC-A299B378E323}" type="presParOf" srcId="{29C66321-1D0F-4799-9BA8-790AEE895ABB}" destId="{77984706-28FC-4D4F-BDE6-8D121D7B4EF8}" srcOrd="0" destOrd="0" presId="urn:microsoft.com/office/officeart/2005/8/layout/process5"/>
    <dgm:cxn modelId="{7A34FC15-C32C-4B5C-85E2-2349BC696B40}" type="presParOf" srcId="{B4FC86CB-3B19-4196-917A-8BE445083799}" destId="{7D1C422C-8F7F-48A4-BDF8-7F0291892B9C}" srcOrd="6" destOrd="0" presId="urn:microsoft.com/office/officeart/2005/8/layout/process5"/>
    <dgm:cxn modelId="{5D97A25F-228D-4438-8060-8AA9D23052CC}" type="presParOf" srcId="{B4FC86CB-3B19-4196-917A-8BE445083799}" destId="{1F606C9B-B81F-45CD-9468-014374EC3B91}" srcOrd="7" destOrd="0" presId="urn:microsoft.com/office/officeart/2005/8/layout/process5"/>
    <dgm:cxn modelId="{BF16D688-0324-4811-966F-F6C90970CEBC}" type="presParOf" srcId="{1F606C9B-B81F-45CD-9468-014374EC3B91}" destId="{DE6F4E98-B871-4147-9E99-32618025793E}" srcOrd="0" destOrd="0" presId="urn:microsoft.com/office/officeart/2005/8/layout/process5"/>
    <dgm:cxn modelId="{A522D979-F093-4728-BE9E-BAF75B09ABE6}" type="presParOf" srcId="{B4FC86CB-3B19-4196-917A-8BE445083799}" destId="{D55751C5-72A1-48AB-89A6-64457EE9C68A}" srcOrd="8" destOrd="0" presId="urn:microsoft.com/office/officeart/2005/8/layout/process5"/>
    <dgm:cxn modelId="{BF8906B9-63FC-480F-B532-0A45DF820438}" type="presParOf" srcId="{B4FC86CB-3B19-4196-917A-8BE445083799}" destId="{D48FE2B2-4665-4FEF-B387-BB62F0E7272D}" srcOrd="9" destOrd="0" presId="urn:microsoft.com/office/officeart/2005/8/layout/process5"/>
    <dgm:cxn modelId="{382F2F7C-DCE9-4DBF-8AA0-00700FB723AA}" type="presParOf" srcId="{D48FE2B2-4665-4FEF-B387-BB62F0E7272D}" destId="{440D4A6B-7048-472E-95A6-63CD10E30EBC}" srcOrd="0" destOrd="0" presId="urn:microsoft.com/office/officeart/2005/8/layout/process5"/>
    <dgm:cxn modelId="{73EEA86D-5FBD-4549-9E1F-996BDA3A93BA}" type="presParOf" srcId="{B4FC86CB-3B19-4196-917A-8BE445083799}" destId="{E41D34BB-5514-4C15-8258-70C6E4D8CCD0}" srcOrd="10" destOrd="0" presId="urn:microsoft.com/office/officeart/2005/8/layout/process5"/>
  </dgm:cxnLst>
  <dgm:bg/>
  <dgm:whole>
    <a:ln cmpd="dbl">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9584AA-C3AE-495D-86C2-B32CE4054BA9}" type="doc">
      <dgm:prSet loTypeId="urn:microsoft.com/office/officeart/2005/8/layout/process5" loCatId="process" qsTypeId="urn:microsoft.com/office/officeart/2005/8/quickstyle/simple1" qsCatId="simple" csTypeId="urn:microsoft.com/office/officeart/2005/8/colors/accent1_4" csCatId="accent1" phldr="1"/>
      <dgm:spPr/>
      <dgm:t>
        <a:bodyPr/>
        <a:lstStyle/>
        <a:p>
          <a:endParaRPr lang="en-US"/>
        </a:p>
      </dgm:t>
    </dgm:pt>
    <dgm:pt modelId="{FAAD7453-9A07-4124-8257-8F6A1A4E6D72}">
      <dgm:prSet phldrT="[Text]"/>
      <dgm:spPr>
        <a:solidFill>
          <a:schemeClr val="accent1">
            <a:lumMod val="50000"/>
            <a:lumOff val="50000"/>
          </a:schemeClr>
        </a:solidFill>
      </dgm:spPr>
      <dgm:t>
        <a:bodyPr/>
        <a:lstStyle/>
        <a:p>
          <a:r>
            <a:rPr lang="en-US" dirty="0">
              <a:latin typeface="Bodoni MT" panose="02070603080606020203" pitchFamily="18" charset="0"/>
            </a:rPr>
            <a:t>General Eligibility</a:t>
          </a:r>
        </a:p>
        <a:p>
          <a:r>
            <a:rPr lang="en-US" dirty="0">
              <a:latin typeface="Bodoni MT" panose="02070603080606020203" pitchFamily="18" charset="0"/>
            </a:rPr>
            <a:t>Determined through Data Matches </a:t>
          </a:r>
          <a:r>
            <a:rPr lang="en-US" dirty="0"/>
            <a:t> </a:t>
          </a:r>
        </a:p>
      </dgm:t>
    </dgm:pt>
    <dgm:pt modelId="{32EA7BC5-5AC5-4A76-9693-22963DEBED98}" type="parTrans" cxnId="{48B8E310-4EDF-4DAE-BC03-B4AA897D0939}">
      <dgm:prSet/>
      <dgm:spPr/>
      <dgm:t>
        <a:bodyPr/>
        <a:lstStyle/>
        <a:p>
          <a:endParaRPr lang="en-US"/>
        </a:p>
      </dgm:t>
    </dgm:pt>
    <dgm:pt modelId="{D670AD66-FA6E-4846-A121-B44CABE13750}" type="sibTrans" cxnId="{48B8E310-4EDF-4DAE-BC03-B4AA897D0939}">
      <dgm:prSet/>
      <dgm:spPr/>
      <dgm:t>
        <a:bodyPr/>
        <a:lstStyle/>
        <a:p>
          <a:endParaRPr lang="en-US"/>
        </a:p>
      </dgm:t>
    </dgm:pt>
    <dgm:pt modelId="{CEC7FC6E-332D-446C-95E2-1A39CCB13D3A}">
      <dgm:prSet phldrT="[Text]"/>
      <dgm:spPr/>
      <dgm:t>
        <a:bodyPr/>
        <a:lstStyle/>
        <a:p>
          <a:r>
            <a:rPr lang="en-US" dirty="0">
              <a:latin typeface="Bodoni MT" panose="02070603080606020203" pitchFamily="18" charset="0"/>
            </a:rPr>
            <a:t>Countable income calculated – earned and unearned </a:t>
          </a:r>
        </a:p>
      </dgm:t>
    </dgm:pt>
    <dgm:pt modelId="{3ABFC881-28F1-430F-9A59-CAF1B28DD663}" type="parTrans" cxnId="{27B10834-9AB7-4F33-8FA1-2A839C2780BA}">
      <dgm:prSet/>
      <dgm:spPr/>
      <dgm:t>
        <a:bodyPr/>
        <a:lstStyle/>
        <a:p>
          <a:endParaRPr lang="en-US"/>
        </a:p>
      </dgm:t>
    </dgm:pt>
    <dgm:pt modelId="{1D9E75DB-32CA-47A2-BB12-CF28067F83D2}" type="sibTrans" cxnId="{27B10834-9AB7-4F33-8FA1-2A839C2780BA}">
      <dgm:prSet/>
      <dgm:spPr/>
      <dgm:t>
        <a:bodyPr/>
        <a:lstStyle/>
        <a:p>
          <a:endParaRPr lang="en-US"/>
        </a:p>
      </dgm:t>
    </dgm:pt>
    <dgm:pt modelId="{B342DA9A-A148-44C7-9484-19B71B0CE5D7}">
      <dgm:prSet phldrT="[Text]"/>
      <dgm:spPr/>
      <dgm:t>
        <a:bodyPr/>
        <a:lstStyle/>
        <a:p>
          <a:r>
            <a:rPr lang="en-US" dirty="0">
              <a:latin typeface="Bodoni MT" panose="02070603080606020203" pitchFamily="18" charset="0"/>
            </a:rPr>
            <a:t>Evaluation of resources</a:t>
          </a:r>
        </a:p>
      </dgm:t>
    </dgm:pt>
    <dgm:pt modelId="{C6AE7CE7-B97E-498F-B7F3-51D9837754A0}" type="parTrans" cxnId="{99BFD12C-5DDB-4ED9-8DFC-1A135C4D453B}">
      <dgm:prSet/>
      <dgm:spPr/>
      <dgm:t>
        <a:bodyPr/>
        <a:lstStyle/>
        <a:p>
          <a:endParaRPr lang="en-US"/>
        </a:p>
      </dgm:t>
    </dgm:pt>
    <dgm:pt modelId="{AC549E7B-600D-41F4-9446-2F61C4BC69E1}" type="sibTrans" cxnId="{99BFD12C-5DDB-4ED9-8DFC-1A135C4D453B}">
      <dgm:prSet/>
      <dgm:spPr/>
      <dgm:t>
        <a:bodyPr/>
        <a:lstStyle/>
        <a:p>
          <a:endParaRPr lang="en-US"/>
        </a:p>
      </dgm:t>
    </dgm:pt>
    <dgm:pt modelId="{64F589D7-185B-41F5-8C10-C8652F259A38}">
      <dgm:prSet phldrT="[Text]"/>
      <dgm:spPr>
        <a:solidFill>
          <a:srgbClr val="71A0FF"/>
        </a:solidFill>
      </dgm:spPr>
      <dgm:t>
        <a:bodyPr/>
        <a:lstStyle/>
        <a:p>
          <a:r>
            <a:rPr lang="en-US" dirty="0">
              <a:latin typeface="Bodoni MT" panose="02070603080606020203" pitchFamily="18" charset="0"/>
            </a:rPr>
            <a:t>Disability Determination if Under 65</a:t>
          </a:r>
        </a:p>
      </dgm:t>
    </dgm:pt>
    <dgm:pt modelId="{051221FE-A6D3-4FA2-9419-BB9524D1C3BE}" type="parTrans" cxnId="{0160DC74-7621-449F-8B95-87803B16C854}">
      <dgm:prSet/>
      <dgm:spPr/>
      <dgm:t>
        <a:bodyPr/>
        <a:lstStyle/>
        <a:p>
          <a:endParaRPr lang="en-US"/>
        </a:p>
      </dgm:t>
    </dgm:pt>
    <dgm:pt modelId="{F1687B8C-4E77-4790-B870-901B969532E8}" type="sibTrans" cxnId="{0160DC74-7621-449F-8B95-87803B16C854}">
      <dgm:prSet/>
      <dgm:spPr/>
      <dgm:t>
        <a:bodyPr/>
        <a:lstStyle/>
        <a:p>
          <a:endParaRPr lang="en-US"/>
        </a:p>
      </dgm:t>
    </dgm:pt>
    <dgm:pt modelId="{59CB6FC1-1A5B-471E-8F42-2FC815A53A8B}">
      <dgm:prSet phldrT="[Text]"/>
      <dgm:spPr>
        <a:solidFill>
          <a:schemeClr val="tx2">
            <a:lumMod val="25000"/>
            <a:lumOff val="75000"/>
          </a:schemeClr>
        </a:solidFill>
      </dgm:spPr>
      <dgm:t>
        <a:bodyPr/>
        <a:lstStyle/>
        <a:p>
          <a:r>
            <a:rPr lang="en-US" dirty="0">
              <a:latin typeface="Bodoni MT" panose="02070603080606020203" pitchFamily="18" charset="0"/>
            </a:rPr>
            <a:t>Eligibility Approved</a:t>
          </a:r>
        </a:p>
        <a:p>
          <a:r>
            <a:rPr lang="en-US" dirty="0">
              <a:latin typeface="Bodoni MT" panose="02070603080606020203" pitchFamily="18" charset="0"/>
            </a:rPr>
            <a:t>MCO or FFS</a:t>
          </a:r>
        </a:p>
      </dgm:t>
    </dgm:pt>
    <dgm:pt modelId="{40E393FE-A03D-4167-AAC7-A0C7C0A68E80}" type="parTrans" cxnId="{41B48745-22D1-49A7-9E97-1762D3C808D1}">
      <dgm:prSet/>
      <dgm:spPr/>
      <dgm:t>
        <a:bodyPr/>
        <a:lstStyle/>
        <a:p>
          <a:endParaRPr lang="en-US"/>
        </a:p>
      </dgm:t>
    </dgm:pt>
    <dgm:pt modelId="{9493E400-FE10-4296-AA30-687FCC370EAF}" type="sibTrans" cxnId="{41B48745-22D1-49A7-9E97-1762D3C808D1}">
      <dgm:prSet/>
      <dgm:spPr/>
      <dgm:t>
        <a:bodyPr/>
        <a:lstStyle/>
        <a:p>
          <a:endParaRPr lang="en-US"/>
        </a:p>
      </dgm:t>
    </dgm:pt>
    <dgm:pt modelId="{BFB3948B-F03E-4F1C-B623-65A3510212E3}">
      <dgm:prSet phldrT="[Text]" custT="1"/>
      <dgm:spPr/>
      <dgm:t>
        <a:bodyPr/>
        <a:lstStyle/>
        <a:p>
          <a:r>
            <a:rPr lang="en-US" sz="1200" dirty="0">
              <a:latin typeface="Bodoni MT" panose="02070603080606020203" pitchFamily="18" charset="0"/>
            </a:rPr>
            <a:t>Coverage begins</a:t>
          </a:r>
        </a:p>
      </dgm:t>
    </dgm:pt>
    <dgm:pt modelId="{2F8E1808-3323-46CD-A35E-90A12F30D609}" type="parTrans" cxnId="{8B767CB9-3FC5-4F9C-9412-BE13C0A7F650}">
      <dgm:prSet/>
      <dgm:spPr/>
      <dgm:t>
        <a:bodyPr/>
        <a:lstStyle/>
        <a:p>
          <a:endParaRPr lang="en-US"/>
        </a:p>
      </dgm:t>
    </dgm:pt>
    <dgm:pt modelId="{8B876764-5DE8-4138-AE69-363E8B70FB45}" type="sibTrans" cxnId="{8B767CB9-3FC5-4F9C-9412-BE13C0A7F650}">
      <dgm:prSet/>
      <dgm:spPr/>
      <dgm:t>
        <a:bodyPr/>
        <a:lstStyle/>
        <a:p>
          <a:endParaRPr lang="en-US"/>
        </a:p>
      </dgm:t>
    </dgm:pt>
    <dgm:pt modelId="{F2AAE21D-6FD8-41F4-8FD3-91AF6353E46D}">
      <dgm:prSet/>
      <dgm:spPr/>
      <dgm:t>
        <a:bodyPr/>
        <a:lstStyle/>
        <a:p>
          <a:r>
            <a:rPr lang="en-US" dirty="0">
              <a:latin typeface="Bodoni MT" panose="02070603080606020203" pitchFamily="18" charset="0"/>
            </a:rPr>
            <a:t>Modified Passive Renewal</a:t>
          </a:r>
        </a:p>
        <a:p>
          <a:r>
            <a:rPr lang="en-US" dirty="0">
              <a:latin typeface="Bodoni MT" panose="02070603080606020203" pitchFamily="18" charset="0"/>
            </a:rPr>
            <a:t>(Beneficiary and agency involved)</a:t>
          </a:r>
        </a:p>
      </dgm:t>
    </dgm:pt>
    <dgm:pt modelId="{D9779D85-6110-4B56-BFF4-BE7167AE56A0}" type="parTrans" cxnId="{102346EC-EA6A-4E98-8CFC-6CC8DD6A8274}">
      <dgm:prSet/>
      <dgm:spPr/>
      <dgm:t>
        <a:bodyPr/>
        <a:lstStyle/>
        <a:p>
          <a:endParaRPr lang="en-US"/>
        </a:p>
      </dgm:t>
    </dgm:pt>
    <dgm:pt modelId="{3FD7EAAC-48B2-4426-8E35-501164CC7223}" type="sibTrans" cxnId="{102346EC-EA6A-4E98-8CFC-6CC8DD6A8274}">
      <dgm:prSet/>
      <dgm:spPr/>
      <dgm:t>
        <a:bodyPr/>
        <a:lstStyle/>
        <a:p>
          <a:endParaRPr lang="en-US"/>
        </a:p>
      </dgm:t>
    </dgm:pt>
    <dgm:pt modelId="{98294D0A-F954-46B8-8273-4DA3D36774D8}">
      <dgm:prSet/>
      <dgm:spPr>
        <a:solidFill>
          <a:schemeClr val="accent1">
            <a:lumMod val="75000"/>
            <a:lumOff val="25000"/>
          </a:schemeClr>
        </a:solidFill>
      </dgm:spPr>
      <dgm:t>
        <a:bodyPr/>
        <a:lstStyle/>
        <a:p>
          <a:r>
            <a:rPr lang="en-US" dirty="0">
              <a:latin typeface="Bodoni MT" panose="02070603080606020203" pitchFamily="18" charset="0"/>
            </a:rPr>
            <a:t>Submit DHS -2 or Consumer Portal Application </a:t>
          </a:r>
        </a:p>
      </dgm:t>
    </dgm:pt>
    <dgm:pt modelId="{F2236456-0902-4E99-A045-FB18BF3A8DFF}" type="parTrans" cxnId="{09C85ED7-2952-4629-992B-ACBED8F70623}">
      <dgm:prSet/>
      <dgm:spPr/>
      <dgm:t>
        <a:bodyPr/>
        <a:lstStyle/>
        <a:p>
          <a:endParaRPr lang="en-US"/>
        </a:p>
      </dgm:t>
    </dgm:pt>
    <dgm:pt modelId="{3FA14DB7-0A4B-4CA6-8A24-809E35107204}" type="sibTrans" cxnId="{09C85ED7-2952-4629-992B-ACBED8F70623}">
      <dgm:prSet/>
      <dgm:spPr/>
      <dgm:t>
        <a:bodyPr/>
        <a:lstStyle/>
        <a:p>
          <a:endParaRPr lang="en-US"/>
        </a:p>
      </dgm:t>
    </dgm:pt>
    <dgm:pt modelId="{2A3EBE22-2D47-47B8-840E-A4B3F9C0F47A}" type="pres">
      <dgm:prSet presAssocID="{1A9584AA-C3AE-495D-86C2-B32CE4054BA9}" presName="diagram" presStyleCnt="0">
        <dgm:presLayoutVars>
          <dgm:dir/>
          <dgm:resizeHandles val="exact"/>
        </dgm:presLayoutVars>
      </dgm:prSet>
      <dgm:spPr/>
    </dgm:pt>
    <dgm:pt modelId="{B76F5C53-0B23-4BAD-966A-6A69AD319FE1}" type="pres">
      <dgm:prSet presAssocID="{98294D0A-F954-46B8-8273-4DA3D36774D8}" presName="node" presStyleLbl="node1" presStyleIdx="0" presStyleCnt="8">
        <dgm:presLayoutVars>
          <dgm:bulletEnabled val="1"/>
        </dgm:presLayoutVars>
      </dgm:prSet>
      <dgm:spPr/>
    </dgm:pt>
    <dgm:pt modelId="{CEFF7F57-75D5-4253-B650-77466BD68CFD}" type="pres">
      <dgm:prSet presAssocID="{3FA14DB7-0A4B-4CA6-8A24-809E35107204}" presName="sibTrans" presStyleLbl="sibTrans2D1" presStyleIdx="0" presStyleCnt="7"/>
      <dgm:spPr/>
    </dgm:pt>
    <dgm:pt modelId="{AB5E69EA-E2CC-465A-AE7C-CDA692DF6A46}" type="pres">
      <dgm:prSet presAssocID="{3FA14DB7-0A4B-4CA6-8A24-809E35107204}" presName="connectorText" presStyleLbl="sibTrans2D1" presStyleIdx="0" presStyleCnt="7"/>
      <dgm:spPr/>
    </dgm:pt>
    <dgm:pt modelId="{91521425-DBD1-4F73-8634-A31F0CFBC680}" type="pres">
      <dgm:prSet presAssocID="{FAAD7453-9A07-4124-8257-8F6A1A4E6D72}" presName="node" presStyleLbl="node1" presStyleIdx="1" presStyleCnt="8">
        <dgm:presLayoutVars>
          <dgm:bulletEnabled val="1"/>
        </dgm:presLayoutVars>
      </dgm:prSet>
      <dgm:spPr/>
    </dgm:pt>
    <dgm:pt modelId="{0BF75D99-4781-4AB8-9B8C-6A11FCE23A18}" type="pres">
      <dgm:prSet presAssocID="{D670AD66-FA6E-4846-A121-B44CABE13750}" presName="sibTrans" presStyleLbl="sibTrans2D1" presStyleIdx="1" presStyleCnt="7"/>
      <dgm:spPr/>
    </dgm:pt>
    <dgm:pt modelId="{B09E5405-682D-4BDA-AEB0-53D59607F47E}" type="pres">
      <dgm:prSet presAssocID="{D670AD66-FA6E-4846-A121-B44CABE13750}" presName="connectorText" presStyleLbl="sibTrans2D1" presStyleIdx="1" presStyleCnt="7"/>
      <dgm:spPr/>
    </dgm:pt>
    <dgm:pt modelId="{1E76B788-83B8-4409-8F94-BB76EB9FBF4C}" type="pres">
      <dgm:prSet presAssocID="{CEC7FC6E-332D-446C-95E2-1A39CCB13D3A}" presName="node" presStyleLbl="node1" presStyleIdx="2" presStyleCnt="8">
        <dgm:presLayoutVars>
          <dgm:bulletEnabled val="1"/>
        </dgm:presLayoutVars>
      </dgm:prSet>
      <dgm:spPr/>
    </dgm:pt>
    <dgm:pt modelId="{893EA20E-FAFB-4966-9546-AB4BB725B509}" type="pres">
      <dgm:prSet presAssocID="{1D9E75DB-32CA-47A2-BB12-CF28067F83D2}" presName="sibTrans" presStyleLbl="sibTrans2D1" presStyleIdx="2" presStyleCnt="7"/>
      <dgm:spPr/>
    </dgm:pt>
    <dgm:pt modelId="{C4736800-493E-4A8B-A1FE-EBA00E5E5197}" type="pres">
      <dgm:prSet presAssocID="{1D9E75DB-32CA-47A2-BB12-CF28067F83D2}" presName="connectorText" presStyleLbl="sibTrans2D1" presStyleIdx="2" presStyleCnt="7"/>
      <dgm:spPr/>
    </dgm:pt>
    <dgm:pt modelId="{F78351E1-FAED-4233-ABF8-8D9716DED25E}" type="pres">
      <dgm:prSet presAssocID="{B342DA9A-A148-44C7-9484-19B71B0CE5D7}" presName="node" presStyleLbl="node1" presStyleIdx="3" presStyleCnt="8">
        <dgm:presLayoutVars>
          <dgm:bulletEnabled val="1"/>
        </dgm:presLayoutVars>
      </dgm:prSet>
      <dgm:spPr/>
    </dgm:pt>
    <dgm:pt modelId="{2C3EEE81-2AB7-4C1B-8D09-46FFE7D093C6}" type="pres">
      <dgm:prSet presAssocID="{AC549E7B-600D-41F4-9446-2F61C4BC69E1}" presName="sibTrans" presStyleLbl="sibTrans2D1" presStyleIdx="3" presStyleCnt="7"/>
      <dgm:spPr/>
    </dgm:pt>
    <dgm:pt modelId="{9AE6B8A8-677A-470F-9FF4-D3B7E1FBF70A}" type="pres">
      <dgm:prSet presAssocID="{AC549E7B-600D-41F4-9446-2F61C4BC69E1}" presName="connectorText" presStyleLbl="sibTrans2D1" presStyleIdx="3" presStyleCnt="7"/>
      <dgm:spPr/>
    </dgm:pt>
    <dgm:pt modelId="{CFFF8B4E-761F-484B-8609-154AFFCDAEC7}" type="pres">
      <dgm:prSet presAssocID="{64F589D7-185B-41F5-8C10-C8652F259A38}" presName="node" presStyleLbl="node1" presStyleIdx="4" presStyleCnt="8">
        <dgm:presLayoutVars>
          <dgm:bulletEnabled val="1"/>
        </dgm:presLayoutVars>
      </dgm:prSet>
      <dgm:spPr/>
    </dgm:pt>
    <dgm:pt modelId="{3CDC5BC7-0F47-461F-9454-CDFCB15DCD05}" type="pres">
      <dgm:prSet presAssocID="{F1687B8C-4E77-4790-B870-901B969532E8}" presName="sibTrans" presStyleLbl="sibTrans2D1" presStyleIdx="4" presStyleCnt="7"/>
      <dgm:spPr/>
    </dgm:pt>
    <dgm:pt modelId="{F63380F9-97D1-4C04-9CDF-E675AB19961A}" type="pres">
      <dgm:prSet presAssocID="{F1687B8C-4E77-4790-B870-901B969532E8}" presName="connectorText" presStyleLbl="sibTrans2D1" presStyleIdx="4" presStyleCnt="7"/>
      <dgm:spPr/>
    </dgm:pt>
    <dgm:pt modelId="{3F5D9867-185B-468A-85B3-B0A033EF55E4}" type="pres">
      <dgm:prSet presAssocID="{59CB6FC1-1A5B-471E-8F42-2FC815A53A8B}" presName="node" presStyleLbl="node1" presStyleIdx="5" presStyleCnt="8">
        <dgm:presLayoutVars>
          <dgm:bulletEnabled val="1"/>
        </dgm:presLayoutVars>
      </dgm:prSet>
      <dgm:spPr/>
    </dgm:pt>
    <dgm:pt modelId="{0F53EB79-D0A8-44F8-84D6-526B8851CB1C}" type="pres">
      <dgm:prSet presAssocID="{9493E400-FE10-4296-AA30-687FCC370EAF}" presName="sibTrans" presStyleLbl="sibTrans2D1" presStyleIdx="5" presStyleCnt="7"/>
      <dgm:spPr/>
    </dgm:pt>
    <dgm:pt modelId="{76F12379-6505-446F-8003-0EF3DB36259E}" type="pres">
      <dgm:prSet presAssocID="{9493E400-FE10-4296-AA30-687FCC370EAF}" presName="connectorText" presStyleLbl="sibTrans2D1" presStyleIdx="5" presStyleCnt="7"/>
      <dgm:spPr/>
    </dgm:pt>
    <dgm:pt modelId="{050FC240-5721-445D-97EA-0B8C7BA78C72}" type="pres">
      <dgm:prSet presAssocID="{BFB3948B-F03E-4F1C-B623-65A3510212E3}" presName="node" presStyleLbl="node1" presStyleIdx="6" presStyleCnt="8">
        <dgm:presLayoutVars>
          <dgm:bulletEnabled val="1"/>
        </dgm:presLayoutVars>
      </dgm:prSet>
      <dgm:spPr/>
    </dgm:pt>
    <dgm:pt modelId="{F1F89C02-932E-480B-8E0D-5816EA699DCF}" type="pres">
      <dgm:prSet presAssocID="{8B876764-5DE8-4138-AE69-363E8B70FB45}" presName="sibTrans" presStyleLbl="sibTrans2D1" presStyleIdx="6" presStyleCnt="7"/>
      <dgm:spPr/>
    </dgm:pt>
    <dgm:pt modelId="{3DB26245-C483-4B7E-801C-77915A8F1A5A}" type="pres">
      <dgm:prSet presAssocID="{8B876764-5DE8-4138-AE69-363E8B70FB45}" presName="connectorText" presStyleLbl="sibTrans2D1" presStyleIdx="6" presStyleCnt="7"/>
      <dgm:spPr/>
    </dgm:pt>
    <dgm:pt modelId="{C3121A70-E284-4A45-97C0-701388C25E11}" type="pres">
      <dgm:prSet presAssocID="{F2AAE21D-6FD8-41F4-8FD3-91AF6353E46D}" presName="node" presStyleLbl="node1" presStyleIdx="7" presStyleCnt="8">
        <dgm:presLayoutVars>
          <dgm:bulletEnabled val="1"/>
        </dgm:presLayoutVars>
      </dgm:prSet>
      <dgm:spPr/>
    </dgm:pt>
  </dgm:ptLst>
  <dgm:cxnLst>
    <dgm:cxn modelId="{DCF78C09-A821-4E23-9F2B-1725CDB1E784}" type="presOf" srcId="{1A9584AA-C3AE-495D-86C2-B32CE4054BA9}" destId="{2A3EBE22-2D47-47B8-840E-A4B3F9C0F47A}" srcOrd="0" destOrd="0" presId="urn:microsoft.com/office/officeart/2005/8/layout/process5"/>
    <dgm:cxn modelId="{48B8E310-4EDF-4DAE-BC03-B4AA897D0939}" srcId="{1A9584AA-C3AE-495D-86C2-B32CE4054BA9}" destId="{FAAD7453-9A07-4124-8257-8F6A1A4E6D72}" srcOrd="1" destOrd="0" parTransId="{32EA7BC5-5AC5-4A76-9693-22963DEBED98}" sibTransId="{D670AD66-FA6E-4846-A121-B44CABE13750}"/>
    <dgm:cxn modelId="{99BFD12C-5DDB-4ED9-8DFC-1A135C4D453B}" srcId="{1A9584AA-C3AE-495D-86C2-B32CE4054BA9}" destId="{B342DA9A-A148-44C7-9484-19B71B0CE5D7}" srcOrd="3" destOrd="0" parTransId="{C6AE7CE7-B97E-498F-B7F3-51D9837754A0}" sibTransId="{AC549E7B-600D-41F4-9446-2F61C4BC69E1}"/>
    <dgm:cxn modelId="{B9FBFF32-281E-45ED-A7D3-45C4C8B56D6D}" type="presOf" srcId="{CEC7FC6E-332D-446C-95E2-1A39CCB13D3A}" destId="{1E76B788-83B8-4409-8F94-BB76EB9FBF4C}" srcOrd="0" destOrd="0" presId="urn:microsoft.com/office/officeart/2005/8/layout/process5"/>
    <dgm:cxn modelId="{27B10834-9AB7-4F33-8FA1-2A839C2780BA}" srcId="{1A9584AA-C3AE-495D-86C2-B32CE4054BA9}" destId="{CEC7FC6E-332D-446C-95E2-1A39CCB13D3A}" srcOrd="2" destOrd="0" parTransId="{3ABFC881-28F1-430F-9A59-CAF1B28DD663}" sibTransId="{1D9E75DB-32CA-47A2-BB12-CF28067F83D2}"/>
    <dgm:cxn modelId="{DCC0C23E-3896-4550-A56E-E733E11BA4D5}" type="presOf" srcId="{98294D0A-F954-46B8-8273-4DA3D36774D8}" destId="{B76F5C53-0B23-4BAD-966A-6A69AD319FE1}" srcOrd="0" destOrd="0" presId="urn:microsoft.com/office/officeart/2005/8/layout/process5"/>
    <dgm:cxn modelId="{02C11C42-B198-4B54-9460-DBC52302745A}" type="presOf" srcId="{F1687B8C-4E77-4790-B870-901B969532E8}" destId="{3CDC5BC7-0F47-461F-9454-CDFCB15DCD05}" srcOrd="0" destOrd="0" presId="urn:microsoft.com/office/officeart/2005/8/layout/process5"/>
    <dgm:cxn modelId="{41B48745-22D1-49A7-9E97-1762D3C808D1}" srcId="{1A9584AA-C3AE-495D-86C2-B32CE4054BA9}" destId="{59CB6FC1-1A5B-471E-8F42-2FC815A53A8B}" srcOrd="5" destOrd="0" parTransId="{40E393FE-A03D-4167-AAC7-A0C7C0A68E80}" sibTransId="{9493E400-FE10-4296-AA30-687FCC370EAF}"/>
    <dgm:cxn modelId="{72B05F4D-CCAB-4B49-B161-75BACE744CCE}" type="presOf" srcId="{8B876764-5DE8-4138-AE69-363E8B70FB45}" destId="{3DB26245-C483-4B7E-801C-77915A8F1A5A}" srcOrd="1" destOrd="0" presId="urn:microsoft.com/office/officeart/2005/8/layout/process5"/>
    <dgm:cxn modelId="{0160DC74-7621-449F-8B95-87803B16C854}" srcId="{1A9584AA-C3AE-495D-86C2-B32CE4054BA9}" destId="{64F589D7-185B-41F5-8C10-C8652F259A38}" srcOrd="4" destOrd="0" parTransId="{051221FE-A6D3-4FA2-9419-BB9524D1C3BE}" sibTransId="{F1687B8C-4E77-4790-B870-901B969532E8}"/>
    <dgm:cxn modelId="{67C7E158-C414-42B2-B4C8-84CC13B7E3F5}" type="presOf" srcId="{59CB6FC1-1A5B-471E-8F42-2FC815A53A8B}" destId="{3F5D9867-185B-468A-85B3-B0A033EF55E4}" srcOrd="0" destOrd="0" presId="urn:microsoft.com/office/officeart/2005/8/layout/process5"/>
    <dgm:cxn modelId="{DE11A47C-D5F4-4F2C-98CB-5F83D3E06822}" type="presOf" srcId="{FAAD7453-9A07-4124-8257-8F6A1A4E6D72}" destId="{91521425-DBD1-4F73-8634-A31F0CFBC680}" srcOrd="0" destOrd="0" presId="urn:microsoft.com/office/officeart/2005/8/layout/process5"/>
    <dgm:cxn modelId="{5BBAA97D-B4FD-4359-8AEB-30836CFE3AF6}" type="presOf" srcId="{1D9E75DB-32CA-47A2-BB12-CF28067F83D2}" destId="{C4736800-493E-4A8B-A1FE-EBA00E5E5197}" srcOrd="1" destOrd="0" presId="urn:microsoft.com/office/officeart/2005/8/layout/process5"/>
    <dgm:cxn modelId="{B6644183-CFEA-452B-B2BB-A8FEA62F5366}" type="presOf" srcId="{8B876764-5DE8-4138-AE69-363E8B70FB45}" destId="{F1F89C02-932E-480B-8E0D-5816EA699DCF}" srcOrd="0" destOrd="0" presId="urn:microsoft.com/office/officeart/2005/8/layout/process5"/>
    <dgm:cxn modelId="{A4B0A385-BDFE-4777-9862-BF2987E47FCE}" type="presOf" srcId="{F2AAE21D-6FD8-41F4-8FD3-91AF6353E46D}" destId="{C3121A70-E284-4A45-97C0-701388C25E11}" srcOrd="0" destOrd="0" presId="urn:microsoft.com/office/officeart/2005/8/layout/process5"/>
    <dgm:cxn modelId="{1BD3A687-DB05-42AA-825A-22C0309D0453}" type="presOf" srcId="{F1687B8C-4E77-4790-B870-901B969532E8}" destId="{F63380F9-97D1-4C04-9CDF-E675AB19961A}" srcOrd="1" destOrd="0" presId="urn:microsoft.com/office/officeart/2005/8/layout/process5"/>
    <dgm:cxn modelId="{3CD25A8B-7286-4255-8960-50DE0C4AD72E}" type="presOf" srcId="{64F589D7-185B-41F5-8C10-C8652F259A38}" destId="{CFFF8B4E-761F-484B-8609-154AFFCDAEC7}" srcOrd="0" destOrd="0" presId="urn:microsoft.com/office/officeart/2005/8/layout/process5"/>
    <dgm:cxn modelId="{368EC1A2-5273-4A9D-8BCC-4F4851D6F5B5}" type="presOf" srcId="{3FA14DB7-0A4B-4CA6-8A24-809E35107204}" destId="{CEFF7F57-75D5-4253-B650-77466BD68CFD}" srcOrd="0" destOrd="0" presId="urn:microsoft.com/office/officeart/2005/8/layout/process5"/>
    <dgm:cxn modelId="{E3E46DAB-1F44-4CE4-A4D0-232744488774}" type="presOf" srcId="{AC549E7B-600D-41F4-9446-2F61C4BC69E1}" destId="{2C3EEE81-2AB7-4C1B-8D09-46FFE7D093C6}" srcOrd="0" destOrd="0" presId="urn:microsoft.com/office/officeart/2005/8/layout/process5"/>
    <dgm:cxn modelId="{2C19E0B8-8A6D-4842-9FB8-50CF3C7E9B69}" type="presOf" srcId="{D670AD66-FA6E-4846-A121-B44CABE13750}" destId="{0BF75D99-4781-4AB8-9B8C-6A11FCE23A18}" srcOrd="0" destOrd="0" presId="urn:microsoft.com/office/officeart/2005/8/layout/process5"/>
    <dgm:cxn modelId="{8B767CB9-3FC5-4F9C-9412-BE13C0A7F650}" srcId="{1A9584AA-C3AE-495D-86C2-B32CE4054BA9}" destId="{BFB3948B-F03E-4F1C-B623-65A3510212E3}" srcOrd="6" destOrd="0" parTransId="{2F8E1808-3323-46CD-A35E-90A12F30D609}" sibTransId="{8B876764-5DE8-4138-AE69-363E8B70FB45}"/>
    <dgm:cxn modelId="{A3FC56CC-CB7A-489B-A428-7333880C9BD6}" type="presOf" srcId="{D670AD66-FA6E-4846-A121-B44CABE13750}" destId="{B09E5405-682D-4BDA-AEB0-53D59607F47E}" srcOrd="1" destOrd="0" presId="urn:microsoft.com/office/officeart/2005/8/layout/process5"/>
    <dgm:cxn modelId="{F00F67CD-FF0F-40B4-8D70-F0F10DD4E1C9}" type="presOf" srcId="{AC549E7B-600D-41F4-9446-2F61C4BC69E1}" destId="{9AE6B8A8-677A-470F-9FF4-D3B7E1FBF70A}" srcOrd="1" destOrd="0" presId="urn:microsoft.com/office/officeart/2005/8/layout/process5"/>
    <dgm:cxn modelId="{E988CAD1-97B9-47AA-9695-658634A0475E}" type="presOf" srcId="{9493E400-FE10-4296-AA30-687FCC370EAF}" destId="{0F53EB79-D0A8-44F8-84D6-526B8851CB1C}" srcOrd="0" destOrd="0" presId="urn:microsoft.com/office/officeart/2005/8/layout/process5"/>
    <dgm:cxn modelId="{09C85ED7-2952-4629-992B-ACBED8F70623}" srcId="{1A9584AA-C3AE-495D-86C2-B32CE4054BA9}" destId="{98294D0A-F954-46B8-8273-4DA3D36774D8}" srcOrd="0" destOrd="0" parTransId="{F2236456-0902-4E99-A045-FB18BF3A8DFF}" sibTransId="{3FA14DB7-0A4B-4CA6-8A24-809E35107204}"/>
    <dgm:cxn modelId="{3C0889DA-F8B4-4227-B7EF-3426E5FCCF44}" type="presOf" srcId="{9493E400-FE10-4296-AA30-687FCC370EAF}" destId="{76F12379-6505-446F-8003-0EF3DB36259E}" srcOrd="1" destOrd="0" presId="urn:microsoft.com/office/officeart/2005/8/layout/process5"/>
    <dgm:cxn modelId="{D959E4E1-A662-481C-A01E-25BBE16DC33B}" type="presOf" srcId="{B342DA9A-A148-44C7-9484-19B71B0CE5D7}" destId="{F78351E1-FAED-4233-ABF8-8D9716DED25E}" srcOrd="0" destOrd="0" presId="urn:microsoft.com/office/officeart/2005/8/layout/process5"/>
    <dgm:cxn modelId="{DD5945E4-9AE9-430A-820E-8C50E3285CF1}" type="presOf" srcId="{1D9E75DB-32CA-47A2-BB12-CF28067F83D2}" destId="{893EA20E-FAFB-4966-9546-AB4BB725B509}" srcOrd="0" destOrd="0" presId="urn:microsoft.com/office/officeart/2005/8/layout/process5"/>
    <dgm:cxn modelId="{E5E0BAE5-B933-4714-9C21-191F6E2E172D}" type="presOf" srcId="{3FA14DB7-0A4B-4CA6-8A24-809E35107204}" destId="{AB5E69EA-E2CC-465A-AE7C-CDA692DF6A46}" srcOrd="1" destOrd="0" presId="urn:microsoft.com/office/officeart/2005/8/layout/process5"/>
    <dgm:cxn modelId="{102346EC-EA6A-4E98-8CFC-6CC8DD6A8274}" srcId="{1A9584AA-C3AE-495D-86C2-B32CE4054BA9}" destId="{F2AAE21D-6FD8-41F4-8FD3-91AF6353E46D}" srcOrd="7" destOrd="0" parTransId="{D9779D85-6110-4B56-BFF4-BE7167AE56A0}" sibTransId="{3FD7EAAC-48B2-4426-8E35-501164CC7223}"/>
    <dgm:cxn modelId="{61A14AED-A139-4D4E-AEA4-BDEC0AC87BE1}" type="presOf" srcId="{BFB3948B-F03E-4F1C-B623-65A3510212E3}" destId="{050FC240-5721-445D-97EA-0B8C7BA78C72}" srcOrd="0" destOrd="0" presId="urn:microsoft.com/office/officeart/2005/8/layout/process5"/>
    <dgm:cxn modelId="{2984DD08-45FB-436F-A77D-07D91F61D2D1}" type="presParOf" srcId="{2A3EBE22-2D47-47B8-840E-A4B3F9C0F47A}" destId="{B76F5C53-0B23-4BAD-966A-6A69AD319FE1}" srcOrd="0" destOrd="0" presId="urn:microsoft.com/office/officeart/2005/8/layout/process5"/>
    <dgm:cxn modelId="{A33888CF-8DC0-49FA-B738-B108D5C40A7F}" type="presParOf" srcId="{2A3EBE22-2D47-47B8-840E-A4B3F9C0F47A}" destId="{CEFF7F57-75D5-4253-B650-77466BD68CFD}" srcOrd="1" destOrd="0" presId="urn:microsoft.com/office/officeart/2005/8/layout/process5"/>
    <dgm:cxn modelId="{C282B125-D45E-48BB-BF12-BD9BEEBA53B2}" type="presParOf" srcId="{CEFF7F57-75D5-4253-B650-77466BD68CFD}" destId="{AB5E69EA-E2CC-465A-AE7C-CDA692DF6A46}" srcOrd="0" destOrd="0" presId="urn:microsoft.com/office/officeart/2005/8/layout/process5"/>
    <dgm:cxn modelId="{4FDEDC38-382C-4DB2-BD46-01346A1F6128}" type="presParOf" srcId="{2A3EBE22-2D47-47B8-840E-A4B3F9C0F47A}" destId="{91521425-DBD1-4F73-8634-A31F0CFBC680}" srcOrd="2" destOrd="0" presId="urn:microsoft.com/office/officeart/2005/8/layout/process5"/>
    <dgm:cxn modelId="{5C74D652-101C-4484-93F7-3A8357FD1E01}" type="presParOf" srcId="{2A3EBE22-2D47-47B8-840E-A4B3F9C0F47A}" destId="{0BF75D99-4781-4AB8-9B8C-6A11FCE23A18}" srcOrd="3" destOrd="0" presId="urn:microsoft.com/office/officeart/2005/8/layout/process5"/>
    <dgm:cxn modelId="{60AE41B2-16C2-4F6B-9D5C-A476D5AE6EE6}" type="presParOf" srcId="{0BF75D99-4781-4AB8-9B8C-6A11FCE23A18}" destId="{B09E5405-682D-4BDA-AEB0-53D59607F47E}" srcOrd="0" destOrd="0" presId="urn:microsoft.com/office/officeart/2005/8/layout/process5"/>
    <dgm:cxn modelId="{DB0CD814-675D-40DB-AD01-1374DE5BDE08}" type="presParOf" srcId="{2A3EBE22-2D47-47B8-840E-A4B3F9C0F47A}" destId="{1E76B788-83B8-4409-8F94-BB76EB9FBF4C}" srcOrd="4" destOrd="0" presId="urn:microsoft.com/office/officeart/2005/8/layout/process5"/>
    <dgm:cxn modelId="{3D03CD1C-0C97-4641-A6F8-2459874A11BB}" type="presParOf" srcId="{2A3EBE22-2D47-47B8-840E-A4B3F9C0F47A}" destId="{893EA20E-FAFB-4966-9546-AB4BB725B509}" srcOrd="5" destOrd="0" presId="urn:microsoft.com/office/officeart/2005/8/layout/process5"/>
    <dgm:cxn modelId="{74F7DB93-67CE-4050-96FF-6D4C2415CD09}" type="presParOf" srcId="{893EA20E-FAFB-4966-9546-AB4BB725B509}" destId="{C4736800-493E-4A8B-A1FE-EBA00E5E5197}" srcOrd="0" destOrd="0" presId="urn:microsoft.com/office/officeart/2005/8/layout/process5"/>
    <dgm:cxn modelId="{C43C1633-961F-4326-8AB6-0ED07BFAD96F}" type="presParOf" srcId="{2A3EBE22-2D47-47B8-840E-A4B3F9C0F47A}" destId="{F78351E1-FAED-4233-ABF8-8D9716DED25E}" srcOrd="6" destOrd="0" presId="urn:microsoft.com/office/officeart/2005/8/layout/process5"/>
    <dgm:cxn modelId="{F9FEDAA4-166D-47CE-B8EB-1EE36ED53D23}" type="presParOf" srcId="{2A3EBE22-2D47-47B8-840E-A4B3F9C0F47A}" destId="{2C3EEE81-2AB7-4C1B-8D09-46FFE7D093C6}" srcOrd="7" destOrd="0" presId="urn:microsoft.com/office/officeart/2005/8/layout/process5"/>
    <dgm:cxn modelId="{96796ABC-3299-4D1D-B969-D33A0D071D73}" type="presParOf" srcId="{2C3EEE81-2AB7-4C1B-8D09-46FFE7D093C6}" destId="{9AE6B8A8-677A-470F-9FF4-D3B7E1FBF70A}" srcOrd="0" destOrd="0" presId="urn:microsoft.com/office/officeart/2005/8/layout/process5"/>
    <dgm:cxn modelId="{E010EE10-BD18-45A9-9AF9-D33E880E30C8}" type="presParOf" srcId="{2A3EBE22-2D47-47B8-840E-A4B3F9C0F47A}" destId="{CFFF8B4E-761F-484B-8609-154AFFCDAEC7}" srcOrd="8" destOrd="0" presId="urn:microsoft.com/office/officeart/2005/8/layout/process5"/>
    <dgm:cxn modelId="{BE151493-DB03-49A3-BBA8-4066914DE83D}" type="presParOf" srcId="{2A3EBE22-2D47-47B8-840E-A4B3F9C0F47A}" destId="{3CDC5BC7-0F47-461F-9454-CDFCB15DCD05}" srcOrd="9" destOrd="0" presId="urn:microsoft.com/office/officeart/2005/8/layout/process5"/>
    <dgm:cxn modelId="{8D0635CE-FC1E-4B94-B638-E673E2EDA069}" type="presParOf" srcId="{3CDC5BC7-0F47-461F-9454-CDFCB15DCD05}" destId="{F63380F9-97D1-4C04-9CDF-E675AB19961A}" srcOrd="0" destOrd="0" presId="urn:microsoft.com/office/officeart/2005/8/layout/process5"/>
    <dgm:cxn modelId="{71531386-606D-483B-A67A-F731CD9C535E}" type="presParOf" srcId="{2A3EBE22-2D47-47B8-840E-A4B3F9C0F47A}" destId="{3F5D9867-185B-468A-85B3-B0A033EF55E4}" srcOrd="10" destOrd="0" presId="urn:microsoft.com/office/officeart/2005/8/layout/process5"/>
    <dgm:cxn modelId="{6B327439-7924-4674-B959-A690B01F043E}" type="presParOf" srcId="{2A3EBE22-2D47-47B8-840E-A4B3F9C0F47A}" destId="{0F53EB79-D0A8-44F8-84D6-526B8851CB1C}" srcOrd="11" destOrd="0" presId="urn:microsoft.com/office/officeart/2005/8/layout/process5"/>
    <dgm:cxn modelId="{D166041A-A6D0-4F00-B6E0-68F367741A69}" type="presParOf" srcId="{0F53EB79-D0A8-44F8-84D6-526B8851CB1C}" destId="{76F12379-6505-446F-8003-0EF3DB36259E}" srcOrd="0" destOrd="0" presId="urn:microsoft.com/office/officeart/2005/8/layout/process5"/>
    <dgm:cxn modelId="{811CF058-77E1-4506-AB3C-407A9119DAD8}" type="presParOf" srcId="{2A3EBE22-2D47-47B8-840E-A4B3F9C0F47A}" destId="{050FC240-5721-445D-97EA-0B8C7BA78C72}" srcOrd="12" destOrd="0" presId="urn:microsoft.com/office/officeart/2005/8/layout/process5"/>
    <dgm:cxn modelId="{F10C49C7-A7C9-409D-AA82-5C2CCC55A94B}" type="presParOf" srcId="{2A3EBE22-2D47-47B8-840E-A4B3F9C0F47A}" destId="{F1F89C02-932E-480B-8E0D-5816EA699DCF}" srcOrd="13" destOrd="0" presId="urn:microsoft.com/office/officeart/2005/8/layout/process5"/>
    <dgm:cxn modelId="{D5319547-F895-4DCE-A534-77FB7CB7FBBE}" type="presParOf" srcId="{F1F89C02-932E-480B-8E0D-5816EA699DCF}" destId="{3DB26245-C483-4B7E-801C-77915A8F1A5A}" srcOrd="0" destOrd="0" presId="urn:microsoft.com/office/officeart/2005/8/layout/process5"/>
    <dgm:cxn modelId="{1C0873B4-BCE1-4B2F-95BC-1F75A1324FE7}" type="presParOf" srcId="{2A3EBE22-2D47-47B8-840E-A4B3F9C0F47A}" destId="{C3121A70-E284-4A45-97C0-701388C25E11}" srcOrd="14" destOrd="0" presId="urn:microsoft.com/office/officeart/2005/8/layout/process5"/>
  </dgm:cxnLst>
  <dgm:bg/>
  <dgm:whole>
    <a:ln>
      <a:solidFill>
        <a:schemeClr val="accent2"/>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B15A93-7316-4550-BFE4-7AE3E145DDA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39CE7AF-F04A-4A14-B39C-ECC584C345FB}">
      <dgm:prSet custT="1"/>
      <dgm:spPr/>
      <dgm:t>
        <a:bodyPr/>
        <a:lstStyle/>
        <a:p>
          <a:r>
            <a:rPr lang="en-US" sz="1800" dirty="0">
              <a:solidFill>
                <a:srgbClr val="EEB000"/>
              </a:solidFill>
              <a:latin typeface="Bodoni MT" panose="02070603080606020203" pitchFamily="18" charset="0"/>
            </a:rPr>
            <a:t>Exclusions</a:t>
          </a:r>
          <a:r>
            <a:rPr lang="en-US" sz="2400" dirty="0">
              <a:latin typeface="Bodoni MT" panose="02070603080606020203" pitchFamily="18" charset="0"/>
            </a:rPr>
            <a:t> </a:t>
          </a:r>
          <a:endParaRPr lang="en-US" sz="700" dirty="0"/>
        </a:p>
      </dgm:t>
    </dgm:pt>
    <dgm:pt modelId="{226C59EA-E5B3-4BD4-9D84-A3917B6B7623}" type="parTrans" cxnId="{E08CD2AC-6ECF-4D58-9D30-1A13B8491406}">
      <dgm:prSet/>
      <dgm:spPr/>
      <dgm:t>
        <a:bodyPr/>
        <a:lstStyle/>
        <a:p>
          <a:endParaRPr lang="en-US"/>
        </a:p>
      </dgm:t>
    </dgm:pt>
    <dgm:pt modelId="{C56EE4E8-674D-46AD-8BD9-9F666F3BE32F}" type="sibTrans" cxnId="{E08CD2AC-6ECF-4D58-9D30-1A13B8491406}">
      <dgm:prSet/>
      <dgm:spPr/>
      <dgm:t>
        <a:bodyPr/>
        <a:lstStyle/>
        <a:p>
          <a:endParaRPr lang="en-US"/>
        </a:p>
      </dgm:t>
    </dgm:pt>
    <dgm:pt modelId="{262DE69F-81F5-4882-87C8-C52203590B0B}">
      <dgm:prSet/>
      <dgm:spPr/>
      <dgm:t>
        <a:bodyPr/>
        <a:lstStyle/>
        <a:p>
          <a:r>
            <a:rPr lang="en-US" dirty="0"/>
            <a:t>  </a:t>
          </a:r>
          <a:r>
            <a:rPr lang="en-US" dirty="0">
              <a:solidFill>
                <a:srgbClr val="EEB000"/>
              </a:solidFill>
              <a:latin typeface="Bodoni MT" panose="02070603080606020203" pitchFamily="18" charset="0"/>
            </a:rPr>
            <a:t>Disregards and Deductions</a:t>
          </a:r>
        </a:p>
      </dgm:t>
    </dgm:pt>
    <dgm:pt modelId="{625385A2-D5AB-498D-B1F5-F9C88EC88784}" type="parTrans" cxnId="{93028D55-4B0A-4B36-B2B1-0BA8D6ABFAFD}">
      <dgm:prSet/>
      <dgm:spPr/>
      <dgm:t>
        <a:bodyPr/>
        <a:lstStyle/>
        <a:p>
          <a:endParaRPr lang="en-US"/>
        </a:p>
      </dgm:t>
    </dgm:pt>
    <dgm:pt modelId="{3F19F348-25C5-4656-8928-261B4259452D}" type="sibTrans" cxnId="{93028D55-4B0A-4B36-B2B1-0BA8D6ABFAFD}">
      <dgm:prSet/>
      <dgm:spPr/>
      <dgm:t>
        <a:bodyPr/>
        <a:lstStyle/>
        <a:p>
          <a:endParaRPr lang="en-US"/>
        </a:p>
      </dgm:t>
    </dgm:pt>
    <dgm:pt modelId="{3E9B4C15-7A7A-46FF-AFD8-11B327BE87CE}">
      <dgm:prSet/>
      <dgm:spPr/>
      <dgm:t>
        <a:bodyPr/>
        <a:lstStyle/>
        <a:p>
          <a:pPr>
            <a:buFont typeface="Wingdings" panose="05000000000000000000" pitchFamily="2" charset="2"/>
            <a:buChar char="q"/>
          </a:pPr>
          <a:r>
            <a:rPr lang="en-US" dirty="0">
              <a:latin typeface="Bodoni MT" panose="02070603080606020203" pitchFamily="18" charset="0"/>
            </a:rPr>
            <a:t>Certain forms of earned and unearned income are excluded or treated as “not income” under federal law or regulations when determining income eligibility. The State also excludes certain types of income allowed under the Medicaid State Plan and Section 1115 waiver. All possible exclusions must be applied prior to the determination of eligibility</a:t>
          </a:r>
        </a:p>
      </dgm:t>
    </dgm:pt>
    <dgm:pt modelId="{752E1A33-6711-4271-AFF4-0CEA28DDFF75}" type="parTrans" cxnId="{536AEF7B-9958-464E-BF1A-92A1683E5A42}">
      <dgm:prSet/>
      <dgm:spPr/>
      <dgm:t>
        <a:bodyPr/>
        <a:lstStyle/>
        <a:p>
          <a:endParaRPr lang="en-US"/>
        </a:p>
      </dgm:t>
    </dgm:pt>
    <dgm:pt modelId="{2DBF0D93-C5E4-4AB3-9AC5-AE6789FA1225}" type="sibTrans" cxnId="{536AEF7B-9958-464E-BF1A-92A1683E5A42}">
      <dgm:prSet/>
      <dgm:spPr/>
      <dgm:t>
        <a:bodyPr/>
        <a:lstStyle/>
        <a:p>
          <a:endParaRPr lang="en-US"/>
        </a:p>
      </dgm:t>
    </dgm:pt>
    <dgm:pt modelId="{1E9B1DA5-2954-4F0F-B620-AE5A19BA74B9}">
      <dgm:prSet/>
      <dgm:spPr/>
      <dgm:t>
        <a:bodyPr/>
        <a:lstStyle/>
        <a:p>
          <a:pPr>
            <a:buFont typeface="Wingdings" panose="05000000000000000000" pitchFamily="2" charset="2"/>
            <a:buChar char="q"/>
          </a:pPr>
          <a:r>
            <a:rPr lang="en-US" dirty="0">
              <a:latin typeface="Bodoni MT" panose="02070603080606020203" pitchFamily="18" charset="0"/>
            </a:rPr>
            <a:t>There are income disregards and deductions that apply when evaluating income. The State must apply these disregards and deductions in a specific order when calculating countable income. Example: Standard disregard of earned income applies first</a:t>
          </a:r>
        </a:p>
      </dgm:t>
    </dgm:pt>
    <dgm:pt modelId="{D25B9596-45ED-46A3-A431-6289DC34931B}" type="parTrans" cxnId="{38065436-782F-44B5-9C12-4314D58E131A}">
      <dgm:prSet/>
      <dgm:spPr/>
      <dgm:t>
        <a:bodyPr/>
        <a:lstStyle/>
        <a:p>
          <a:endParaRPr lang="en-US"/>
        </a:p>
      </dgm:t>
    </dgm:pt>
    <dgm:pt modelId="{1CF8DC86-FBC7-463A-9C7A-C85BF993B6C0}" type="sibTrans" cxnId="{38065436-782F-44B5-9C12-4314D58E131A}">
      <dgm:prSet/>
      <dgm:spPr/>
      <dgm:t>
        <a:bodyPr/>
        <a:lstStyle/>
        <a:p>
          <a:endParaRPr lang="en-US"/>
        </a:p>
      </dgm:t>
    </dgm:pt>
    <dgm:pt modelId="{5CECCCC1-FF13-41FC-82EF-54B7E3647488}">
      <dgm:prSet custT="1"/>
      <dgm:spPr/>
      <dgm:t>
        <a:bodyPr/>
        <a:lstStyle/>
        <a:p>
          <a:r>
            <a:rPr lang="en-US" sz="1600" dirty="0">
              <a:solidFill>
                <a:srgbClr val="EEB000"/>
              </a:solidFill>
              <a:latin typeface="Bodoni MT" panose="02070603080606020203" pitchFamily="18" charset="0"/>
            </a:rPr>
            <a:t>Availability</a:t>
          </a:r>
        </a:p>
      </dgm:t>
    </dgm:pt>
    <dgm:pt modelId="{B89B2E4B-D29D-4197-9BE7-EA4716142DE1}" type="parTrans" cxnId="{D9D6F70B-0F2B-4E31-A330-A82415041D4E}">
      <dgm:prSet/>
      <dgm:spPr/>
      <dgm:t>
        <a:bodyPr/>
        <a:lstStyle/>
        <a:p>
          <a:endParaRPr lang="en-US"/>
        </a:p>
      </dgm:t>
    </dgm:pt>
    <dgm:pt modelId="{5B5919D1-FF12-44F2-918A-7169E7EA04E3}" type="sibTrans" cxnId="{D9D6F70B-0F2B-4E31-A330-A82415041D4E}">
      <dgm:prSet/>
      <dgm:spPr/>
      <dgm:t>
        <a:bodyPr/>
        <a:lstStyle/>
        <a:p>
          <a:endParaRPr lang="en-US"/>
        </a:p>
      </dgm:t>
    </dgm:pt>
    <dgm:pt modelId="{70646C45-B1C4-4022-8242-0DEB1D2C407A}">
      <dgm:prSet/>
      <dgm:spPr/>
      <dgm:t>
        <a:bodyPr/>
        <a:lstStyle/>
        <a:p>
          <a:pPr>
            <a:buFont typeface="Wingdings" panose="05000000000000000000" pitchFamily="2" charset="2"/>
            <a:buChar char="q"/>
          </a:pPr>
          <a:r>
            <a:rPr lang="en-US" b="0" i="0" dirty="0">
              <a:latin typeface="Bodoni MT" panose="02070603080606020203" pitchFamily="18" charset="0"/>
            </a:rPr>
            <a:t>When evaluating income, whether it is available affects how it is counted. Specifically, under certain circumstances, the amount of income that is determined to be available may be greater than the amount a person will be able to use. </a:t>
          </a:r>
          <a:endParaRPr lang="en-US" dirty="0">
            <a:latin typeface="Bodoni MT" panose="02070603080606020203" pitchFamily="18" charset="0"/>
          </a:endParaRPr>
        </a:p>
      </dgm:t>
    </dgm:pt>
    <dgm:pt modelId="{E17243C7-7EBD-4AFA-AB9F-E76A2EB02F39}" type="parTrans" cxnId="{64676BED-8FC5-4EFE-8537-935B2C50AC0E}">
      <dgm:prSet/>
      <dgm:spPr/>
      <dgm:t>
        <a:bodyPr/>
        <a:lstStyle/>
        <a:p>
          <a:endParaRPr lang="en-US"/>
        </a:p>
      </dgm:t>
    </dgm:pt>
    <dgm:pt modelId="{541B6D6B-1706-4F25-82AC-44F97DFE970E}" type="sibTrans" cxnId="{64676BED-8FC5-4EFE-8537-935B2C50AC0E}">
      <dgm:prSet/>
      <dgm:spPr/>
      <dgm:t>
        <a:bodyPr/>
        <a:lstStyle/>
        <a:p>
          <a:endParaRPr lang="en-US"/>
        </a:p>
      </dgm:t>
    </dgm:pt>
    <dgm:pt modelId="{1ECA5E8A-F2BD-403E-A033-8897198D2AC5}" type="pres">
      <dgm:prSet presAssocID="{72B15A93-7316-4550-BFE4-7AE3E145DDA1}" presName="linearFlow" presStyleCnt="0">
        <dgm:presLayoutVars>
          <dgm:dir/>
          <dgm:animLvl val="lvl"/>
          <dgm:resizeHandles val="exact"/>
        </dgm:presLayoutVars>
      </dgm:prSet>
      <dgm:spPr/>
    </dgm:pt>
    <dgm:pt modelId="{2DB8072B-A3E0-444F-9971-A3FFCF2DB0D9}" type="pres">
      <dgm:prSet presAssocID="{839CE7AF-F04A-4A14-B39C-ECC584C345FB}" presName="composite" presStyleCnt="0"/>
      <dgm:spPr/>
    </dgm:pt>
    <dgm:pt modelId="{295A16AB-28C0-4847-A77B-D501FBE395E1}" type="pres">
      <dgm:prSet presAssocID="{839CE7AF-F04A-4A14-B39C-ECC584C345FB}" presName="parentText" presStyleLbl="alignNode1" presStyleIdx="0" presStyleCnt="3">
        <dgm:presLayoutVars>
          <dgm:chMax val="1"/>
          <dgm:bulletEnabled val="1"/>
        </dgm:presLayoutVars>
      </dgm:prSet>
      <dgm:spPr/>
    </dgm:pt>
    <dgm:pt modelId="{0E847871-CAE3-449B-9044-5990CFCBB881}" type="pres">
      <dgm:prSet presAssocID="{839CE7AF-F04A-4A14-B39C-ECC584C345FB}" presName="descendantText" presStyleLbl="alignAcc1" presStyleIdx="0" presStyleCnt="3">
        <dgm:presLayoutVars>
          <dgm:bulletEnabled val="1"/>
        </dgm:presLayoutVars>
      </dgm:prSet>
      <dgm:spPr/>
    </dgm:pt>
    <dgm:pt modelId="{861E2092-DDAA-4543-81F0-7B38532573F8}" type="pres">
      <dgm:prSet presAssocID="{C56EE4E8-674D-46AD-8BD9-9F666F3BE32F}" presName="sp" presStyleCnt="0"/>
      <dgm:spPr/>
    </dgm:pt>
    <dgm:pt modelId="{E6644761-088A-4702-85F3-5F10171D4365}" type="pres">
      <dgm:prSet presAssocID="{262DE69F-81F5-4882-87C8-C52203590B0B}" presName="composite" presStyleCnt="0"/>
      <dgm:spPr/>
    </dgm:pt>
    <dgm:pt modelId="{216610C7-6986-4425-98D2-16490965BFA9}" type="pres">
      <dgm:prSet presAssocID="{262DE69F-81F5-4882-87C8-C52203590B0B}" presName="parentText" presStyleLbl="alignNode1" presStyleIdx="1" presStyleCnt="3">
        <dgm:presLayoutVars>
          <dgm:chMax val="1"/>
          <dgm:bulletEnabled val="1"/>
        </dgm:presLayoutVars>
      </dgm:prSet>
      <dgm:spPr/>
    </dgm:pt>
    <dgm:pt modelId="{EB9B7DC0-A74F-4D2A-964E-66CECE951847}" type="pres">
      <dgm:prSet presAssocID="{262DE69F-81F5-4882-87C8-C52203590B0B}" presName="descendantText" presStyleLbl="alignAcc1" presStyleIdx="1" presStyleCnt="3">
        <dgm:presLayoutVars>
          <dgm:bulletEnabled val="1"/>
        </dgm:presLayoutVars>
      </dgm:prSet>
      <dgm:spPr/>
    </dgm:pt>
    <dgm:pt modelId="{2C56387A-95CC-4350-B842-25CB700CCA6E}" type="pres">
      <dgm:prSet presAssocID="{3F19F348-25C5-4656-8928-261B4259452D}" presName="sp" presStyleCnt="0"/>
      <dgm:spPr/>
    </dgm:pt>
    <dgm:pt modelId="{2591816C-133D-41B3-B84E-C4C0C995EFD4}" type="pres">
      <dgm:prSet presAssocID="{5CECCCC1-FF13-41FC-82EF-54B7E3647488}" presName="composite" presStyleCnt="0"/>
      <dgm:spPr/>
    </dgm:pt>
    <dgm:pt modelId="{FC8A6B98-736C-4941-B292-3D61AF110A52}" type="pres">
      <dgm:prSet presAssocID="{5CECCCC1-FF13-41FC-82EF-54B7E3647488}" presName="parentText" presStyleLbl="alignNode1" presStyleIdx="2" presStyleCnt="3">
        <dgm:presLayoutVars>
          <dgm:chMax val="1"/>
          <dgm:bulletEnabled val="1"/>
        </dgm:presLayoutVars>
      </dgm:prSet>
      <dgm:spPr/>
    </dgm:pt>
    <dgm:pt modelId="{EA5361CB-C7D3-41E8-80B8-F3665CE59E16}" type="pres">
      <dgm:prSet presAssocID="{5CECCCC1-FF13-41FC-82EF-54B7E3647488}" presName="descendantText" presStyleLbl="alignAcc1" presStyleIdx="2" presStyleCnt="3">
        <dgm:presLayoutVars>
          <dgm:bulletEnabled val="1"/>
        </dgm:presLayoutVars>
      </dgm:prSet>
      <dgm:spPr/>
    </dgm:pt>
  </dgm:ptLst>
  <dgm:cxnLst>
    <dgm:cxn modelId="{D9D6F70B-0F2B-4E31-A330-A82415041D4E}" srcId="{72B15A93-7316-4550-BFE4-7AE3E145DDA1}" destId="{5CECCCC1-FF13-41FC-82EF-54B7E3647488}" srcOrd="2" destOrd="0" parTransId="{B89B2E4B-D29D-4197-9BE7-EA4716142DE1}" sibTransId="{5B5919D1-FF12-44F2-918A-7169E7EA04E3}"/>
    <dgm:cxn modelId="{38065436-782F-44B5-9C12-4314D58E131A}" srcId="{262DE69F-81F5-4882-87C8-C52203590B0B}" destId="{1E9B1DA5-2954-4F0F-B620-AE5A19BA74B9}" srcOrd="0" destOrd="0" parTransId="{D25B9596-45ED-46A3-A431-6289DC34931B}" sibTransId="{1CF8DC86-FBC7-463A-9C7A-C85BF993B6C0}"/>
    <dgm:cxn modelId="{523D0C3D-2995-47A0-A7F0-BEDAB5DFF7C3}" type="presOf" srcId="{72B15A93-7316-4550-BFE4-7AE3E145DDA1}" destId="{1ECA5E8A-F2BD-403E-A033-8897198D2AC5}" srcOrd="0" destOrd="0" presId="urn:microsoft.com/office/officeart/2005/8/layout/chevron2"/>
    <dgm:cxn modelId="{DB8AF445-FCBC-4037-B38B-CFDAB723794E}" type="presOf" srcId="{5CECCCC1-FF13-41FC-82EF-54B7E3647488}" destId="{FC8A6B98-736C-4941-B292-3D61AF110A52}" srcOrd="0" destOrd="0" presId="urn:microsoft.com/office/officeart/2005/8/layout/chevron2"/>
    <dgm:cxn modelId="{93028D55-4B0A-4B36-B2B1-0BA8D6ABFAFD}" srcId="{72B15A93-7316-4550-BFE4-7AE3E145DDA1}" destId="{262DE69F-81F5-4882-87C8-C52203590B0B}" srcOrd="1" destOrd="0" parTransId="{625385A2-D5AB-498D-B1F5-F9C88EC88784}" sibTransId="{3F19F348-25C5-4656-8928-261B4259452D}"/>
    <dgm:cxn modelId="{00D2C376-1901-4048-93BB-DD7BB5915BA1}" type="presOf" srcId="{1E9B1DA5-2954-4F0F-B620-AE5A19BA74B9}" destId="{EB9B7DC0-A74F-4D2A-964E-66CECE951847}" srcOrd="0" destOrd="0" presId="urn:microsoft.com/office/officeart/2005/8/layout/chevron2"/>
    <dgm:cxn modelId="{3BCD0F7B-6E1C-4E20-B9D3-0E6297AF0D3E}" type="presOf" srcId="{3E9B4C15-7A7A-46FF-AFD8-11B327BE87CE}" destId="{0E847871-CAE3-449B-9044-5990CFCBB881}" srcOrd="0" destOrd="0" presId="urn:microsoft.com/office/officeart/2005/8/layout/chevron2"/>
    <dgm:cxn modelId="{536AEF7B-9958-464E-BF1A-92A1683E5A42}" srcId="{839CE7AF-F04A-4A14-B39C-ECC584C345FB}" destId="{3E9B4C15-7A7A-46FF-AFD8-11B327BE87CE}" srcOrd="0" destOrd="0" parTransId="{752E1A33-6711-4271-AFF4-0CEA28DDFF75}" sibTransId="{2DBF0D93-C5E4-4AB3-9AC5-AE6789FA1225}"/>
    <dgm:cxn modelId="{96DC5B92-5BBC-4CFB-AF9B-DD92A050FC74}" type="presOf" srcId="{839CE7AF-F04A-4A14-B39C-ECC584C345FB}" destId="{295A16AB-28C0-4847-A77B-D501FBE395E1}" srcOrd="0" destOrd="0" presId="urn:microsoft.com/office/officeart/2005/8/layout/chevron2"/>
    <dgm:cxn modelId="{E08CD2AC-6ECF-4D58-9D30-1A13B8491406}" srcId="{72B15A93-7316-4550-BFE4-7AE3E145DDA1}" destId="{839CE7AF-F04A-4A14-B39C-ECC584C345FB}" srcOrd="0" destOrd="0" parTransId="{226C59EA-E5B3-4BD4-9D84-A3917B6B7623}" sibTransId="{C56EE4E8-674D-46AD-8BD9-9F666F3BE32F}"/>
    <dgm:cxn modelId="{478A29BA-258E-46FB-BCDD-50E5E8638C04}" type="presOf" srcId="{70646C45-B1C4-4022-8242-0DEB1D2C407A}" destId="{EA5361CB-C7D3-41E8-80B8-F3665CE59E16}" srcOrd="0" destOrd="0" presId="urn:microsoft.com/office/officeart/2005/8/layout/chevron2"/>
    <dgm:cxn modelId="{64676BED-8FC5-4EFE-8537-935B2C50AC0E}" srcId="{5CECCCC1-FF13-41FC-82EF-54B7E3647488}" destId="{70646C45-B1C4-4022-8242-0DEB1D2C407A}" srcOrd="0" destOrd="0" parTransId="{E17243C7-7EBD-4AFA-AB9F-E76A2EB02F39}" sibTransId="{541B6D6B-1706-4F25-82AC-44F97DFE970E}"/>
    <dgm:cxn modelId="{F67B71F4-3438-4F22-8465-6A771FACE78C}" type="presOf" srcId="{262DE69F-81F5-4882-87C8-C52203590B0B}" destId="{216610C7-6986-4425-98D2-16490965BFA9}" srcOrd="0" destOrd="0" presId="urn:microsoft.com/office/officeart/2005/8/layout/chevron2"/>
    <dgm:cxn modelId="{4AD937C7-3435-4059-83D1-FB151914D69B}" type="presParOf" srcId="{1ECA5E8A-F2BD-403E-A033-8897198D2AC5}" destId="{2DB8072B-A3E0-444F-9971-A3FFCF2DB0D9}" srcOrd="0" destOrd="0" presId="urn:microsoft.com/office/officeart/2005/8/layout/chevron2"/>
    <dgm:cxn modelId="{67E268C6-55D7-49D7-A78A-66766079FFD6}" type="presParOf" srcId="{2DB8072B-A3E0-444F-9971-A3FFCF2DB0D9}" destId="{295A16AB-28C0-4847-A77B-D501FBE395E1}" srcOrd="0" destOrd="0" presId="urn:microsoft.com/office/officeart/2005/8/layout/chevron2"/>
    <dgm:cxn modelId="{09BA2BBB-CD13-4884-8416-8D3136E41179}" type="presParOf" srcId="{2DB8072B-A3E0-444F-9971-A3FFCF2DB0D9}" destId="{0E847871-CAE3-449B-9044-5990CFCBB881}" srcOrd="1" destOrd="0" presId="urn:microsoft.com/office/officeart/2005/8/layout/chevron2"/>
    <dgm:cxn modelId="{182BD6DF-7F35-4D16-906E-90EBAEF6BFEA}" type="presParOf" srcId="{1ECA5E8A-F2BD-403E-A033-8897198D2AC5}" destId="{861E2092-DDAA-4543-81F0-7B38532573F8}" srcOrd="1" destOrd="0" presId="urn:microsoft.com/office/officeart/2005/8/layout/chevron2"/>
    <dgm:cxn modelId="{C34D331C-2200-422F-B014-E58C28BAFE9A}" type="presParOf" srcId="{1ECA5E8A-F2BD-403E-A033-8897198D2AC5}" destId="{E6644761-088A-4702-85F3-5F10171D4365}" srcOrd="2" destOrd="0" presId="urn:microsoft.com/office/officeart/2005/8/layout/chevron2"/>
    <dgm:cxn modelId="{2F432827-4789-4AC3-8BD6-54BD03D2C330}" type="presParOf" srcId="{E6644761-088A-4702-85F3-5F10171D4365}" destId="{216610C7-6986-4425-98D2-16490965BFA9}" srcOrd="0" destOrd="0" presId="urn:microsoft.com/office/officeart/2005/8/layout/chevron2"/>
    <dgm:cxn modelId="{959302E7-6457-43A9-BFE4-18F609D16619}" type="presParOf" srcId="{E6644761-088A-4702-85F3-5F10171D4365}" destId="{EB9B7DC0-A74F-4D2A-964E-66CECE951847}" srcOrd="1" destOrd="0" presId="urn:microsoft.com/office/officeart/2005/8/layout/chevron2"/>
    <dgm:cxn modelId="{2DA98035-F94D-4A13-8FDE-D9AB1D27A670}" type="presParOf" srcId="{1ECA5E8A-F2BD-403E-A033-8897198D2AC5}" destId="{2C56387A-95CC-4350-B842-25CB700CCA6E}" srcOrd="3" destOrd="0" presId="urn:microsoft.com/office/officeart/2005/8/layout/chevron2"/>
    <dgm:cxn modelId="{F837B972-AB06-4027-8C7D-787D394623AA}" type="presParOf" srcId="{1ECA5E8A-F2BD-403E-A033-8897198D2AC5}" destId="{2591816C-133D-41B3-B84E-C4C0C995EFD4}" srcOrd="4" destOrd="0" presId="urn:microsoft.com/office/officeart/2005/8/layout/chevron2"/>
    <dgm:cxn modelId="{E8B881BC-6E02-4D64-9408-793F29CBAE00}" type="presParOf" srcId="{2591816C-133D-41B3-B84E-C4C0C995EFD4}" destId="{FC8A6B98-736C-4941-B292-3D61AF110A52}" srcOrd="0" destOrd="0" presId="urn:microsoft.com/office/officeart/2005/8/layout/chevron2"/>
    <dgm:cxn modelId="{B82CD558-B1D7-43C7-99CF-7F2A8B53EEF7}" type="presParOf" srcId="{2591816C-133D-41B3-B84E-C4C0C995EFD4}" destId="{EA5361CB-C7D3-41E8-80B8-F3665CE59E1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D9DD24-87EF-40D1-BE1E-CFFC7BBE6B2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0E22D29-9553-46AF-A1CB-CE2DBD23F293}">
      <dgm:prSet phldrT="[Text]" custT="1"/>
      <dgm:spPr/>
      <dgm:t>
        <a:bodyPr/>
        <a:lstStyle/>
        <a:p>
          <a:r>
            <a:rPr lang="en-US" sz="2000" b="1" dirty="0">
              <a:solidFill>
                <a:schemeClr val="accent2"/>
              </a:solidFill>
              <a:latin typeface="Bodoni MT" panose="02070603080606020203" pitchFamily="18" charset="0"/>
            </a:rPr>
            <a:t>Calculating MN Net Income </a:t>
          </a:r>
          <a:r>
            <a:rPr lang="en-US" sz="2000" dirty="0">
              <a:latin typeface="Bodoni MT" panose="02070603080606020203" pitchFamily="18" charset="0"/>
            </a:rPr>
            <a:t>: Net income per month × six (total countable income projected over six months )= MN Net income </a:t>
          </a:r>
        </a:p>
      </dgm:t>
    </dgm:pt>
    <dgm:pt modelId="{D2358E44-0E68-4AD0-BAB5-B9CAC41ED368}" type="parTrans" cxnId="{EF387803-C83C-4192-8E27-1DE53F0D4687}">
      <dgm:prSet/>
      <dgm:spPr/>
      <dgm:t>
        <a:bodyPr/>
        <a:lstStyle/>
        <a:p>
          <a:endParaRPr lang="en-US"/>
        </a:p>
      </dgm:t>
    </dgm:pt>
    <dgm:pt modelId="{6666BC19-76A8-4429-8CD7-1DB761C8CDAA}" type="sibTrans" cxnId="{EF387803-C83C-4192-8E27-1DE53F0D4687}">
      <dgm:prSet/>
      <dgm:spPr/>
      <dgm:t>
        <a:bodyPr/>
        <a:lstStyle/>
        <a:p>
          <a:endParaRPr lang="en-US"/>
        </a:p>
      </dgm:t>
    </dgm:pt>
    <dgm:pt modelId="{077931B6-07B3-404A-A53D-86C2FA839C6B}">
      <dgm:prSet phldrT="[Text]" custT="1"/>
      <dgm:spPr/>
      <dgm:t>
        <a:bodyPr/>
        <a:lstStyle/>
        <a:p>
          <a:r>
            <a:rPr lang="en-US" sz="2000" b="1" dirty="0">
              <a:solidFill>
                <a:schemeClr val="accent2"/>
              </a:solidFill>
              <a:latin typeface="Bodoni MT" panose="02070603080606020203" pitchFamily="18" charset="0"/>
            </a:rPr>
            <a:t>FPL Standard Comparison</a:t>
          </a:r>
          <a:r>
            <a:rPr lang="en-US" sz="2000" dirty="0">
              <a:latin typeface="Bodoni MT" panose="02070603080606020203" pitchFamily="18" charset="0"/>
            </a:rPr>
            <a:t>: Calculate standard (100% FPL for appropriate family size × 6) Subtract FPL Standard from MN net income. If = or &lt; FPL Standard EAD eligible. If above 100% of FPL, got to next step.</a:t>
          </a:r>
        </a:p>
      </dgm:t>
    </dgm:pt>
    <dgm:pt modelId="{524E0890-8C46-4365-AB7E-53B85350BAB7}" type="parTrans" cxnId="{45E2BDCF-DC95-4ADC-B14C-7E4C96D62F56}">
      <dgm:prSet/>
      <dgm:spPr/>
      <dgm:t>
        <a:bodyPr/>
        <a:lstStyle/>
        <a:p>
          <a:endParaRPr lang="en-US"/>
        </a:p>
      </dgm:t>
    </dgm:pt>
    <dgm:pt modelId="{0A2DB42C-516E-46EF-833E-6022EFBEC35F}" type="sibTrans" cxnId="{45E2BDCF-DC95-4ADC-B14C-7E4C96D62F56}">
      <dgm:prSet/>
      <dgm:spPr/>
      <dgm:t>
        <a:bodyPr/>
        <a:lstStyle/>
        <a:p>
          <a:endParaRPr lang="en-US"/>
        </a:p>
      </dgm:t>
    </dgm:pt>
    <dgm:pt modelId="{80D529A9-1CCB-4B7F-91B8-57E7AC530BCE}">
      <dgm:prSet phldrT="[Text]" custT="1"/>
      <dgm:spPr/>
      <dgm:t>
        <a:bodyPr/>
        <a:lstStyle/>
        <a:p>
          <a:r>
            <a:rPr lang="en-US" sz="2000" b="1" dirty="0">
              <a:solidFill>
                <a:schemeClr val="accent2"/>
              </a:solidFill>
              <a:latin typeface="Bodoni MT" panose="02070603080606020203" pitchFamily="18" charset="0"/>
            </a:rPr>
            <a:t>Six-Month Budget Period Spenddown</a:t>
          </a:r>
          <a:r>
            <a:rPr lang="en-US" sz="2000" dirty="0">
              <a:latin typeface="Bodoni MT" panose="02070603080606020203" pitchFamily="18" charset="0"/>
            </a:rPr>
            <a:t>: Difference between MN Net excess income and FPL Standard </a:t>
          </a:r>
        </a:p>
      </dgm:t>
    </dgm:pt>
    <dgm:pt modelId="{55D2CB70-07E6-4659-8B1D-365F2278F454}" type="parTrans" cxnId="{E675256C-CF57-494B-94D0-E6B647BE74A6}">
      <dgm:prSet/>
      <dgm:spPr/>
      <dgm:t>
        <a:bodyPr/>
        <a:lstStyle/>
        <a:p>
          <a:endParaRPr lang="en-US"/>
        </a:p>
      </dgm:t>
    </dgm:pt>
    <dgm:pt modelId="{EF201D15-AD23-4C86-976B-D8708B1B04F4}" type="sibTrans" cxnId="{E675256C-CF57-494B-94D0-E6B647BE74A6}">
      <dgm:prSet/>
      <dgm:spPr/>
      <dgm:t>
        <a:bodyPr/>
        <a:lstStyle/>
        <a:p>
          <a:endParaRPr lang="en-US"/>
        </a:p>
      </dgm:t>
    </dgm:pt>
    <dgm:pt modelId="{E457056C-3DFA-4CA8-96EA-C7E6A06125C0}">
      <dgm:prSet custT="1"/>
      <dgm:spPr/>
      <dgm:t>
        <a:bodyPr/>
        <a:lstStyle/>
        <a:p>
          <a:r>
            <a:rPr lang="en-US" sz="2000" b="1" dirty="0">
              <a:solidFill>
                <a:schemeClr val="accent2"/>
              </a:solidFill>
              <a:latin typeface="Bodoni MT" panose="02070603080606020203" pitchFamily="18" charset="0"/>
            </a:rPr>
            <a:t>Apply Allowable Expenses</a:t>
          </a:r>
          <a:r>
            <a:rPr lang="en-US" sz="1800" dirty="0">
              <a:latin typeface="Bodoni MT" panose="02070603080606020203" pitchFamily="18" charset="0"/>
            </a:rPr>
            <a:t>: Deduct incurred and paid allowed health expenses. If not available at the time of application, MN coverage is delayed until presented</a:t>
          </a:r>
        </a:p>
      </dgm:t>
    </dgm:pt>
    <dgm:pt modelId="{C7665933-FA25-4558-AB0F-8DB9A689A4FB}" type="parTrans" cxnId="{BFF86346-8E56-40AD-9408-EC61EDD18E9A}">
      <dgm:prSet/>
      <dgm:spPr/>
      <dgm:t>
        <a:bodyPr/>
        <a:lstStyle/>
        <a:p>
          <a:endParaRPr lang="en-US"/>
        </a:p>
      </dgm:t>
    </dgm:pt>
    <dgm:pt modelId="{41DB5E66-6858-44A9-AD05-3B0071803B25}" type="sibTrans" cxnId="{BFF86346-8E56-40AD-9408-EC61EDD18E9A}">
      <dgm:prSet/>
      <dgm:spPr/>
      <dgm:t>
        <a:bodyPr/>
        <a:lstStyle/>
        <a:p>
          <a:endParaRPr lang="en-US"/>
        </a:p>
      </dgm:t>
    </dgm:pt>
    <dgm:pt modelId="{C64224C0-FB33-424E-8CA6-F7248CEA29CD}" type="pres">
      <dgm:prSet presAssocID="{1FD9DD24-87EF-40D1-BE1E-CFFC7BBE6B29}" presName="outerComposite" presStyleCnt="0">
        <dgm:presLayoutVars>
          <dgm:chMax val="5"/>
          <dgm:dir/>
          <dgm:resizeHandles val="exact"/>
        </dgm:presLayoutVars>
      </dgm:prSet>
      <dgm:spPr/>
    </dgm:pt>
    <dgm:pt modelId="{1B059AAF-3C01-4CE4-BB72-5A4B9B4B14DD}" type="pres">
      <dgm:prSet presAssocID="{1FD9DD24-87EF-40D1-BE1E-CFFC7BBE6B29}" presName="dummyMaxCanvas" presStyleCnt="0">
        <dgm:presLayoutVars/>
      </dgm:prSet>
      <dgm:spPr/>
    </dgm:pt>
    <dgm:pt modelId="{0C303001-4D74-4447-8921-A420F4B47230}" type="pres">
      <dgm:prSet presAssocID="{1FD9DD24-87EF-40D1-BE1E-CFFC7BBE6B29}" presName="FourNodes_1" presStyleLbl="node1" presStyleIdx="0" presStyleCnt="4">
        <dgm:presLayoutVars>
          <dgm:bulletEnabled val="1"/>
        </dgm:presLayoutVars>
      </dgm:prSet>
      <dgm:spPr/>
    </dgm:pt>
    <dgm:pt modelId="{CAF3E447-A5E2-43C0-8442-AFB8B82A95BF}" type="pres">
      <dgm:prSet presAssocID="{1FD9DD24-87EF-40D1-BE1E-CFFC7BBE6B29}" presName="FourNodes_2" presStyleLbl="node1" presStyleIdx="1" presStyleCnt="4">
        <dgm:presLayoutVars>
          <dgm:bulletEnabled val="1"/>
        </dgm:presLayoutVars>
      </dgm:prSet>
      <dgm:spPr/>
    </dgm:pt>
    <dgm:pt modelId="{73B88BC2-1A98-4BDD-A124-CE7A50022713}" type="pres">
      <dgm:prSet presAssocID="{1FD9DD24-87EF-40D1-BE1E-CFFC7BBE6B29}" presName="FourNodes_3" presStyleLbl="node1" presStyleIdx="2" presStyleCnt="4">
        <dgm:presLayoutVars>
          <dgm:bulletEnabled val="1"/>
        </dgm:presLayoutVars>
      </dgm:prSet>
      <dgm:spPr/>
    </dgm:pt>
    <dgm:pt modelId="{337E3CD4-F90D-42D9-9E3D-A84A9316C80A}" type="pres">
      <dgm:prSet presAssocID="{1FD9DD24-87EF-40D1-BE1E-CFFC7BBE6B29}" presName="FourNodes_4" presStyleLbl="node1" presStyleIdx="3" presStyleCnt="4">
        <dgm:presLayoutVars>
          <dgm:bulletEnabled val="1"/>
        </dgm:presLayoutVars>
      </dgm:prSet>
      <dgm:spPr/>
    </dgm:pt>
    <dgm:pt modelId="{266E3373-FA32-4C8E-86DF-0FE1CE5D09C3}" type="pres">
      <dgm:prSet presAssocID="{1FD9DD24-87EF-40D1-BE1E-CFFC7BBE6B29}" presName="FourConn_1-2" presStyleLbl="fgAccFollowNode1" presStyleIdx="0" presStyleCnt="3">
        <dgm:presLayoutVars>
          <dgm:bulletEnabled val="1"/>
        </dgm:presLayoutVars>
      </dgm:prSet>
      <dgm:spPr/>
    </dgm:pt>
    <dgm:pt modelId="{A7FBEAFC-1D85-4350-A4F4-BD581DA3F181}" type="pres">
      <dgm:prSet presAssocID="{1FD9DD24-87EF-40D1-BE1E-CFFC7BBE6B29}" presName="FourConn_2-3" presStyleLbl="fgAccFollowNode1" presStyleIdx="1" presStyleCnt="3">
        <dgm:presLayoutVars>
          <dgm:bulletEnabled val="1"/>
        </dgm:presLayoutVars>
      </dgm:prSet>
      <dgm:spPr/>
    </dgm:pt>
    <dgm:pt modelId="{4763694F-BED7-40DB-948C-26446774C408}" type="pres">
      <dgm:prSet presAssocID="{1FD9DD24-87EF-40D1-BE1E-CFFC7BBE6B29}" presName="FourConn_3-4" presStyleLbl="fgAccFollowNode1" presStyleIdx="2" presStyleCnt="3">
        <dgm:presLayoutVars>
          <dgm:bulletEnabled val="1"/>
        </dgm:presLayoutVars>
      </dgm:prSet>
      <dgm:spPr/>
    </dgm:pt>
    <dgm:pt modelId="{3D9E8AC4-AC5A-49E0-92EA-0D5BB42AFCD2}" type="pres">
      <dgm:prSet presAssocID="{1FD9DD24-87EF-40D1-BE1E-CFFC7BBE6B29}" presName="FourNodes_1_text" presStyleLbl="node1" presStyleIdx="3" presStyleCnt="4">
        <dgm:presLayoutVars>
          <dgm:bulletEnabled val="1"/>
        </dgm:presLayoutVars>
      </dgm:prSet>
      <dgm:spPr/>
    </dgm:pt>
    <dgm:pt modelId="{2BF2F854-6A20-4DCC-8F91-BC8FA01B12AF}" type="pres">
      <dgm:prSet presAssocID="{1FD9DD24-87EF-40D1-BE1E-CFFC7BBE6B29}" presName="FourNodes_2_text" presStyleLbl="node1" presStyleIdx="3" presStyleCnt="4">
        <dgm:presLayoutVars>
          <dgm:bulletEnabled val="1"/>
        </dgm:presLayoutVars>
      </dgm:prSet>
      <dgm:spPr/>
    </dgm:pt>
    <dgm:pt modelId="{233B3FA9-477D-4AD4-A366-912ABFCD44F0}" type="pres">
      <dgm:prSet presAssocID="{1FD9DD24-87EF-40D1-BE1E-CFFC7BBE6B29}" presName="FourNodes_3_text" presStyleLbl="node1" presStyleIdx="3" presStyleCnt="4">
        <dgm:presLayoutVars>
          <dgm:bulletEnabled val="1"/>
        </dgm:presLayoutVars>
      </dgm:prSet>
      <dgm:spPr/>
    </dgm:pt>
    <dgm:pt modelId="{4AA1D5E2-53A2-4815-8FCF-40D72171AC47}" type="pres">
      <dgm:prSet presAssocID="{1FD9DD24-87EF-40D1-BE1E-CFFC7BBE6B29}" presName="FourNodes_4_text" presStyleLbl="node1" presStyleIdx="3" presStyleCnt="4">
        <dgm:presLayoutVars>
          <dgm:bulletEnabled val="1"/>
        </dgm:presLayoutVars>
      </dgm:prSet>
      <dgm:spPr/>
    </dgm:pt>
  </dgm:ptLst>
  <dgm:cxnLst>
    <dgm:cxn modelId="{EF387803-C83C-4192-8E27-1DE53F0D4687}" srcId="{1FD9DD24-87EF-40D1-BE1E-CFFC7BBE6B29}" destId="{D0E22D29-9553-46AF-A1CB-CE2DBD23F293}" srcOrd="0" destOrd="0" parTransId="{D2358E44-0E68-4AD0-BAB5-B9CAC41ED368}" sibTransId="{6666BC19-76A8-4429-8CD7-1DB761C8CDAA}"/>
    <dgm:cxn modelId="{21CFB122-F1D7-4EAF-9D01-4B09E490118D}" type="presOf" srcId="{E457056C-3DFA-4CA8-96EA-C7E6A06125C0}" destId="{337E3CD4-F90D-42D9-9E3D-A84A9316C80A}" srcOrd="0" destOrd="0" presId="urn:microsoft.com/office/officeart/2005/8/layout/vProcess5"/>
    <dgm:cxn modelId="{BFF86346-8E56-40AD-9408-EC61EDD18E9A}" srcId="{1FD9DD24-87EF-40D1-BE1E-CFFC7BBE6B29}" destId="{E457056C-3DFA-4CA8-96EA-C7E6A06125C0}" srcOrd="3" destOrd="0" parTransId="{C7665933-FA25-4558-AB0F-8DB9A689A4FB}" sibTransId="{41DB5E66-6858-44A9-AD05-3B0071803B25}"/>
    <dgm:cxn modelId="{E675256C-CF57-494B-94D0-E6B647BE74A6}" srcId="{1FD9DD24-87EF-40D1-BE1E-CFFC7BBE6B29}" destId="{80D529A9-1CCB-4B7F-91B8-57E7AC530BCE}" srcOrd="2" destOrd="0" parTransId="{55D2CB70-07E6-4659-8B1D-365F2278F454}" sibTransId="{EF201D15-AD23-4C86-976B-D8708B1B04F4}"/>
    <dgm:cxn modelId="{1B248674-9A0E-4AA4-BDF1-FC767B7C24C7}" type="presOf" srcId="{80D529A9-1CCB-4B7F-91B8-57E7AC530BCE}" destId="{73B88BC2-1A98-4BDD-A124-CE7A50022713}" srcOrd="0" destOrd="0" presId="urn:microsoft.com/office/officeart/2005/8/layout/vProcess5"/>
    <dgm:cxn modelId="{1176CA56-8508-43CD-8B3F-097240400A86}" type="presOf" srcId="{E457056C-3DFA-4CA8-96EA-C7E6A06125C0}" destId="{4AA1D5E2-53A2-4815-8FCF-40D72171AC47}" srcOrd="1" destOrd="0" presId="urn:microsoft.com/office/officeart/2005/8/layout/vProcess5"/>
    <dgm:cxn modelId="{4828F876-0E67-40DF-B1D5-C9DC09959B7C}" type="presOf" srcId="{80D529A9-1CCB-4B7F-91B8-57E7AC530BCE}" destId="{233B3FA9-477D-4AD4-A366-912ABFCD44F0}" srcOrd="1" destOrd="0" presId="urn:microsoft.com/office/officeart/2005/8/layout/vProcess5"/>
    <dgm:cxn modelId="{79A1D877-31CA-4A97-A58C-AE683024C619}" type="presOf" srcId="{077931B6-07B3-404A-A53D-86C2FA839C6B}" destId="{2BF2F854-6A20-4DCC-8F91-BC8FA01B12AF}" srcOrd="1" destOrd="0" presId="urn:microsoft.com/office/officeart/2005/8/layout/vProcess5"/>
    <dgm:cxn modelId="{3C13A059-6981-4977-BB20-20DD9A1B68C2}" type="presOf" srcId="{077931B6-07B3-404A-A53D-86C2FA839C6B}" destId="{CAF3E447-A5E2-43C0-8442-AFB8B82A95BF}" srcOrd="0" destOrd="0" presId="urn:microsoft.com/office/officeart/2005/8/layout/vProcess5"/>
    <dgm:cxn modelId="{21C84596-D114-4741-973E-6D8DCC8182E4}" type="presOf" srcId="{D0E22D29-9553-46AF-A1CB-CE2DBD23F293}" destId="{0C303001-4D74-4447-8921-A420F4B47230}" srcOrd="0" destOrd="0" presId="urn:microsoft.com/office/officeart/2005/8/layout/vProcess5"/>
    <dgm:cxn modelId="{F4A8769E-26A6-4600-9530-7D781EC8F517}" type="presOf" srcId="{6666BC19-76A8-4429-8CD7-1DB761C8CDAA}" destId="{266E3373-FA32-4C8E-86DF-0FE1CE5D09C3}" srcOrd="0" destOrd="0" presId="urn:microsoft.com/office/officeart/2005/8/layout/vProcess5"/>
    <dgm:cxn modelId="{1D84E6A5-4F33-4632-B524-2BA3B06B72B8}" type="presOf" srcId="{0A2DB42C-516E-46EF-833E-6022EFBEC35F}" destId="{A7FBEAFC-1D85-4350-A4F4-BD581DA3F181}" srcOrd="0" destOrd="0" presId="urn:microsoft.com/office/officeart/2005/8/layout/vProcess5"/>
    <dgm:cxn modelId="{DC717BC5-F6E0-45AA-A761-FA7BEF43B694}" type="presOf" srcId="{1FD9DD24-87EF-40D1-BE1E-CFFC7BBE6B29}" destId="{C64224C0-FB33-424E-8CA6-F7248CEA29CD}" srcOrd="0" destOrd="0" presId="urn:microsoft.com/office/officeart/2005/8/layout/vProcess5"/>
    <dgm:cxn modelId="{A3F36CCC-16E3-4DDA-9FBE-C488B2102CAF}" type="presOf" srcId="{D0E22D29-9553-46AF-A1CB-CE2DBD23F293}" destId="{3D9E8AC4-AC5A-49E0-92EA-0D5BB42AFCD2}" srcOrd="1" destOrd="0" presId="urn:microsoft.com/office/officeart/2005/8/layout/vProcess5"/>
    <dgm:cxn modelId="{45E2BDCF-DC95-4ADC-B14C-7E4C96D62F56}" srcId="{1FD9DD24-87EF-40D1-BE1E-CFFC7BBE6B29}" destId="{077931B6-07B3-404A-A53D-86C2FA839C6B}" srcOrd="1" destOrd="0" parTransId="{524E0890-8C46-4365-AB7E-53B85350BAB7}" sibTransId="{0A2DB42C-516E-46EF-833E-6022EFBEC35F}"/>
    <dgm:cxn modelId="{8527D4D4-74D9-4BB9-BD4A-C02DAB28B49D}" type="presOf" srcId="{EF201D15-AD23-4C86-976B-D8708B1B04F4}" destId="{4763694F-BED7-40DB-948C-26446774C408}" srcOrd="0" destOrd="0" presId="urn:microsoft.com/office/officeart/2005/8/layout/vProcess5"/>
    <dgm:cxn modelId="{647F052D-E5A0-4227-BD14-3DC60CBDEB38}" type="presParOf" srcId="{C64224C0-FB33-424E-8CA6-F7248CEA29CD}" destId="{1B059AAF-3C01-4CE4-BB72-5A4B9B4B14DD}" srcOrd="0" destOrd="0" presId="urn:microsoft.com/office/officeart/2005/8/layout/vProcess5"/>
    <dgm:cxn modelId="{41209758-9BCE-454D-B7EF-892E509B5B0E}" type="presParOf" srcId="{C64224C0-FB33-424E-8CA6-F7248CEA29CD}" destId="{0C303001-4D74-4447-8921-A420F4B47230}" srcOrd="1" destOrd="0" presId="urn:microsoft.com/office/officeart/2005/8/layout/vProcess5"/>
    <dgm:cxn modelId="{CA349A8A-9344-4357-AAD6-ED3ED19AA167}" type="presParOf" srcId="{C64224C0-FB33-424E-8CA6-F7248CEA29CD}" destId="{CAF3E447-A5E2-43C0-8442-AFB8B82A95BF}" srcOrd="2" destOrd="0" presId="urn:microsoft.com/office/officeart/2005/8/layout/vProcess5"/>
    <dgm:cxn modelId="{F7DD814C-7208-44DD-865A-1951C77CD42E}" type="presParOf" srcId="{C64224C0-FB33-424E-8CA6-F7248CEA29CD}" destId="{73B88BC2-1A98-4BDD-A124-CE7A50022713}" srcOrd="3" destOrd="0" presId="urn:microsoft.com/office/officeart/2005/8/layout/vProcess5"/>
    <dgm:cxn modelId="{CE53C5BD-610A-4D78-A97E-1EEDD2314BC3}" type="presParOf" srcId="{C64224C0-FB33-424E-8CA6-F7248CEA29CD}" destId="{337E3CD4-F90D-42D9-9E3D-A84A9316C80A}" srcOrd="4" destOrd="0" presId="urn:microsoft.com/office/officeart/2005/8/layout/vProcess5"/>
    <dgm:cxn modelId="{1134ACC8-B6C3-40F4-B7DC-E44CA41A1FD3}" type="presParOf" srcId="{C64224C0-FB33-424E-8CA6-F7248CEA29CD}" destId="{266E3373-FA32-4C8E-86DF-0FE1CE5D09C3}" srcOrd="5" destOrd="0" presId="urn:microsoft.com/office/officeart/2005/8/layout/vProcess5"/>
    <dgm:cxn modelId="{68D295AC-9E01-4770-9012-EDFA3E2B950D}" type="presParOf" srcId="{C64224C0-FB33-424E-8CA6-F7248CEA29CD}" destId="{A7FBEAFC-1D85-4350-A4F4-BD581DA3F181}" srcOrd="6" destOrd="0" presId="urn:microsoft.com/office/officeart/2005/8/layout/vProcess5"/>
    <dgm:cxn modelId="{AE86F740-5826-4741-B287-A182C42639BD}" type="presParOf" srcId="{C64224C0-FB33-424E-8CA6-F7248CEA29CD}" destId="{4763694F-BED7-40DB-948C-26446774C408}" srcOrd="7" destOrd="0" presId="urn:microsoft.com/office/officeart/2005/8/layout/vProcess5"/>
    <dgm:cxn modelId="{AFC4FBFE-1D62-4D71-A3FF-72FE3A52D13F}" type="presParOf" srcId="{C64224C0-FB33-424E-8CA6-F7248CEA29CD}" destId="{3D9E8AC4-AC5A-49E0-92EA-0D5BB42AFCD2}" srcOrd="8" destOrd="0" presId="urn:microsoft.com/office/officeart/2005/8/layout/vProcess5"/>
    <dgm:cxn modelId="{B030972D-8917-4EB9-9F3B-D60D0E347D49}" type="presParOf" srcId="{C64224C0-FB33-424E-8CA6-F7248CEA29CD}" destId="{2BF2F854-6A20-4DCC-8F91-BC8FA01B12AF}" srcOrd="9" destOrd="0" presId="urn:microsoft.com/office/officeart/2005/8/layout/vProcess5"/>
    <dgm:cxn modelId="{8A68D704-CF89-4624-9626-E932DD865591}" type="presParOf" srcId="{C64224C0-FB33-424E-8CA6-F7248CEA29CD}" destId="{233B3FA9-477D-4AD4-A366-912ABFCD44F0}" srcOrd="10" destOrd="0" presId="urn:microsoft.com/office/officeart/2005/8/layout/vProcess5"/>
    <dgm:cxn modelId="{1143EC3E-8583-4A6C-AD96-732426381075}" type="presParOf" srcId="{C64224C0-FB33-424E-8CA6-F7248CEA29CD}" destId="{4AA1D5E2-53A2-4815-8FCF-40D72171AC4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9B3726-F218-40FD-B4F7-20FDEB8EDC55}"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B776390-E2E8-4266-9E6A-324227379273}">
      <dgm:prSet phldrT="[Text]" custT="1"/>
      <dgm:spPr/>
      <dgm:t>
        <a:bodyPr/>
        <a:lstStyle/>
        <a:p>
          <a:r>
            <a:rPr lang="en-US" sz="1400" b="1" dirty="0"/>
            <a:t>Jim’s</a:t>
          </a:r>
        </a:p>
        <a:p>
          <a:r>
            <a:rPr lang="en-US" sz="1400" b="1" dirty="0"/>
            <a:t>Countable Income</a:t>
          </a:r>
        </a:p>
        <a:p>
          <a:r>
            <a:rPr lang="en-US" sz="1400" b="1" dirty="0"/>
            <a:t>$1,400</a:t>
          </a:r>
        </a:p>
      </dgm:t>
    </dgm:pt>
    <dgm:pt modelId="{294CD368-EED8-49F4-B9E3-F002C080C2C4}" type="parTrans" cxnId="{6CDB92C0-857A-44B9-AD4B-9363AD867E3F}">
      <dgm:prSet/>
      <dgm:spPr/>
      <dgm:t>
        <a:bodyPr/>
        <a:lstStyle/>
        <a:p>
          <a:endParaRPr lang="en-US"/>
        </a:p>
      </dgm:t>
    </dgm:pt>
    <dgm:pt modelId="{59FDBDF9-17E8-4294-A1ED-BF57C6CE5312}" type="sibTrans" cxnId="{6CDB92C0-857A-44B9-AD4B-9363AD867E3F}">
      <dgm:prSet/>
      <dgm:spPr/>
      <dgm:t>
        <a:bodyPr/>
        <a:lstStyle/>
        <a:p>
          <a:endParaRPr lang="en-US"/>
        </a:p>
      </dgm:t>
    </dgm:pt>
    <dgm:pt modelId="{D3775F33-8B0C-4A2A-AE77-28991C56BA1E}">
      <dgm:prSet phldrT="[Text]" custT="1"/>
      <dgm:spPr>
        <a:solidFill>
          <a:srgbClr val="FF0000"/>
        </a:solidFill>
      </dgm:spPr>
      <dgm:t>
        <a:bodyPr/>
        <a:lstStyle/>
        <a:p>
          <a:r>
            <a:rPr lang="en-US" sz="1400" b="1" dirty="0"/>
            <a:t>100% FPL for 1</a:t>
          </a:r>
        </a:p>
        <a:p>
          <a:r>
            <a:rPr lang="en-US" sz="1400" b="1" dirty="0"/>
            <a:t>$1,073</a:t>
          </a:r>
        </a:p>
      </dgm:t>
    </dgm:pt>
    <dgm:pt modelId="{95EE4FD8-0F2C-4C2C-84AA-C137475993FC}" type="parTrans" cxnId="{6CC8AB43-EB11-4D9B-87F1-C4C34928C389}">
      <dgm:prSet/>
      <dgm:spPr/>
      <dgm:t>
        <a:bodyPr/>
        <a:lstStyle/>
        <a:p>
          <a:endParaRPr lang="en-US"/>
        </a:p>
      </dgm:t>
    </dgm:pt>
    <dgm:pt modelId="{C57CE398-02F4-4D43-AC30-A1663B2E4B13}" type="sibTrans" cxnId="{6CC8AB43-EB11-4D9B-87F1-C4C34928C389}">
      <dgm:prSet/>
      <dgm:spPr/>
      <dgm:t>
        <a:bodyPr/>
        <a:lstStyle/>
        <a:p>
          <a:endParaRPr lang="en-US"/>
        </a:p>
      </dgm:t>
    </dgm:pt>
    <dgm:pt modelId="{E647A63F-1839-4785-AAE1-A18F6903B384}">
      <dgm:prSet phldrT="[Text]"/>
      <dgm:spPr>
        <a:solidFill>
          <a:srgbClr val="00B050"/>
        </a:solidFill>
      </dgm:spPr>
      <dgm:t>
        <a:bodyPr/>
        <a:lstStyle/>
        <a:p>
          <a:r>
            <a:rPr lang="en-US" b="1" dirty="0"/>
            <a:t>6 Month</a:t>
          </a:r>
        </a:p>
        <a:p>
          <a:r>
            <a:rPr lang="en-US" b="1" dirty="0"/>
            <a:t>Spenddown Amount</a:t>
          </a:r>
        </a:p>
        <a:p>
          <a:r>
            <a:rPr lang="en-US" b="1" dirty="0"/>
            <a:t>$1,512</a:t>
          </a:r>
        </a:p>
      </dgm:t>
    </dgm:pt>
    <dgm:pt modelId="{A07FEC62-089C-491F-815C-C8E543D74608}" type="parTrans" cxnId="{7410127B-E5BF-4D45-B974-AFE872F580B4}">
      <dgm:prSet/>
      <dgm:spPr/>
      <dgm:t>
        <a:bodyPr/>
        <a:lstStyle/>
        <a:p>
          <a:endParaRPr lang="en-US"/>
        </a:p>
      </dgm:t>
    </dgm:pt>
    <dgm:pt modelId="{FF2A4FD4-D119-4B57-9BA4-D28D6142260C}" type="sibTrans" cxnId="{7410127B-E5BF-4D45-B974-AFE872F580B4}">
      <dgm:prSet/>
      <dgm:spPr/>
      <dgm:t>
        <a:bodyPr/>
        <a:lstStyle/>
        <a:p>
          <a:endParaRPr lang="en-US"/>
        </a:p>
      </dgm:t>
    </dgm:pt>
    <dgm:pt modelId="{C570E681-299E-4ADC-8EC5-40DD10146B12}">
      <dgm:prSet custT="1"/>
      <dgm:spPr>
        <a:solidFill>
          <a:schemeClr val="accent2">
            <a:lumMod val="75000"/>
          </a:schemeClr>
        </a:solidFill>
      </dgm:spPr>
      <dgm:t>
        <a:bodyPr/>
        <a:lstStyle/>
        <a:p>
          <a:r>
            <a:rPr lang="en-US" sz="1200" b="1" dirty="0"/>
            <a:t>6 Month Spenddown</a:t>
          </a:r>
        </a:p>
        <a:p>
          <a:r>
            <a:rPr lang="en-US" sz="1200" b="1" dirty="0"/>
            <a:t>Budget Period</a:t>
          </a:r>
        </a:p>
        <a:p>
          <a:r>
            <a:rPr lang="en-US" sz="1200" b="1" dirty="0"/>
            <a:t>$327 X </a:t>
          </a:r>
          <a:r>
            <a:rPr lang="en-US" sz="1600" b="1" dirty="0"/>
            <a:t>6</a:t>
          </a:r>
        </a:p>
      </dgm:t>
    </dgm:pt>
    <dgm:pt modelId="{EE1B66BE-AAAE-4517-9523-1D3EA038FF52}" type="parTrans" cxnId="{F4D91168-832F-4F15-9074-E49FEA4D3A33}">
      <dgm:prSet/>
      <dgm:spPr/>
      <dgm:t>
        <a:bodyPr/>
        <a:lstStyle/>
        <a:p>
          <a:endParaRPr lang="en-US"/>
        </a:p>
      </dgm:t>
    </dgm:pt>
    <dgm:pt modelId="{7F39E982-C28D-4933-AF7A-04D94DD82A46}" type="sibTrans" cxnId="{F4D91168-832F-4F15-9074-E49FEA4D3A33}">
      <dgm:prSet/>
      <dgm:spPr/>
      <dgm:t>
        <a:bodyPr/>
        <a:lstStyle/>
        <a:p>
          <a:endParaRPr lang="en-US"/>
        </a:p>
      </dgm:t>
    </dgm:pt>
    <dgm:pt modelId="{0F749974-86FC-4C7D-A5AA-738744A6E5DB}">
      <dgm:prSet/>
      <dgm:spPr>
        <a:solidFill>
          <a:srgbClr val="0052F6"/>
        </a:solidFill>
      </dgm:spPr>
      <dgm:t>
        <a:bodyPr/>
        <a:lstStyle/>
        <a:p>
          <a:r>
            <a:rPr lang="en-US" b="1" dirty="0"/>
            <a:t>Apply Allowable health expenses</a:t>
          </a:r>
        </a:p>
        <a:p>
          <a:r>
            <a:rPr lang="en-US" b="1" dirty="0"/>
            <a:t>-$450 </a:t>
          </a:r>
        </a:p>
      </dgm:t>
    </dgm:pt>
    <dgm:pt modelId="{D8822098-12BD-417A-A0B6-2EF3E0C3EBE8}" type="parTrans" cxnId="{5D3DFAAA-4E1E-4ED3-B67E-F5527AB6A9EC}">
      <dgm:prSet/>
      <dgm:spPr/>
      <dgm:t>
        <a:bodyPr/>
        <a:lstStyle/>
        <a:p>
          <a:endParaRPr lang="en-US"/>
        </a:p>
      </dgm:t>
    </dgm:pt>
    <dgm:pt modelId="{558B2B09-2AD7-45CC-AD6C-FDB91B944617}" type="sibTrans" cxnId="{5D3DFAAA-4E1E-4ED3-B67E-F5527AB6A9EC}">
      <dgm:prSet/>
      <dgm:spPr/>
      <dgm:t>
        <a:bodyPr/>
        <a:lstStyle/>
        <a:p>
          <a:endParaRPr lang="en-US"/>
        </a:p>
      </dgm:t>
    </dgm:pt>
    <dgm:pt modelId="{6FEC1BFC-B81F-4645-AFB0-B52CCAD7A39D}" type="pres">
      <dgm:prSet presAssocID="{4D9B3726-F218-40FD-B4F7-20FDEB8EDC55}" presName="linearFlow" presStyleCnt="0">
        <dgm:presLayoutVars>
          <dgm:dir/>
          <dgm:resizeHandles val="exact"/>
        </dgm:presLayoutVars>
      </dgm:prSet>
      <dgm:spPr/>
    </dgm:pt>
    <dgm:pt modelId="{282892EE-9E4A-4528-8337-B0CCC720D7DA}" type="pres">
      <dgm:prSet presAssocID="{CB776390-E2E8-4266-9E6A-324227379273}" presName="node" presStyleLbl="node1" presStyleIdx="0" presStyleCnt="5" custLinFactNeighborX="-929" custLinFactNeighborY="905">
        <dgm:presLayoutVars>
          <dgm:bulletEnabled val="1"/>
        </dgm:presLayoutVars>
      </dgm:prSet>
      <dgm:spPr/>
    </dgm:pt>
    <dgm:pt modelId="{1E92A305-6598-4C1C-A94A-E0B444303E46}" type="pres">
      <dgm:prSet presAssocID="{59FDBDF9-17E8-4294-A1ED-BF57C6CE5312}" presName="spacerL" presStyleCnt="0"/>
      <dgm:spPr/>
    </dgm:pt>
    <dgm:pt modelId="{3974C7C2-7773-49E8-A3EB-471BCD437883}" type="pres">
      <dgm:prSet presAssocID="{59FDBDF9-17E8-4294-A1ED-BF57C6CE5312}" presName="sibTrans" presStyleLbl="sibTrans2D1" presStyleIdx="0" presStyleCnt="4"/>
      <dgm:spPr>
        <a:prstGeom prst="mathMinus">
          <a:avLst/>
        </a:prstGeom>
      </dgm:spPr>
    </dgm:pt>
    <dgm:pt modelId="{8925FBCA-AD61-4526-B5FA-8B39552AA43A}" type="pres">
      <dgm:prSet presAssocID="{59FDBDF9-17E8-4294-A1ED-BF57C6CE5312}" presName="spacerR" presStyleCnt="0"/>
      <dgm:spPr/>
    </dgm:pt>
    <dgm:pt modelId="{96CB9FBF-783D-439E-9A85-AC2D73F84633}" type="pres">
      <dgm:prSet presAssocID="{D3775F33-8B0C-4A2A-AE77-28991C56BA1E}" presName="node" presStyleLbl="node1" presStyleIdx="1" presStyleCnt="5">
        <dgm:presLayoutVars>
          <dgm:bulletEnabled val="1"/>
        </dgm:presLayoutVars>
      </dgm:prSet>
      <dgm:spPr/>
    </dgm:pt>
    <dgm:pt modelId="{5BF169D9-F020-4E12-A1DE-73ED74BCF35D}" type="pres">
      <dgm:prSet presAssocID="{C57CE398-02F4-4D43-AC30-A1663B2E4B13}" presName="spacerL" presStyleCnt="0"/>
      <dgm:spPr/>
    </dgm:pt>
    <dgm:pt modelId="{ACF6F852-E508-4478-A9FC-03C8B62B797D}" type="pres">
      <dgm:prSet presAssocID="{C57CE398-02F4-4D43-AC30-A1663B2E4B13}" presName="sibTrans" presStyleLbl="sibTrans2D1" presStyleIdx="1" presStyleCnt="4"/>
      <dgm:spPr>
        <a:prstGeom prst="mathMultiply">
          <a:avLst/>
        </a:prstGeom>
      </dgm:spPr>
    </dgm:pt>
    <dgm:pt modelId="{9362B804-E486-4217-BB4E-1E3191BD3955}" type="pres">
      <dgm:prSet presAssocID="{C57CE398-02F4-4D43-AC30-A1663B2E4B13}" presName="spacerR" presStyleCnt="0"/>
      <dgm:spPr/>
    </dgm:pt>
    <dgm:pt modelId="{83BA9E1E-5DC6-4190-8051-EA4B2B595D78}" type="pres">
      <dgm:prSet presAssocID="{C570E681-299E-4ADC-8EC5-40DD10146B12}" presName="node" presStyleLbl="node1" presStyleIdx="2" presStyleCnt="5">
        <dgm:presLayoutVars>
          <dgm:bulletEnabled val="1"/>
        </dgm:presLayoutVars>
      </dgm:prSet>
      <dgm:spPr/>
    </dgm:pt>
    <dgm:pt modelId="{FF72DE23-36B3-4D65-90D0-90C34AE460BE}" type="pres">
      <dgm:prSet presAssocID="{7F39E982-C28D-4933-AF7A-04D94DD82A46}" presName="spacerL" presStyleCnt="0"/>
      <dgm:spPr/>
    </dgm:pt>
    <dgm:pt modelId="{F99B5025-CB27-42F4-9460-A579FB1E1CFD}" type="pres">
      <dgm:prSet presAssocID="{7F39E982-C28D-4933-AF7A-04D94DD82A46}" presName="sibTrans" presStyleLbl="sibTrans2D1" presStyleIdx="2" presStyleCnt="4"/>
      <dgm:spPr>
        <a:prstGeom prst="mathMinus">
          <a:avLst/>
        </a:prstGeom>
      </dgm:spPr>
    </dgm:pt>
    <dgm:pt modelId="{482260DB-BD60-4426-AF3A-A33C54D2773A}" type="pres">
      <dgm:prSet presAssocID="{7F39E982-C28D-4933-AF7A-04D94DD82A46}" presName="spacerR" presStyleCnt="0"/>
      <dgm:spPr/>
    </dgm:pt>
    <dgm:pt modelId="{2D649F1A-9F40-4073-A38C-8CDEFDC1AA3F}" type="pres">
      <dgm:prSet presAssocID="{0F749974-86FC-4C7D-A5AA-738744A6E5DB}" presName="node" presStyleLbl="node1" presStyleIdx="3" presStyleCnt="5">
        <dgm:presLayoutVars>
          <dgm:bulletEnabled val="1"/>
        </dgm:presLayoutVars>
      </dgm:prSet>
      <dgm:spPr/>
    </dgm:pt>
    <dgm:pt modelId="{04B5BB53-83A0-46FA-A8B8-F2446A413739}" type="pres">
      <dgm:prSet presAssocID="{558B2B09-2AD7-45CC-AD6C-FDB91B944617}" presName="spacerL" presStyleCnt="0"/>
      <dgm:spPr/>
    </dgm:pt>
    <dgm:pt modelId="{C0AAA298-63EF-452C-B7A4-E7E417DADA0F}" type="pres">
      <dgm:prSet presAssocID="{558B2B09-2AD7-45CC-AD6C-FDB91B944617}" presName="sibTrans" presStyleLbl="sibTrans2D1" presStyleIdx="3" presStyleCnt="4"/>
      <dgm:spPr/>
    </dgm:pt>
    <dgm:pt modelId="{291E27A6-B240-4DE3-AF97-46244B25441D}" type="pres">
      <dgm:prSet presAssocID="{558B2B09-2AD7-45CC-AD6C-FDB91B944617}" presName="spacerR" presStyleCnt="0"/>
      <dgm:spPr/>
    </dgm:pt>
    <dgm:pt modelId="{F26B8A38-5BA7-4B9F-B6F7-EFD43DA487E4}" type="pres">
      <dgm:prSet presAssocID="{E647A63F-1839-4785-AAE1-A18F6903B384}" presName="node" presStyleLbl="node1" presStyleIdx="4" presStyleCnt="5">
        <dgm:presLayoutVars>
          <dgm:bulletEnabled val="1"/>
        </dgm:presLayoutVars>
      </dgm:prSet>
      <dgm:spPr/>
    </dgm:pt>
  </dgm:ptLst>
  <dgm:cxnLst>
    <dgm:cxn modelId="{48D24D15-DA79-4508-868C-77532C32403E}" type="presOf" srcId="{C57CE398-02F4-4D43-AC30-A1663B2E4B13}" destId="{ACF6F852-E508-4478-A9FC-03C8B62B797D}" srcOrd="0" destOrd="0" presId="urn:microsoft.com/office/officeart/2005/8/layout/equation1"/>
    <dgm:cxn modelId="{027ACA23-C830-471B-8C4B-3E4B3692E6E1}" type="presOf" srcId="{C570E681-299E-4ADC-8EC5-40DD10146B12}" destId="{83BA9E1E-5DC6-4190-8051-EA4B2B595D78}" srcOrd="0" destOrd="0" presId="urn:microsoft.com/office/officeart/2005/8/layout/equation1"/>
    <dgm:cxn modelId="{E6EAEB26-3B83-444A-94A9-0437513955C9}" type="presOf" srcId="{CB776390-E2E8-4266-9E6A-324227379273}" destId="{282892EE-9E4A-4528-8337-B0CCC720D7DA}" srcOrd="0" destOrd="0" presId="urn:microsoft.com/office/officeart/2005/8/layout/equation1"/>
    <dgm:cxn modelId="{C9557429-F5B9-4104-AFC8-352FED3C2B2E}" type="presOf" srcId="{558B2B09-2AD7-45CC-AD6C-FDB91B944617}" destId="{C0AAA298-63EF-452C-B7A4-E7E417DADA0F}" srcOrd="0" destOrd="0" presId="urn:microsoft.com/office/officeart/2005/8/layout/equation1"/>
    <dgm:cxn modelId="{6CC8AB43-EB11-4D9B-87F1-C4C34928C389}" srcId="{4D9B3726-F218-40FD-B4F7-20FDEB8EDC55}" destId="{D3775F33-8B0C-4A2A-AE77-28991C56BA1E}" srcOrd="1" destOrd="0" parTransId="{95EE4FD8-0F2C-4C2C-84AA-C137475993FC}" sibTransId="{C57CE398-02F4-4D43-AC30-A1663B2E4B13}"/>
    <dgm:cxn modelId="{F4D91168-832F-4F15-9074-E49FEA4D3A33}" srcId="{4D9B3726-F218-40FD-B4F7-20FDEB8EDC55}" destId="{C570E681-299E-4ADC-8EC5-40DD10146B12}" srcOrd="2" destOrd="0" parTransId="{EE1B66BE-AAAE-4517-9523-1D3EA038FF52}" sibTransId="{7F39E982-C28D-4933-AF7A-04D94DD82A46}"/>
    <dgm:cxn modelId="{052D0A4D-82BA-48B6-9771-8A1D1EEBD11E}" type="presOf" srcId="{4D9B3726-F218-40FD-B4F7-20FDEB8EDC55}" destId="{6FEC1BFC-B81F-4645-AFB0-B52CCAD7A39D}" srcOrd="0" destOrd="0" presId="urn:microsoft.com/office/officeart/2005/8/layout/equation1"/>
    <dgm:cxn modelId="{092DE176-EC65-469A-9296-F04D4393AB7F}" type="presOf" srcId="{7F39E982-C28D-4933-AF7A-04D94DD82A46}" destId="{F99B5025-CB27-42F4-9460-A579FB1E1CFD}" srcOrd="0" destOrd="0" presId="urn:microsoft.com/office/officeart/2005/8/layout/equation1"/>
    <dgm:cxn modelId="{7410127B-E5BF-4D45-B974-AFE872F580B4}" srcId="{4D9B3726-F218-40FD-B4F7-20FDEB8EDC55}" destId="{E647A63F-1839-4785-AAE1-A18F6903B384}" srcOrd="4" destOrd="0" parTransId="{A07FEC62-089C-491F-815C-C8E543D74608}" sibTransId="{FF2A4FD4-D119-4B57-9BA4-D28D6142260C}"/>
    <dgm:cxn modelId="{11C1888E-4734-41E4-A002-B4A2F3CAE351}" type="presOf" srcId="{0F749974-86FC-4C7D-A5AA-738744A6E5DB}" destId="{2D649F1A-9F40-4073-A38C-8CDEFDC1AA3F}" srcOrd="0" destOrd="0" presId="urn:microsoft.com/office/officeart/2005/8/layout/equation1"/>
    <dgm:cxn modelId="{419AB5A8-8C16-4680-B752-879F738C2E34}" type="presOf" srcId="{59FDBDF9-17E8-4294-A1ED-BF57C6CE5312}" destId="{3974C7C2-7773-49E8-A3EB-471BCD437883}" srcOrd="0" destOrd="0" presId="urn:microsoft.com/office/officeart/2005/8/layout/equation1"/>
    <dgm:cxn modelId="{5D3DFAAA-4E1E-4ED3-B67E-F5527AB6A9EC}" srcId="{4D9B3726-F218-40FD-B4F7-20FDEB8EDC55}" destId="{0F749974-86FC-4C7D-A5AA-738744A6E5DB}" srcOrd="3" destOrd="0" parTransId="{D8822098-12BD-417A-A0B6-2EF3E0C3EBE8}" sibTransId="{558B2B09-2AD7-45CC-AD6C-FDB91B944617}"/>
    <dgm:cxn modelId="{6CDB92C0-857A-44B9-AD4B-9363AD867E3F}" srcId="{4D9B3726-F218-40FD-B4F7-20FDEB8EDC55}" destId="{CB776390-E2E8-4266-9E6A-324227379273}" srcOrd="0" destOrd="0" parTransId="{294CD368-EED8-49F4-B9E3-F002C080C2C4}" sibTransId="{59FDBDF9-17E8-4294-A1ED-BF57C6CE5312}"/>
    <dgm:cxn modelId="{88F6AFFA-23AA-423C-BF81-5E6733EE4ADC}" type="presOf" srcId="{D3775F33-8B0C-4A2A-AE77-28991C56BA1E}" destId="{96CB9FBF-783D-439E-9A85-AC2D73F84633}" srcOrd="0" destOrd="0" presId="urn:microsoft.com/office/officeart/2005/8/layout/equation1"/>
    <dgm:cxn modelId="{E14EE5FE-9CDA-4005-80BB-8254D7006868}" type="presOf" srcId="{E647A63F-1839-4785-AAE1-A18F6903B384}" destId="{F26B8A38-5BA7-4B9F-B6F7-EFD43DA487E4}" srcOrd="0" destOrd="0" presId="urn:microsoft.com/office/officeart/2005/8/layout/equation1"/>
    <dgm:cxn modelId="{14E99BA7-572D-4BA2-B38F-C90AE0DB3890}" type="presParOf" srcId="{6FEC1BFC-B81F-4645-AFB0-B52CCAD7A39D}" destId="{282892EE-9E4A-4528-8337-B0CCC720D7DA}" srcOrd="0" destOrd="0" presId="urn:microsoft.com/office/officeart/2005/8/layout/equation1"/>
    <dgm:cxn modelId="{ED1CDE02-2F03-45C3-858F-A19B690627DE}" type="presParOf" srcId="{6FEC1BFC-B81F-4645-AFB0-B52CCAD7A39D}" destId="{1E92A305-6598-4C1C-A94A-E0B444303E46}" srcOrd="1" destOrd="0" presId="urn:microsoft.com/office/officeart/2005/8/layout/equation1"/>
    <dgm:cxn modelId="{1FBCF7AB-7F24-486A-8364-B2CEB57C0D44}" type="presParOf" srcId="{6FEC1BFC-B81F-4645-AFB0-B52CCAD7A39D}" destId="{3974C7C2-7773-49E8-A3EB-471BCD437883}" srcOrd="2" destOrd="0" presId="urn:microsoft.com/office/officeart/2005/8/layout/equation1"/>
    <dgm:cxn modelId="{2CB62560-5003-46B8-A4CB-948910480EEE}" type="presParOf" srcId="{6FEC1BFC-B81F-4645-AFB0-B52CCAD7A39D}" destId="{8925FBCA-AD61-4526-B5FA-8B39552AA43A}" srcOrd="3" destOrd="0" presId="urn:microsoft.com/office/officeart/2005/8/layout/equation1"/>
    <dgm:cxn modelId="{394BB6A5-BE66-4923-9C1F-1BC31F114E4C}" type="presParOf" srcId="{6FEC1BFC-B81F-4645-AFB0-B52CCAD7A39D}" destId="{96CB9FBF-783D-439E-9A85-AC2D73F84633}" srcOrd="4" destOrd="0" presId="urn:microsoft.com/office/officeart/2005/8/layout/equation1"/>
    <dgm:cxn modelId="{B1C7838A-8DCA-4204-BD35-07913128F05A}" type="presParOf" srcId="{6FEC1BFC-B81F-4645-AFB0-B52CCAD7A39D}" destId="{5BF169D9-F020-4E12-A1DE-73ED74BCF35D}" srcOrd="5" destOrd="0" presId="urn:microsoft.com/office/officeart/2005/8/layout/equation1"/>
    <dgm:cxn modelId="{1B454717-2603-4CB6-AC9C-1A53CA8B1436}" type="presParOf" srcId="{6FEC1BFC-B81F-4645-AFB0-B52CCAD7A39D}" destId="{ACF6F852-E508-4478-A9FC-03C8B62B797D}" srcOrd="6" destOrd="0" presId="urn:microsoft.com/office/officeart/2005/8/layout/equation1"/>
    <dgm:cxn modelId="{FFF9D65C-3BF5-45DF-A02A-91B227C72AA6}" type="presParOf" srcId="{6FEC1BFC-B81F-4645-AFB0-B52CCAD7A39D}" destId="{9362B804-E486-4217-BB4E-1E3191BD3955}" srcOrd="7" destOrd="0" presId="urn:microsoft.com/office/officeart/2005/8/layout/equation1"/>
    <dgm:cxn modelId="{E1F4A1ED-3813-4776-BF8F-D163667C1AD1}" type="presParOf" srcId="{6FEC1BFC-B81F-4645-AFB0-B52CCAD7A39D}" destId="{83BA9E1E-5DC6-4190-8051-EA4B2B595D78}" srcOrd="8" destOrd="0" presId="urn:microsoft.com/office/officeart/2005/8/layout/equation1"/>
    <dgm:cxn modelId="{15A7156C-5D25-4139-B11E-95E247365F0E}" type="presParOf" srcId="{6FEC1BFC-B81F-4645-AFB0-B52CCAD7A39D}" destId="{FF72DE23-36B3-4D65-90D0-90C34AE460BE}" srcOrd="9" destOrd="0" presId="urn:microsoft.com/office/officeart/2005/8/layout/equation1"/>
    <dgm:cxn modelId="{59AC0A89-1F85-40EA-B77F-03616823AD6C}" type="presParOf" srcId="{6FEC1BFC-B81F-4645-AFB0-B52CCAD7A39D}" destId="{F99B5025-CB27-42F4-9460-A579FB1E1CFD}" srcOrd="10" destOrd="0" presId="urn:microsoft.com/office/officeart/2005/8/layout/equation1"/>
    <dgm:cxn modelId="{349A9661-AC55-40E4-B2A6-E0C1631D75B1}" type="presParOf" srcId="{6FEC1BFC-B81F-4645-AFB0-B52CCAD7A39D}" destId="{482260DB-BD60-4426-AF3A-A33C54D2773A}" srcOrd="11" destOrd="0" presId="urn:microsoft.com/office/officeart/2005/8/layout/equation1"/>
    <dgm:cxn modelId="{BFBEA015-8681-40B2-A8C4-8D335C7E4168}" type="presParOf" srcId="{6FEC1BFC-B81F-4645-AFB0-B52CCAD7A39D}" destId="{2D649F1A-9F40-4073-A38C-8CDEFDC1AA3F}" srcOrd="12" destOrd="0" presId="urn:microsoft.com/office/officeart/2005/8/layout/equation1"/>
    <dgm:cxn modelId="{A9A720C4-3713-4310-82BB-6E41E67157FA}" type="presParOf" srcId="{6FEC1BFC-B81F-4645-AFB0-B52CCAD7A39D}" destId="{04B5BB53-83A0-46FA-A8B8-F2446A413739}" srcOrd="13" destOrd="0" presId="urn:microsoft.com/office/officeart/2005/8/layout/equation1"/>
    <dgm:cxn modelId="{E56671AD-DCBA-4ECC-8812-4535AF8E1E2A}" type="presParOf" srcId="{6FEC1BFC-B81F-4645-AFB0-B52CCAD7A39D}" destId="{C0AAA298-63EF-452C-B7A4-E7E417DADA0F}" srcOrd="14" destOrd="0" presId="urn:microsoft.com/office/officeart/2005/8/layout/equation1"/>
    <dgm:cxn modelId="{D8F560E0-9756-47F9-9CDC-7705C10C1CAA}" type="presParOf" srcId="{6FEC1BFC-B81F-4645-AFB0-B52CCAD7A39D}" destId="{291E27A6-B240-4DE3-AF97-46244B25441D}" srcOrd="15" destOrd="0" presId="urn:microsoft.com/office/officeart/2005/8/layout/equation1"/>
    <dgm:cxn modelId="{8B766F65-4C25-4705-BA18-05CF9147FA6E}" type="presParOf" srcId="{6FEC1BFC-B81F-4645-AFB0-B52CCAD7A39D}" destId="{F26B8A38-5BA7-4B9F-B6F7-EFD43DA487E4}"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6CABEA-8CEC-4FF1-AEC1-C72B6A5FD1A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C9E6143B-309F-4F38-99C1-2C396421B3E1}">
      <dgm:prSet phldrT="[Text]"/>
      <dgm:spPr/>
      <dgm:t>
        <a:bodyPr/>
        <a:lstStyle/>
        <a:p>
          <a:r>
            <a:rPr lang="en-US" dirty="0">
              <a:solidFill>
                <a:schemeClr val="accent2">
                  <a:lumMod val="75000"/>
                </a:schemeClr>
              </a:solidFill>
              <a:latin typeface="Bodoni MT" panose="02070603080606020203" pitchFamily="18" charset="0"/>
            </a:rPr>
            <a:t>Earned</a:t>
          </a:r>
        </a:p>
      </dgm:t>
    </dgm:pt>
    <dgm:pt modelId="{E5CCAEB3-1C7E-4169-9EEC-71AC4D8B3E53}" type="parTrans" cxnId="{88244298-E5D2-4CC1-AD67-02ACA6C2F09D}">
      <dgm:prSet/>
      <dgm:spPr/>
      <dgm:t>
        <a:bodyPr/>
        <a:lstStyle/>
        <a:p>
          <a:endParaRPr lang="en-US"/>
        </a:p>
      </dgm:t>
    </dgm:pt>
    <dgm:pt modelId="{AA1D3BB0-C99A-4243-BB09-54DF6ACB0399}" type="sibTrans" cxnId="{88244298-E5D2-4CC1-AD67-02ACA6C2F09D}">
      <dgm:prSet/>
      <dgm:spPr/>
      <dgm:t>
        <a:bodyPr/>
        <a:lstStyle/>
        <a:p>
          <a:endParaRPr lang="en-US"/>
        </a:p>
      </dgm:t>
    </dgm:pt>
    <dgm:pt modelId="{E81C745E-7133-4E00-9B25-8AB9BEA54378}">
      <dgm:prSet phldrT="[Text]"/>
      <dgm:spPr/>
      <dgm:t>
        <a:bodyPr/>
        <a:lstStyle/>
        <a:p>
          <a:r>
            <a:rPr lang="en-US" dirty="0">
              <a:solidFill>
                <a:schemeClr val="accent2">
                  <a:lumMod val="75000"/>
                </a:schemeClr>
              </a:solidFill>
              <a:latin typeface="Bodoni MT" panose="02070603080606020203" pitchFamily="18" charset="0"/>
            </a:rPr>
            <a:t>Unearned</a:t>
          </a:r>
        </a:p>
      </dgm:t>
    </dgm:pt>
    <dgm:pt modelId="{F2BBB176-068E-4D7D-9A99-D80B803950C1}" type="parTrans" cxnId="{BE4DE2D7-2C46-46B7-991E-814268DF7D68}">
      <dgm:prSet/>
      <dgm:spPr/>
      <dgm:t>
        <a:bodyPr/>
        <a:lstStyle/>
        <a:p>
          <a:endParaRPr lang="en-US"/>
        </a:p>
      </dgm:t>
    </dgm:pt>
    <dgm:pt modelId="{8717D301-7DFF-4801-AC87-C66339CD3BE9}" type="sibTrans" cxnId="{BE4DE2D7-2C46-46B7-991E-814268DF7D68}">
      <dgm:prSet/>
      <dgm:spPr/>
      <dgm:t>
        <a:bodyPr/>
        <a:lstStyle/>
        <a:p>
          <a:endParaRPr lang="en-US"/>
        </a:p>
      </dgm:t>
    </dgm:pt>
    <dgm:pt modelId="{7E5BFC4C-4D9F-4F08-B6F9-EBAA3788B604}">
      <dgm:prSet/>
      <dgm:spPr/>
      <dgm:t>
        <a:bodyPr/>
        <a:lstStyle/>
        <a:p>
          <a:r>
            <a:rPr lang="en-US" dirty="0">
              <a:latin typeface="Bodoni MT" panose="02070603080606020203" pitchFamily="18" charset="0"/>
            </a:rPr>
            <a:t>Unearned income is all income that is not earned through employment whether received in cash or in-kind. Includes SSDI, private pensions from work, personal IRAs, etc.</a:t>
          </a:r>
        </a:p>
      </dgm:t>
    </dgm:pt>
    <dgm:pt modelId="{A5003D21-97B5-475B-9308-614B93CD3E9F}" type="parTrans" cxnId="{0792D6B6-56B8-4F9A-9F17-B7066F7D64BD}">
      <dgm:prSet/>
      <dgm:spPr/>
    </dgm:pt>
    <dgm:pt modelId="{0A37C85A-8704-4A2F-86DE-2107F5EC7334}" type="sibTrans" cxnId="{0792D6B6-56B8-4F9A-9F17-B7066F7D64BD}">
      <dgm:prSet/>
      <dgm:spPr/>
    </dgm:pt>
    <dgm:pt modelId="{9E13461D-582E-4B43-AD6D-FFF122574D0D}">
      <dgm:prSet/>
      <dgm:spPr/>
      <dgm:t>
        <a:bodyPr/>
        <a:lstStyle/>
        <a:p>
          <a:r>
            <a:rPr lang="en-US" dirty="0">
              <a:latin typeface="Bodoni MT" panose="02070603080606020203" pitchFamily="18" charset="0"/>
            </a:rPr>
            <a:t>Earned income is income from work and may be in cash or in-kind and may include more of a person’s income than he or she actually receives if amounts are withheld because of a garnishment or to pay a debt or other legal obligation, or to make any other payments</a:t>
          </a:r>
          <a:r>
            <a:rPr lang="en-US" dirty="0"/>
            <a:t>. </a:t>
          </a:r>
        </a:p>
      </dgm:t>
    </dgm:pt>
    <dgm:pt modelId="{9709E26C-9264-4B39-82A1-CFC4353D4F31}" type="parTrans" cxnId="{FD6FEE13-2EC6-4006-9E76-995D5FAFF0BF}">
      <dgm:prSet/>
      <dgm:spPr/>
    </dgm:pt>
    <dgm:pt modelId="{5A273E89-854D-44D0-83C4-677DB4E58F0A}" type="sibTrans" cxnId="{FD6FEE13-2EC6-4006-9E76-995D5FAFF0BF}">
      <dgm:prSet/>
      <dgm:spPr/>
    </dgm:pt>
    <dgm:pt modelId="{0835CCEC-90A1-4FD4-82FF-6FE4E4393ABF}" type="pres">
      <dgm:prSet presAssocID="{E76CABEA-8CEC-4FF1-AEC1-C72B6A5FD1A3}" presName="diagram" presStyleCnt="0">
        <dgm:presLayoutVars>
          <dgm:dir/>
          <dgm:animLvl val="lvl"/>
          <dgm:resizeHandles val="exact"/>
        </dgm:presLayoutVars>
      </dgm:prSet>
      <dgm:spPr/>
    </dgm:pt>
    <dgm:pt modelId="{F258D10B-86C4-4B70-90ED-4EF6EE6A471F}" type="pres">
      <dgm:prSet presAssocID="{C9E6143B-309F-4F38-99C1-2C396421B3E1}" presName="compNode" presStyleCnt="0"/>
      <dgm:spPr/>
    </dgm:pt>
    <dgm:pt modelId="{90091E8D-FFBD-4976-86AF-7917FB585804}" type="pres">
      <dgm:prSet presAssocID="{C9E6143B-309F-4F38-99C1-2C396421B3E1}" presName="childRect" presStyleLbl="bgAcc1" presStyleIdx="0" presStyleCnt="2" custLinFactNeighborX="-1907" custLinFactNeighborY="606">
        <dgm:presLayoutVars>
          <dgm:bulletEnabled val="1"/>
        </dgm:presLayoutVars>
      </dgm:prSet>
      <dgm:spPr/>
    </dgm:pt>
    <dgm:pt modelId="{444FC0F5-9CA1-46C5-8487-3BD6EC682B97}" type="pres">
      <dgm:prSet presAssocID="{C9E6143B-309F-4F38-99C1-2C396421B3E1}" presName="parentText" presStyleLbl="node1" presStyleIdx="0" presStyleCnt="0">
        <dgm:presLayoutVars>
          <dgm:chMax val="0"/>
          <dgm:bulletEnabled val="1"/>
        </dgm:presLayoutVars>
      </dgm:prSet>
      <dgm:spPr/>
    </dgm:pt>
    <dgm:pt modelId="{7796F44B-7BB7-4E68-BC02-CCAF3673287F}" type="pres">
      <dgm:prSet presAssocID="{C9E6143B-309F-4F38-99C1-2C396421B3E1}" presName="parentRect" presStyleLbl="alignNode1" presStyleIdx="0" presStyleCnt="2"/>
      <dgm:spPr/>
    </dgm:pt>
    <dgm:pt modelId="{503D1E92-20EB-4749-8F2C-47C3CBBECB46}" type="pres">
      <dgm:prSet presAssocID="{C9E6143B-309F-4F38-99C1-2C396421B3E1}"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dgm:spPr>
    </dgm:pt>
    <dgm:pt modelId="{362D7B0A-79A4-41AE-9F1C-3610472F25D3}" type="pres">
      <dgm:prSet presAssocID="{AA1D3BB0-C99A-4243-BB09-54DF6ACB0399}" presName="sibTrans" presStyleLbl="sibTrans2D1" presStyleIdx="0" presStyleCnt="0"/>
      <dgm:spPr/>
    </dgm:pt>
    <dgm:pt modelId="{E5DBD4F6-B392-4097-88AA-D7D17285A3B0}" type="pres">
      <dgm:prSet presAssocID="{E81C745E-7133-4E00-9B25-8AB9BEA54378}" presName="compNode" presStyleCnt="0"/>
      <dgm:spPr/>
    </dgm:pt>
    <dgm:pt modelId="{210D1B10-7512-49DE-BA68-EEA4DBA26DD4}" type="pres">
      <dgm:prSet presAssocID="{E81C745E-7133-4E00-9B25-8AB9BEA54378}" presName="childRect" presStyleLbl="bgAcc1" presStyleIdx="1" presStyleCnt="2">
        <dgm:presLayoutVars>
          <dgm:bulletEnabled val="1"/>
        </dgm:presLayoutVars>
      </dgm:prSet>
      <dgm:spPr/>
    </dgm:pt>
    <dgm:pt modelId="{3A269160-FCC6-4B9D-B5E5-5F31C3A55912}" type="pres">
      <dgm:prSet presAssocID="{E81C745E-7133-4E00-9B25-8AB9BEA54378}" presName="parentText" presStyleLbl="node1" presStyleIdx="0" presStyleCnt="0">
        <dgm:presLayoutVars>
          <dgm:chMax val="0"/>
          <dgm:bulletEnabled val="1"/>
        </dgm:presLayoutVars>
      </dgm:prSet>
      <dgm:spPr/>
    </dgm:pt>
    <dgm:pt modelId="{D7BE39D3-B73E-4CFB-8AB4-9D20E62E9B2D}" type="pres">
      <dgm:prSet presAssocID="{E81C745E-7133-4E00-9B25-8AB9BEA54378}" presName="parentRect" presStyleLbl="alignNode1" presStyleIdx="1" presStyleCnt="2"/>
      <dgm:spPr/>
    </dgm:pt>
    <dgm:pt modelId="{D268E306-600E-496F-AD78-F2D30CD55102}" type="pres">
      <dgm:prSet presAssocID="{E81C745E-7133-4E00-9B25-8AB9BEA54378}"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9000" r="-39000"/>
          </a:stretch>
        </a:blipFill>
      </dgm:spPr>
    </dgm:pt>
  </dgm:ptLst>
  <dgm:cxnLst>
    <dgm:cxn modelId="{FD6FEE13-2EC6-4006-9E76-995D5FAFF0BF}" srcId="{C9E6143B-309F-4F38-99C1-2C396421B3E1}" destId="{9E13461D-582E-4B43-AD6D-FFF122574D0D}" srcOrd="0" destOrd="0" parTransId="{9709E26C-9264-4B39-82A1-CFC4353D4F31}" sibTransId="{5A273E89-854D-44D0-83C4-677DB4E58F0A}"/>
    <dgm:cxn modelId="{56068B2B-CD79-4CEF-A55D-A99D911435F7}" type="presOf" srcId="{E81C745E-7133-4E00-9B25-8AB9BEA54378}" destId="{D7BE39D3-B73E-4CFB-8AB4-9D20E62E9B2D}" srcOrd="1" destOrd="0" presId="urn:microsoft.com/office/officeart/2005/8/layout/bList2"/>
    <dgm:cxn modelId="{B816D237-E369-43A0-BD56-CD3BEFA7DAC4}" type="presOf" srcId="{E81C745E-7133-4E00-9B25-8AB9BEA54378}" destId="{3A269160-FCC6-4B9D-B5E5-5F31C3A55912}" srcOrd="0" destOrd="0" presId="urn:microsoft.com/office/officeart/2005/8/layout/bList2"/>
    <dgm:cxn modelId="{7A7A8445-42E4-46C1-8469-72F239AAF37E}" type="presOf" srcId="{7E5BFC4C-4D9F-4F08-B6F9-EBAA3788B604}" destId="{210D1B10-7512-49DE-BA68-EEA4DBA26DD4}" srcOrd="0" destOrd="0" presId="urn:microsoft.com/office/officeart/2005/8/layout/bList2"/>
    <dgm:cxn modelId="{19DF7F46-AB28-4D52-A05C-C481FBF2AEFE}" type="presOf" srcId="{C9E6143B-309F-4F38-99C1-2C396421B3E1}" destId="{444FC0F5-9CA1-46C5-8487-3BD6EC682B97}" srcOrd="0" destOrd="0" presId="urn:microsoft.com/office/officeart/2005/8/layout/bList2"/>
    <dgm:cxn modelId="{9209F766-ED54-451B-9E97-B2A48944F976}" type="presOf" srcId="{9E13461D-582E-4B43-AD6D-FFF122574D0D}" destId="{90091E8D-FFBD-4976-86AF-7917FB585804}" srcOrd="0" destOrd="0" presId="urn:microsoft.com/office/officeart/2005/8/layout/bList2"/>
    <dgm:cxn modelId="{411EEA6F-BE53-480E-B7AA-71C36E096CFA}" type="presOf" srcId="{AA1D3BB0-C99A-4243-BB09-54DF6ACB0399}" destId="{362D7B0A-79A4-41AE-9F1C-3610472F25D3}" srcOrd="0" destOrd="0" presId="urn:microsoft.com/office/officeart/2005/8/layout/bList2"/>
    <dgm:cxn modelId="{88244298-E5D2-4CC1-AD67-02ACA6C2F09D}" srcId="{E76CABEA-8CEC-4FF1-AEC1-C72B6A5FD1A3}" destId="{C9E6143B-309F-4F38-99C1-2C396421B3E1}" srcOrd="0" destOrd="0" parTransId="{E5CCAEB3-1C7E-4169-9EEC-71AC4D8B3E53}" sibTransId="{AA1D3BB0-C99A-4243-BB09-54DF6ACB0399}"/>
    <dgm:cxn modelId="{0792D6B6-56B8-4F9A-9F17-B7066F7D64BD}" srcId="{E81C745E-7133-4E00-9B25-8AB9BEA54378}" destId="{7E5BFC4C-4D9F-4F08-B6F9-EBAA3788B604}" srcOrd="0" destOrd="0" parTransId="{A5003D21-97B5-475B-9308-614B93CD3E9F}" sibTransId="{0A37C85A-8704-4A2F-86DE-2107F5EC7334}"/>
    <dgm:cxn modelId="{18DB0AC4-A5BC-49C3-8C72-B3085FEC940F}" type="presOf" srcId="{E76CABEA-8CEC-4FF1-AEC1-C72B6A5FD1A3}" destId="{0835CCEC-90A1-4FD4-82FF-6FE4E4393ABF}" srcOrd="0" destOrd="0" presId="urn:microsoft.com/office/officeart/2005/8/layout/bList2"/>
    <dgm:cxn modelId="{BE4DE2D7-2C46-46B7-991E-814268DF7D68}" srcId="{E76CABEA-8CEC-4FF1-AEC1-C72B6A5FD1A3}" destId="{E81C745E-7133-4E00-9B25-8AB9BEA54378}" srcOrd="1" destOrd="0" parTransId="{F2BBB176-068E-4D7D-9A99-D80B803950C1}" sibTransId="{8717D301-7DFF-4801-AC87-C66339CD3BE9}"/>
    <dgm:cxn modelId="{F1E00AF4-6A76-4F30-8DDA-0793921B50B5}" type="presOf" srcId="{C9E6143B-309F-4F38-99C1-2C396421B3E1}" destId="{7796F44B-7BB7-4E68-BC02-CCAF3673287F}" srcOrd="1" destOrd="0" presId="urn:microsoft.com/office/officeart/2005/8/layout/bList2"/>
    <dgm:cxn modelId="{21A0A8D0-6C3C-441B-9C7A-58C7700678D4}" type="presParOf" srcId="{0835CCEC-90A1-4FD4-82FF-6FE4E4393ABF}" destId="{F258D10B-86C4-4B70-90ED-4EF6EE6A471F}" srcOrd="0" destOrd="0" presId="urn:microsoft.com/office/officeart/2005/8/layout/bList2"/>
    <dgm:cxn modelId="{AE2C0D87-6710-4779-9550-963FD8A0964B}" type="presParOf" srcId="{F258D10B-86C4-4B70-90ED-4EF6EE6A471F}" destId="{90091E8D-FFBD-4976-86AF-7917FB585804}" srcOrd="0" destOrd="0" presId="urn:microsoft.com/office/officeart/2005/8/layout/bList2"/>
    <dgm:cxn modelId="{57144CEB-4BFA-4ED1-80AE-ED13EB1F3A18}" type="presParOf" srcId="{F258D10B-86C4-4B70-90ED-4EF6EE6A471F}" destId="{444FC0F5-9CA1-46C5-8487-3BD6EC682B97}" srcOrd="1" destOrd="0" presId="urn:microsoft.com/office/officeart/2005/8/layout/bList2"/>
    <dgm:cxn modelId="{82935D0B-8D9C-4C5B-8CE1-7C4226F3A908}" type="presParOf" srcId="{F258D10B-86C4-4B70-90ED-4EF6EE6A471F}" destId="{7796F44B-7BB7-4E68-BC02-CCAF3673287F}" srcOrd="2" destOrd="0" presId="urn:microsoft.com/office/officeart/2005/8/layout/bList2"/>
    <dgm:cxn modelId="{D3B16FC1-C22D-4733-85AD-71053E78413E}" type="presParOf" srcId="{F258D10B-86C4-4B70-90ED-4EF6EE6A471F}" destId="{503D1E92-20EB-4749-8F2C-47C3CBBECB46}" srcOrd="3" destOrd="0" presId="urn:microsoft.com/office/officeart/2005/8/layout/bList2"/>
    <dgm:cxn modelId="{253DFBB5-5E43-4405-842B-17DE549C2C0F}" type="presParOf" srcId="{0835CCEC-90A1-4FD4-82FF-6FE4E4393ABF}" destId="{362D7B0A-79A4-41AE-9F1C-3610472F25D3}" srcOrd="1" destOrd="0" presId="urn:microsoft.com/office/officeart/2005/8/layout/bList2"/>
    <dgm:cxn modelId="{8243AF77-FA2A-4479-8139-5721BB155B76}" type="presParOf" srcId="{0835CCEC-90A1-4FD4-82FF-6FE4E4393ABF}" destId="{E5DBD4F6-B392-4097-88AA-D7D17285A3B0}" srcOrd="2" destOrd="0" presId="urn:microsoft.com/office/officeart/2005/8/layout/bList2"/>
    <dgm:cxn modelId="{79A85E96-DC39-463A-A464-9D9C5A76B7A0}" type="presParOf" srcId="{E5DBD4F6-B392-4097-88AA-D7D17285A3B0}" destId="{210D1B10-7512-49DE-BA68-EEA4DBA26DD4}" srcOrd="0" destOrd="0" presId="urn:microsoft.com/office/officeart/2005/8/layout/bList2"/>
    <dgm:cxn modelId="{B06B1C41-C944-4D11-BCB8-3300CB22D6CA}" type="presParOf" srcId="{E5DBD4F6-B392-4097-88AA-D7D17285A3B0}" destId="{3A269160-FCC6-4B9D-B5E5-5F31C3A55912}" srcOrd="1" destOrd="0" presId="urn:microsoft.com/office/officeart/2005/8/layout/bList2"/>
    <dgm:cxn modelId="{52AD46B8-2D27-4AAD-B93C-34FFE0833EEB}" type="presParOf" srcId="{E5DBD4F6-B392-4097-88AA-D7D17285A3B0}" destId="{D7BE39D3-B73E-4CFB-8AB4-9D20E62E9B2D}" srcOrd="2" destOrd="0" presId="urn:microsoft.com/office/officeart/2005/8/layout/bList2"/>
    <dgm:cxn modelId="{24B14403-4DAA-4891-9C1C-CB55BC975ABC}" type="presParOf" srcId="{E5DBD4F6-B392-4097-88AA-D7D17285A3B0}" destId="{D268E306-600E-496F-AD78-F2D30CD5510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72987-E79B-4BDA-9208-536FFD6EEFA2}">
      <dsp:nvSpPr>
        <dsp:cNvPr id="0" name=""/>
        <dsp:cNvSpPr/>
      </dsp:nvSpPr>
      <dsp:spPr>
        <a:xfrm>
          <a:off x="0" y="872296"/>
          <a:ext cx="109728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16BC26-3C94-402C-9645-A47427FD30FE}">
      <dsp:nvSpPr>
        <dsp:cNvPr id="0" name=""/>
        <dsp:cNvSpPr/>
      </dsp:nvSpPr>
      <dsp:spPr>
        <a:xfrm>
          <a:off x="521850" y="22459"/>
          <a:ext cx="10447236" cy="11745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accent2"/>
              </a:solidFill>
              <a:latin typeface="Bodoni MT" panose="02070603080606020203" pitchFamily="18" charset="0"/>
            </a:rPr>
            <a:t>Section 1902(a)(10)(B)—Comparability: </a:t>
          </a:r>
          <a:r>
            <a:rPr lang="en-US" sz="1800" kern="1200" dirty="0">
              <a:latin typeface="Bodoni MT" panose="02070603080606020203" pitchFamily="18" charset="0"/>
            </a:rPr>
            <a:t>A Medicaid-covered benefit generally must be provided in </a:t>
          </a:r>
          <a:r>
            <a:rPr lang="en-US" sz="1800" i="1" kern="1200" dirty="0">
              <a:latin typeface="Bodoni MT" panose="02070603080606020203" pitchFamily="18" charset="0"/>
            </a:rPr>
            <a:t>the same amount, duration, and scope</a:t>
          </a:r>
          <a:r>
            <a:rPr lang="en-US" sz="1800" kern="1200" dirty="0">
              <a:latin typeface="Bodoni MT" panose="02070603080606020203" pitchFamily="18" charset="0"/>
            </a:rPr>
            <a:t> to all beneficiaries in a population. Waivers of comparability allow states to limit an enhanced benefit package to a targeted group of persons identified as needing it most and to limit the number of participants to implement a demonstration on a smaller scale.</a:t>
          </a:r>
        </a:p>
      </dsp:txBody>
      <dsp:txXfrm>
        <a:off x="579187" y="79796"/>
        <a:ext cx="10332562" cy="1059883"/>
      </dsp:txXfrm>
    </dsp:sp>
    <dsp:sp modelId="{FF95F5CA-D824-4323-B632-0CFEDA66C418}">
      <dsp:nvSpPr>
        <dsp:cNvPr id="0" name=""/>
        <dsp:cNvSpPr/>
      </dsp:nvSpPr>
      <dsp:spPr>
        <a:xfrm>
          <a:off x="0" y="2592041"/>
          <a:ext cx="109728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DD4C93-5183-4203-B730-6CA640B757A9}">
      <dsp:nvSpPr>
        <dsp:cNvPr id="0" name=""/>
        <dsp:cNvSpPr/>
      </dsp:nvSpPr>
      <dsp:spPr>
        <a:xfrm>
          <a:off x="522386" y="1545496"/>
          <a:ext cx="10447723" cy="12846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accent2"/>
              </a:solidFill>
              <a:latin typeface="Bodoni MT" panose="02070603080606020203" pitchFamily="18" charset="0"/>
            </a:rPr>
            <a:t>Section 1902(a)(23)—Freedom of choice: </a:t>
          </a:r>
          <a:r>
            <a:rPr lang="en-US" sz="1800" kern="1200" dirty="0">
              <a:latin typeface="Bodoni MT" panose="02070603080606020203" pitchFamily="18" charset="0"/>
            </a:rPr>
            <a:t>All beneficiaries must be permitted to choose a health care provider from among any of those participating in Medicaid. Freedom of choice waivers are typically used to allow implementation of managed care programs or better management of service delivery.</a:t>
          </a:r>
        </a:p>
      </dsp:txBody>
      <dsp:txXfrm>
        <a:off x="585097" y="1608207"/>
        <a:ext cx="10322301" cy="1159215"/>
      </dsp:txXfrm>
    </dsp:sp>
    <dsp:sp modelId="{6F93BBF0-0EF6-4E86-8E63-83F049456777}">
      <dsp:nvSpPr>
        <dsp:cNvPr id="0" name=""/>
        <dsp:cNvSpPr/>
      </dsp:nvSpPr>
      <dsp:spPr>
        <a:xfrm>
          <a:off x="0" y="3949103"/>
          <a:ext cx="109728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032BF4-045D-4BE8-A25D-4AB9D738390C}">
      <dsp:nvSpPr>
        <dsp:cNvPr id="0" name=""/>
        <dsp:cNvSpPr/>
      </dsp:nvSpPr>
      <dsp:spPr>
        <a:xfrm>
          <a:off x="548640" y="3178614"/>
          <a:ext cx="10391954" cy="10952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accent2"/>
              </a:solidFill>
              <a:latin typeface="Bodoni MT" panose="02070603080606020203" pitchFamily="18" charset="0"/>
            </a:rPr>
            <a:t>Section 1902(a)(1)—</a:t>
          </a:r>
          <a:r>
            <a:rPr lang="en-US" sz="1800" b="1" kern="1200" dirty="0" err="1">
              <a:solidFill>
                <a:schemeClr val="accent2"/>
              </a:solidFill>
              <a:latin typeface="Bodoni MT" panose="02070603080606020203" pitchFamily="18" charset="0"/>
            </a:rPr>
            <a:t>Statewideness</a:t>
          </a:r>
          <a:r>
            <a:rPr lang="en-US" sz="1800" kern="1200" dirty="0">
              <a:latin typeface="Bodoni MT" panose="02070603080606020203" pitchFamily="18" charset="0"/>
            </a:rPr>
            <a:t>: Statute dictates that a state Medicaid program cannot exclude enrollees or providers because of where they live or work in the state. A waiver of “</a:t>
          </a:r>
          <a:r>
            <a:rPr lang="en-US" sz="1800" kern="1200" dirty="0" err="1">
              <a:latin typeface="Bodoni MT" panose="02070603080606020203" pitchFamily="18" charset="0"/>
            </a:rPr>
            <a:t>statewideness</a:t>
          </a:r>
          <a:r>
            <a:rPr lang="en-US" sz="1800" kern="1200" dirty="0">
              <a:latin typeface="Bodoni MT" panose="02070603080606020203" pitchFamily="18" charset="0"/>
            </a:rPr>
            <a:t>” can limit the geographic area in which a state is testing a new program, facilitate a phased-in implementation of a program, or reduce state expenditures by limiting eligible participants.</a:t>
          </a:r>
        </a:p>
      </dsp:txBody>
      <dsp:txXfrm>
        <a:off x="602104" y="3232078"/>
        <a:ext cx="10285026" cy="988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944E6-6DF6-4F00-A770-044D4D6F6962}">
      <dsp:nvSpPr>
        <dsp:cNvPr id="0" name=""/>
        <dsp:cNvSpPr/>
      </dsp:nvSpPr>
      <dsp:spPr>
        <a:xfrm>
          <a:off x="3429" y="127309"/>
          <a:ext cx="3343274"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accent2">
                  <a:lumMod val="75000"/>
                </a:schemeClr>
              </a:solidFill>
              <a:latin typeface="Bodoni MT" panose="02070603080606020203" pitchFamily="18" charset="0"/>
            </a:rPr>
            <a:t>Mandatory</a:t>
          </a:r>
        </a:p>
      </dsp:txBody>
      <dsp:txXfrm>
        <a:off x="3429" y="127309"/>
        <a:ext cx="3343274" cy="720000"/>
      </dsp:txXfrm>
    </dsp:sp>
    <dsp:sp modelId="{D40736E1-73A3-40BC-A3C8-CEFAE3475ABD}">
      <dsp:nvSpPr>
        <dsp:cNvPr id="0" name=""/>
        <dsp:cNvSpPr/>
      </dsp:nvSpPr>
      <dsp:spPr>
        <a:xfrm>
          <a:off x="3429" y="847309"/>
          <a:ext cx="3343274" cy="35513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1"/>
              </a:solidFill>
              <a:latin typeface="Bodoni MT" panose="02070603080606020203" pitchFamily="18" charset="0"/>
            </a:rPr>
            <a:t>All States must cover under State Plan</a:t>
          </a:r>
        </a:p>
        <a:p>
          <a:pPr marL="228600" lvl="1" indent="-228600" algn="l" defTabSz="1111250">
            <a:lnSpc>
              <a:spcPct val="90000"/>
            </a:lnSpc>
            <a:spcBef>
              <a:spcPct val="0"/>
            </a:spcBef>
            <a:spcAft>
              <a:spcPct val="15000"/>
            </a:spcAft>
            <a:buChar char="•"/>
          </a:pPr>
          <a:r>
            <a:rPr lang="en-US" sz="2500" kern="1200" dirty="0">
              <a:solidFill>
                <a:schemeClr val="accent1"/>
              </a:solidFill>
              <a:latin typeface="Bodoni MT" panose="02070603080606020203" pitchFamily="18" charset="0"/>
            </a:rPr>
            <a:t>Most restrictive -- no benefit waivers or restrictions </a:t>
          </a:r>
        </a:p>
      </dsp:txBody>
      <dsp:txXfrm>
        <a:off x="3429" y="847309"/>
        <a:ext cx="3343274" cy="3551343"/>
      </dsp:txXfrm>
    </dsp:sp>
    <dsp:sp modelId="{BAD18E2D-E932-47D4-A29E-61EF23520B5D}">
      <dsp:nvSpPr>
        <dsp:cNvPr id="0" name=""/>
        <dsp:cNvSpPr/>
      </dsp:nvSpPr>
      <dsp:spPr>
        <a:xfrm>
          <a:off x="3814762" y="127309"/>
          <a:ext cx="3343274"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accent2">
                  <a:lumMod val="75000"/>
                </a:schemeClr>
              </a:solidFill>
              <a:latin typeface="Bell MT" panose="02020503060305020303" pitchFamily="18" charset="0"/>
            </a:rPr>
            <a:t>Optional</a:t>
          </a:r>
        </a:p>
      </dsp:txBody>
      <dsp:txXfrm>
        <a:off x="3814762" y="127309"/>
        <a:ext cx="3343274" cy="720000"/>
      </dsp:txXfrm>
    </dsp:sp>
    <dsp:sp modelId="{5218A562-C690-462A-BBC9-07D4427F68A0}">
      <dsp:nvSpPr>
        <dsp:cNvPr id="0" name=""/>
        <dsp:cNvSpPr/>
      </dsp:nvSpPr>
      <dsp:spPr>
        <a:xfrm>
          <a:off x="3814762" y="847309"/>
          <a:ext cx="3343274" cy="35513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1"/>
              </a:solidFill>
              <a:latin typeface="Bodoni MT" panose="02070603080606020203" pitchFamily="18" charset="0"/>
            </a:rPr>
            <a:t>States have the option to cover under the State Plan</a:t>
          </a:r>
        </a:p>
        <a:p>
          <a:pPr marL="228600" lvl="1" indent="-228600" algn="l" defTabSz="1111250">
            <a:lnSpc>
              <a:spcPct val="90000"/>
            </a:lnSpc>
            <a:spcBef>
              <a:spcPct val="0"/>
            </a:spcBef>
            <a:spcAft>
              <a:spcPct val="15000"/>
            </a:spcAft>
            <a:buChar char="•"/>
          </a:pPr>
          <a:r>
            <a:rPr lang="en-US" sz="2500" kern="1200" dirty="0">
              <a:solidFill>
                <a:schemeClr val="accent1"/>
              </a:solidFill>
              <a:latin typeface="Bodoni MT" panose="02070603080606020203" pitchFamily="18" charset="0"/>
            </a:rPr>
            <a:t>More flexibility but not much</a:t>
          </a:r>
        </a:p>
      </dsp:txBody>
      <dsp:txXfrm>
        <a:off x="3814762" y="847309"/>
        <a:ext cx="3343274" cy="3551343"/>
      </dsp:txXfrm>
    </dsp:sp>
    <dsp:sp modelId="{C4997870-92C2-4CF4-BD5A-79779BE5CAE3}">
      <dsp:nvSpPr>
        <dsp:cNvPr id="0" name=""/>
        <dsp:cNvSpPr/>
      </dsp:nvSpPr>
      <dsp:spPr>
        <a:xfrm>
          <a:off x="7626096" y="127309"/>
          <a:ext cx="3343274"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accent2">
                  <a:lumMod val="75000"/>
                </a:schemeClr>
              </a:solidFill>
              <a:latin typeface="Bell MT" panose="02020503060305020303" pitchFamily="18" charset="0"/>
            </a:rPr>
            <a:t>Waiver</a:t>
          </a:r>
        </a:p>
      </dsp:txBody>
      <dsp:txXfrm>
        <a:off x="7626096" y="127309"/>
        <a:ext cx="3343274" cy="720000"/>
      </dsp:txXfrm>
    </dsp:sp>
    <dsp:sp modelId="{4AD38DF4-4848-435B-912E-53F4580708B3}">
      <dsp:nvSpPr>
        <dsp:cNvPr id="0" name=""/>
        <dsp:cNvSpPr/>
      </dsp:nvSpPr>
      <dsp:spPr>
        <a:xfrm>
          <a:off x="7626096" y="847309"/>
          <a:ext cx="3343274" cy="35513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1"/>
              </a:solidFill>
              <a:latin typeface="Bodoni MT" panose="02070603080606020203" pitchFamily="18" charset="0"/>
            </a:rPr>
            <a:t>May only cover if contributes to Medicaid goals &amp; paid for with savings from waiver of requirements  </a:t>
          </a:r>
        </a:p>
        <a:p>
          <a:pPr marL="228600" lvl="1" indent="-228600" algn="l" defTabSz="1111250">
            <a:lnSpc>
              <a:spcPct val="90000"/>
            </a:lnSpc>
            <a:spcBef>
              <a:spcPct val="0"/>
            </a:spcBef>
            <a:spcAft>
              <a:spcPct val="15000"/>
            </a:spcAft>
            <a:buChar char="•"/>
          </a:pPr>
          <a:r>
            <a:rPr lang="en-US" sz="2500" kern="1200" dirty="0">
              <a:solidFill>
                <a:schemeClr val="accent1"/>
              </a:solidFill>
              <a:latin typeface="Bodoni MT" panose="02070603080606020203" pitchFamily="18" charset="0"/>
            </a:rPr>
            <a:t>Most flexibility – cost-sharing, waiting periods, limits</a:t>
          </a:r>
        </a:p>
      </dsp:txBody>
      <dsp:txXfrm>
        <a:off x="7626096" y="847309"/>
        <a:ext cx="3343274" cy="3551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FA81D-FBFF-4CA4-8F17-234B5E3C9CF3}">
      <dsp:nvSpPr>
        <dsp:cNvPr id="0" name=""/>
        <dsp:cNvSpPr/>
      </dsp:nvSpPr>
      <dsp:spPr>
        <a:xfrm>
          <a:off x="2944357" y="0"/>
          <a:ext cx="5303540" cy="5167682"/>
        </a:xfrm>
        <a:prstGeom prst="diamond">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5F167DF4-B2CC-45DB-9F43-55C04BD60025}">
      <dsp:nvSpPr>
        <dsp:cNvPr id="0" name=""/>
        <dsp:cNvSpPr/>
      </dsp:nvSpPr>
      <dsp:spPr>
        <a:xfrm>
          <a:off x="2743210" y="493378"/>
          <a:ext cx="2743195" cy="2167135"/>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Bodoni MT" panose="02070603080606020203" pitchFamily="18" charset="0"/>
            </a:rPr>
            <a:t>*Parents/caretakers income up to 116% FPL</a:t>
          </a:r>
        </a:p>
        <a:p>
          <a:pPr marL="0" lvl="0" indent="0" algn="l" defTabSz="622300">
            <a:lnSpc>
              <a:spcPct val="90000"/>
            </a:lnSpc>
            <a:spcBef>
              <a:spcPct val="0"/>
            </a:spcBef>
            <a:spcAft>
              <a:spcPct val="35000"/>
            </a:spcAft>
            <a:buNone/>
          </a:pPr>
          <a:r>
            <a:rPr lang="en-US" sz="1400" kern="1200" dirty="0">
              <a:solidFill>
                <a:schemeClr val="bg1"/>
              </a:solidFill>
              <a:latin typeface="Bodoni MT" panose="02070603080606020203" pitchFamily="18" charset="0"/>
            </a:rPr>
            <a:t>*Pregnant women up to 185% FPL;</a:t>
          </a:r>
        </a:p>
        <a:p>
          <a:pPr marL="0" lvl="0" indent="0" algn="l" defTabSz="622300">
            <a:lnSpc>
              <a:spcPct val="90000"/>
            </a:lnSpc>
            <a:spcBef>
              <a:spcPct val="0"/>
            </a:spcBef>
            <a:spcAft>
              <a:spcPct val="35000"/>
            </a:spcAft>
            <a:buNone/>
          </a:pPr>
          <a:r>
            <a:rPr lang="en-US" sz="1400" kern="1200" dirty="0">
              <a:solidFill>
                <a:schemeClr val="bg1"/>
              </a:solidFill>
              <a:latin typeface="Bodoni MT" panose="02070603080606020203" pitchFamily="18" charset="0"/>
            </a:rPr>
            <a:t>*SSI Youth ages 19-21</a:t>
          </a:r>
        </a:p>
        <a:p>
          <a:pPr marL="0" lvl="0" indent="0" algn="l" defTabSz="622300">
            <a:lnSpc>
              <a:spcPct val="90000"/>
            </a:lnSpc>
            <a:spcBef>
              <a:spcPct val="0"/>
            </a:spcBef>
            <a:spcAft>
              <a:spcPct val="35000"/>
            </a:spcAft>
            <a:buNone/>
          </a:pPr>
          <a:r>
            <a:rPr lang="en-US" sz="1400" kern="1200" dirty="0">
              <a:solidFill>
                <a:schemeClr val="bg1"/>
              </a:solidFill>
              <a:latin typeface="Bodoni MT" panose="02070603080606020203" pitchFamily="18" charset="0"/>
            </a:rPr>
            <a:t>*Transitional Medicaid </a:t>
          </a:r>
        </a:p>
        <a:p>
          <a:pPr marL="0" lvl="0" indent="0" algn="l" defTabSz="622300">
            <a:lnSpc>
              <a:spcPct val="90000"/>
            </a:lnSpc>
            <a:spcBef>
              <a:spcPct val="0"/>
            </a:spcBef>
            <a:spcAft>
              <a:spcPct val="35000"/>
            </a:spcAft>
            <a:buNone/>
          </a:pPr>
          <a:r>
            <a:rPr lang="en-US" sz="1400" kern="1200" dirty="0">
              <a:solidFill>
                <a:schemeClr val="bg1"/>
              </a:solidFill>
              <a:latin typeface="Bodoni MT" panose="02070603080606020203" pitchFamily="18" charset="0"/>
            </a:rPr>
            <a:t>*SPMI</a:t>
          </a:r>
        </a:p>
      </dsp:txBody>
      <dsp:txXfrm>
        <a:off x="2849001" y="599169"/>
        <a:ext cx="2531613" cy="1955553"/>
      </dsp:txXfrm>
    </dsp:sp>
    <dsp:sp modelId="{141D8A1F-2D1B-4F21-A14A-3668AED544E8}">
      <dsp:nvSpPr>
        <dsp:cNvPr id="0" name=""/>
        <dsp:cNvSpPr/>
      </dsp:nvSpPr>
      <dsp:spPr>
        <a:xfrm>
          <a:off x="5802588" y="493378"/>
          <a:ext cx="2743195" cy="2167135"/>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Bodoni MT" panose="02070603080606020203" pitchFamily="18" charset="0"/>
            </a:rPr>
            <a:t>*</a:t>
          </a:r>
          <a:r>
            <a:rPr lang="en-US" sz="1400" kern="1200" dirty="0">
              <a:solidFill>
                <a:schemeClr val="accent1"/>
              </a:solidFill>
              <a:latin typeface="Bodoni MT" panose="02070603080606020203" pitchFamily="18" charset="0"/>
            </a:rPr>
            <a:t>SSI Recipients &amp; protected status</a:t>
          </a:r>
        </a:p>
        <a:p>
          <a:pPr marL="0" lvl="0" indent="0" algn="l" defTabSz="711200">
            <a:lnSpc>
              <a:spcPct val="90000"/>
            </a:lnSpc>
            <a:spcBef>
              <a:spcPct val="0"/>
            </a:spcBef>
            <a:spcAft>
              <a:spcPct val="35000"/>
            </a:spcAft>
            <a:buNone/>
          </a:pPr>
          <a:r>
            <a:rPr lang="en-US" sz="1400" kern="1200" dirty="0">
              <a:solidFill>
                <a:schemeClr val="accent1"/>
              </a:solidFill>
              <a:latin typeface="Bodoni MT" panose="02070603080606020203" pitchFamily="18" charset="0"/>
            </a:rPr>
            <a:t>*SSP</a:t>
          </a:r>
        </a:p>
        <a:p>
          <a:pPr marL="0" lvl="0" indent="0" algn="l" defTabSz="711200">
            <a:lnSpc>
              <a:spcPct val="90000"/>
            </a:lnSpc>
            <a:spcBef>
              <a:spcPct val="0"/>
            </a:spcBef>
            <a:spcAft>
              <a:spcPct val="35000"/>
            </a:spcAft>
            <a:buNone/>
          </a:pPr>
          <a:r>
            <a:rPr lang="en-US" sz="1400" kern="1200" dirty="0">
              <a:solidFill>
                <a:schemeClr val="accent1"/>
              </a:solidFill>
              <a:latin typeface="Bodoni MT" panose="02070603080606020203" pitchFamily="18" charset="0"/>
            </a:rPr>
            <a:t>* Medicare Premium Payment</a:t>
          </a:r>
        </a:p>
        <a:p>
          <a:pPr marL="0" lvl="0" indent="0" algn="l" defTabSz="711200">
            <a:lnSpc>
              <a:spcPct val="90000"/>
            </a:lnSpc>
            <a:spcBef>
              <a:spcPct val="0"/>
            </a:spcBef>
            <a:spcAft>
              <a:spcPct val="35000"/>
            </a:spcAft>
            <a:buNone/>
          </a:pPr>
          <a:r>
            <a:rPr lang="en-US" sz="1400" kern="1200" dirty="0">
              <a:solidFill>
                <a:schemeClr val="accent1"/>
              </a:solidFill>
              <a:latin typeface="Bodoni MT" panose="02070603080606020203" pitchFamily="18" charset="0"/>
            </a:rPr>
            <a:t>* Refugee Medicaid</a:t>
          </a:r>
        </a:p>
        <a:p>
          <a:pPr marL="0" lvl="0" indent="0" algn="l" defTabSz="711200">
            <a:lnSpc>
              <a:spcPct val="90000"/>
            </a:lnSpc>
            <a:spcBef>
              <a:spcPct val="0"/>
            </a:spcBef>
            <a:spcAft>
              <a:spcPct val="35000"/>
            </a:spcAft>
            <a:buNone/>
          </a:pPr>
          <a:r>
            <a:rPr lang="en-US" sz="1400" kern="1200" dirty="0">
              <a:solidFill>
                <a:schemeClr val="accent1"/>
              </a:solidFill>
              <a:latin typeface="Bodoni MT" panose="02070603080606020203" pitchFamily="18" charset="0"/>
            </a:rPr>
            <a:t>*LTSS up to Special Income </a:t>
          </a:r>
        </a:p>
        <a:p>
          <a:pPr marL="0" lvl="0" indent="0" algn="l" defTabSz="711200">
            <a:lnSpc>
              <a:spcPct val="90000"/>
            </a:lnSpc>
            <a:spcBef>
              <a:spcPct val="0"/>
            </a:spcBef>
            <a:spcAft>
              <a:spcPct val="35000"/>
            </a:spcAft>
            <a:buNone/>
          </a:pPr>
          <a:endParaRPr lang="en-US" sz="1200" kern="1200" dirty="0"/>
        </a:p>
      </dsp:txBody>
      <dsp:txXfrm>
        <a:off x="5908379" y="599169"/>
        <a:ext cx="2531613" cy="1955553"/>
      </dsp:txXfrm>
    </dsp:sp>
    <dsp:sp modelId="{D7314D1D-9018-4221-AD98-049644108321}">
      <dsp:nvSpPr>
        <dsp:cNvPr id="0" name=""/>
        <dsp:cNvSpPr/>
      </dsp:nvSpPr>
      <dsp:spPr>
        <a:xfrm>
          <a:off x="2743210" y="2687334"/>
          <a:ext cx="2743195" cy="2251036"/>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b="1" kern="1200" dirty="0">
            <a:solidFill>
              <a:schemeClr val="bg1"/>
            </a:solidFill>
            <a:latin typeface="Bodoni MT" panose="02070603080606020203" pitchFamily="18" charset="0"/>
          </a:endParaRPr>
        </a:p>
        <a:p>
          <a:pPr marL="0" lvl="0" indent="0" algn="l" defTabSz="622300">
            <a:lnSpc>
              <a:spcPct val="90000"/>
            </a:lnSpc>
            <a:spcBef>
              <a:spcPct val="0"/>
            </a:spcBef>
            <a:spcAft>
              <a:spcPct val="35000"/>
            </a:spcAft>
            <a:buNone/>
          </a:pPr>
          <a:r>
            <a:rPr lang="en-US" sz="1400" b="1" kern="1200" dirty="0">
              <a:solidFill>
                <a:schemeClr val="bg1"/>
              </a:solidFill>
              <a:latin typeface="Bodoni MT" panose="02070603080606020203" pitchFamily="18" charset="0"/>
            </a:rPr>
            <a:t>State Plan</a:t>
          </a:r>
        </a:p>
        <a:p>
          <a:pPr marL="0" lvl="0" indent="0" algn="l" defTabSz="622300">
            <a:lnSpc>
              <a:spcPct val="90000"/>
            </a:lnSpc>
            <a:spcBef>
              <a:spcPct val="0"/>
            </a:spcBef>
            <a:spcAft>
              <a:spcPct val="35000"/>
            </a:spcAft>
            <a:buNone/>
          </a:pPr>
          <a:r>
            <a:rPr lang="en-US" sz="1400" b="0" kern="1200" dirty="0">
              <a:solidFill>
                <a:schemeClr val="bg1"/>
              </a:solidFill>
              <a:latin typeface="Bodoni MT" panose="02070603080606020203" pitchFamily="18" charset="0"/>
            </a:rPr>
            <a:t>*ACA Adults including LTSS</a:t>
          </a:r>
        </a:p>
        <a:p>
          <a:pPr marL="0" lvl="0" indent="0" algn="l" defTabSz="622300">
            <a:lnSpc>
              <a:spcPct val="90000"/>
            </a:lnSpc>
            <a:spcBef>
              <a:spcPct val="0"/>
            </a:spcBef>
            <a:spcAft>
              <a:spcPct val="35000"/>
            </a:spcAft>
            <a:buNone/>
          </a:pPr>
          <a:r>
            <a:rPr lang="en-US" sz="1400" b="0" kern="1200" dirty="0">
              <a:solidFill>
                <a:schemeClr val="bg1"/>
              </a:solidFill>
              <a:latin typeface="Bodoni MT" panose="02070603080606020203" pitchFamily="18" charset="0"/>
            </a:rPr>
            <a:t>* Emergency Medicaid</a:t>
          </a:r>
        </a:p>
        <a:p>
          <a:pPr marL="0" lvl="0" indent="0" algn="l" defTabSz="622300">
            <a:lnSpc>
              <a:spcPct val="90000"/>
            </a:lnSpc>
            <a:spcBef>
              <a:spcPct val="0"/>
            </a:spcBef>
            <a:spcAft>
              <a:spcPct val="35000"/>
            </a:spcAft>
            <a:buNone/>
          </a:pPr>
          <a:r>
            <a:rPr lang="en-US" sz="1400" kern="1200" dirty="0">
              <a:solidFill>
                <a:schemeClr val="bg1"/>
              </a:solidFill>
              <a:latin typeface="Bodoni MT" panose="02070603080606020203" pitchFamily="18" charset="0"/>
            </a:rPr>
            <a:t>*Chafee Youth to age 26</a:t>
          </a:r>
          <a:endParaRPr lang="en-US" sz="1400" b="0" kern="1200" dirty="0">
            <a:solidFill>
              <a:schemeClr val="bg1"/>
            </a:solidFill>
            <a:latin typeface="Bodoni MT" panose="02070603080606020203" pitchFamily="18" charset="0"/>
          </a:endParaRPr>
        </a:p>
        <a:p>
          <a:pPr marL="0" lvl="0" indent="0" algn="l" defTabSz="622300">
            <a:lnSpc>
              <a:spcPct val="90000"/>
            </a:lnSpc>
            <a:spcBef>
              <a:spcPct val="0"/>
            </a:spcBef>
            <a:spcAft>
              <a:spcPct val="35000"/>
            </a:spcAft>
            <a:buNone/>
          </a:pPr>
          <a:r>
            <a:rPr lang="en-US" sz="1400" b="1" kern="1200" dirty="0">
              <a:solidFill>
                <a:schemeClr val="bg1"/>
              </a:solidFill>
              <a:latin typeface="Bodoni MT" panose="02070603080606020203" pitchFamily="18" charset="0"/>
            </a:rPr>
            <a:t>Section 1115 Waiver</a:t>
          </a:r>
        </a:p>
        <a:p>
          <a:pPr marL="0" lvl="0" indent="0" algn="l" defTabSz="622300">
            <a:lnSpc>
              <a:spcPct val="90000"/>
            </a:lnSpc>
            <a:spcBef>
              <a:spcPct val="0"/>
            </a:spcBef>
            <a:spcAft>
              <a:spcPct val="35000"/>
            </a:spcAft>
            <a:buNone/>
          </a:pPr>
          <a:r>
            <a:rPr lang="en-US" sz="1400" kern="1200" dirty="0">
              <a:solidFill>
                <a:schemeClr val="bg1"/>
              </a:solidFill>
              <a:latin typeface="Bodoni MT" panose="02070603080606020203" pitchFamily="18" charset="0"/>
            </a:rPr>
            <a:t>*Parents/caretakers 116%-136% FPL</a:t>
          </a:r>
        </a:p>
        <a:p>
          <a:pPr marL="0" lvl="0" indent="0" algn="l" defTabSz="622300">
            <a:lnSpc>
              <a:spcPct val="90000"/>
            </a:lnSpc>
            <a:spcBef>
              <a:spcPct val="0"/>
            </a:spcBef>
            <a:spcAft>
              <a:spcPct val="35000"/>
            </a:spcAft>
            <a:buNone/>
          </a:pPr>
          <a:r>
            <a:rPr lang="en-US" sz="1400" kern="1200" dirty="0">
              <a:solidFill>
                <a:schemeClr val="bg1"/>
              </a:solidFill>
              <a:latin typeface="Bodoni MT" panose="02070603080606020203" pitchFamily="18" charset="0"/>
            </a:rPr>
            <a:t>*Pregnant women 185 to 253% FPL</a:t>
          </a:r>
        </a:p>
        <a:p>
          <a:pPr marL="0" lvl="0" indent="0" algn="l" defTabSz="622300">
            <a:lnSpc>
              <a:spcPct val="90000"/>
            </a:lnSpc>
            <a:spcBef>
              <a:spcPct val="0"/>
            </a:spcBef>
            <a:spcAft>
              <a:spcPct val="35000"/>
            </a:spcAft>
            <a:buNone/>
          </a:pPr>
          <a:endParaRPr lang="en-US" sz="1400" kern="1200" dirty="0">
            <a:solidFill>
              <a:schemeClr val="bg1"/>
            </a:solidFill>
            <a:latin typeface="Bodoni MT" panose="02070603080606020203" pitchFamily="18" charset="0"/>
          </a:endParaRPr>
        </a:p>
      </dsp:txBody>
      <dsp:txXfrm>
        <a:off x="2853097" y="2797221"/>
        <a:ext cx="2523421" cy="2031262"/>
      </dsp:txXfrm>
    </dsp:sp>
    <dsp:sp modelId="{DA4D3001-BF6E-4AF9-BDD9-F969C31B5AD0}">
      <dsp:nvSpPr>
        <dsp:cNvPr id="0" name=""/>
        <dsp:cNvSpPr/>
      </dsp:nvSpPr>
      <dsp:spPr>
        <a:xfrm>
          <a:off x="5802588" y="2729285"/>
          <a:ext cx="2743195" cy="2167135"/>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b="1" kern="1200" dirty="0">
            <a:solidFill>
              <a:schemeClr val="accent1"/>
            </a:solidFill>
            <a:latin typeface="Bell MT" panose="02020503060305020303" pitchFamily="18" charset="0"/>
          </a:endParaRPr>
        </a:p>
        <a:p>
          <a:pPr marL="0" lvl="0" indent="0" algn="l" defTabSz="711200">
            <a:lnSpc>
              <a:spcPct val="90000"/>
            </a:lnSpc>
            <a:spcBef>
              <a:spcPct val="0"/>
            </a:spcBef>
            <a:spcAft>
              <a:spcPct val="35000"/>
            </a:spcAft>
            <a:buNone/>
          </a:pPr>
          <a:endParaRPr lang="en-US" sz="1600" b="1" kern="1200" dirty="0">
            <a:solidFill>
              <a:schemeClr val="accent1"/>
            </a:solidFill>
            <a:latin typeface="Bodoni MT" panose="02070603080606020203" pitchFamily="18" charset="0"/>
          </a:endParaRPr>
        </a:p>
        <a:p>
          <a:pPr marL="0" lvl="0" indent="0" algn="l" defTabSz="711200">
            <a:lnSpc>
              <a:spcPct val="90000"/>
            </a:lnSpc>
            <a:spcBef>
              <a:spcPct val="0"/>
            </a:spcBef>
            <a:spcAft>
              <a:spcPct val="35000"/>
            </a:spcAft>
            <a:buNone/>
          </a:pPr>
          <a:r>
            <a:rPr lang="en-US" sz="1600" b="1" kern="1200" dirty="0">
              <a:solidFill>
                <a:schemeClr val="accent1"/>
              </a:solidFill>
              <a:latin typeface="Bodoni MT" panose="02070603080606020203" pitchFamily="18" charset="0"/>
            </a:rPr>
            <a:t>State Plan</a:t>
          </a:r>
        </a:p>
        <a:p>
          <a:pPr marL="0" lvl="0" indent="0" algn="l" defTabSz="711200">
            <a:lnSpc>
              <a:spcPct val="90000"/>
            </a:lnSpc>
            <a:spcBef>
              <a:spcPct val="0"/>
            </a:spcBef>
            <a:spcAft>
              <a:spcPct val="35000"/>
            </a:spcAft>
            <a:buNone/>
          </a:pPr>
          <a:r>
            <a:rPr lang="en-US" sz="1400" b="0" kern="1200" dirty="0">
              <a:solidFill>
                <a:schemeClr val="accent1"/>
              </a:solidFill>
              <a:latin typeface="Bodoni MT" panose="02070603080606020203" pitchFamily="18" charset="0"/>
            </a:rPr>
            <a:t>*Elders &amp; Adults with disabilities from SSI to 100% FPL</a:t>
          </a:r>
        </a:p>
        <a:p>
          <a:pPr marL="0" lvl="0" indent="0" algn="l" defTabSz="711200">
            <a:lnSpc>
              <a:spcPct val="90000"/>
            </a:lnSpc>
            <a:spcBef>
              <a:spcPct val="0"/>
            </a:spcBef>
            <a:spcAft>
              <a:spcPct val="35000"/>
            </a:spcAft>
            <a:buNone/>
          </a:pPr>
          <a:r>
            <a:rPr lang="en-US" sz="1400" b="0" kern="1200" dirty="0">
              <a:solidFill>
                <a:schemeClr val="accent1"/>
              </a:solidFill>
              <a:latin typeface="Bodoni MT" panose="02070603080606020203" pitchFamily="18" charset="0"/>
            </a:rPr>
            <a:t>*Medically needy  for community  &amp; LTSS Medicaid</a:t>
          </a:r>
        </a:p>
        <a:p>
          <a:pPr marL="0" lvl="0" indent="0" algn="l" defTabSz="711200">
            <a:lnSpc>
              <a:spcPct val="90000"/>
            </a:lnSpc>
            <a:spcBef>
              <a:spcPct val="0"/>
            </a:spcBef>
            <a:spcAft>
              <a:spcPct val="35000"/>
            </a:spcAft>
            <a:buNone/>
          </a:pPr>
          <a:r>
            <a:rPr lang="en-US" sz="1400" b="0" kern="1200" dirty="0">
              <a:solidFill>
                <a:schemeClr val="accent1"/>
              </a:solidFill>
              <a:latin typeface="Bodoni MT" panose="02070603080606020203" pitchFamily="18" charset="0"/>
            </a:rPr>
            <a:t>* Special eligibility (e.g., BCCPT)</a:t>
          </a:r>
        </a:p>
        <a:p>
          <a:pPr marL="0" lvl="0" indent="0" algn="l" defTabSz="711200">
            <a:lnSpc>
              <a:spcPct val="90000"/>
            </a:lnSpc>
            <a:spcBef>
              <a:spcPct val="0"/>
            </a:spcBef>
            <a:spcAft>
              <a:spcPct val="35000"/>
            </a:spcAft>
            <a:buNone/>
          </a:pPr>
          <a:r>
            <a:rPr lang="en-US" sz="1400" b="1" kern="1200" dirty="0">
              <a:solidFill>
                <a:schemeClr val="accent1"/>
              </a:solidFill>
              <a:latin typeface="Bodoni MT" panose="02070603080606020203" pitchFamily="18" charset="0"/>
            </a:rPr>
            <a:t>Waiver </a:t>
          </a:r>
          <a:r>
            <a:rPr lang="en-US" sz="1400" b="0" kern="1200" dirty="0">
              <a:solidFill>
                <a:schemeClr val="accent1"/>
              </a:solidFill>
              <a:latin typeface="Bodoni MT" panose="02070603080606020203" pitchFamily="18" charset="0"/>
            </a:rPr>
            <a:t>– HCBS</a:t>
          </a:r>
        </a:p>
        <a:p>
          <a:pPr marL="0" lvl="0" indent="0" algn="l" defTabSz="711200">
            <a:lnSpc>
              <a:spcPct val="90000"/>
            </a:lnSpc>
            <a:spcBef>
              <a:spcPct val="0"/>
            </a:spcBef>
            <a:spcAft>
              <a:spcPct val="35000"/>
            </a:spcAft>
            <a:buNone/>
          </a:pPr>
          <a:endParaRPr lang="en-US" sz="1400" b="1" kern="1200" dirty="0">
            <a:solidFill>
              <a:schemeClr val="accent1"/>
            </a:solidFill>
            <a:latin typeface="Bodoni MT" panose="02070603080606020203" pitchFamily="18" charset="0"/>
          </a:endParaRPr>
        </a:p>
        <a:p>
          <a:pPr marL="0" lvl="0" indent="0" algn="l" defTabSz="711200">
            <a:lnSpc>
              <a:spcPct val="90000"/>
            </a:lnSpc>
            <a:spcBef>
              <a:spcPct val="0"/>
            </a:spcBef>
            <a:spcAft>
              <a:spcPct val="35000"/>
            </a:spcAft>
            <a:buNone/>
          </a:pPr>
          <a:endParaRPr lang="en-US" sz="1500" b="0" kern="1200" dirty="0">
            <a:solidFill>
              <a:schemeClr val="accent1"/>
            </a:solidFill>
            <a:latin typeface="Bell MT" panose="02020503060305020303" pitchFamily="18" charset="0"/>
          </a:endParaRPr>
        </a:p>
      </dsp:txBody>
      <dsp:txXfrm>
        <a:off x="5908379" y="2835076"/>
        <a:ext cx="2531613" cy="1955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F600A-E593-4ED9-A440-A38D3D92CEF5}">
      <dsp:nvSpPr>
        <dsp:cNvPr id="0" name=""/>
        <dsp:cNvSpPr/>
      </dsp:nvSpPr>
      <dsp:spPr>
        <a:xfrm>
          <a:off x="804896" y="2131"/>
          <a:ext cx="1478330" cy="886998"/>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latin typeface="Bodoni MT" panose="02070603080606020203" pitchFamily="18" charset="0"/>
            </a:rPr>
            <a:t>General Eligibility</a:t>
          </a:r>
        </a:p>
        <a:p>
          <a:pPr marL="0" lvl="0" indent="0" algn="ctr" defTabSz="533400">
            <a:lnSpc>
              <a:spcPct val="90000"/>
            </a:lnSpc>
            <a:spcBef>
              <a:spcPct val="0"/>
            </a:spcBef>
            <a:spcAft>
              <a:spcPct val="35000"/>
            </a:spcAft>
            <a:buNone/>
          </a:pPr>
          <a:r>
            <a:rPr lang="en-US" sz="1200" kern="1200" dirty="0">
              <a:solidFill>
                <a:schemeClr val="tx2"/>
              </a:solidFill>
              <a:latin typeface="Bodoni MT" panose="02070603080606020203" pitchFamily="18" charset="0"/>
            </a:rPr>
            <a:t>Determined through Data Matches</a:t>
          </a:r>
        </a:p>
      </dsp:txBody>
      <dsp:txXfrm>
        <a:off x="830875" y="28110"/>
        <a:ext cx="1426372" cy="835040"/>
      </dsp:txXfrm>
    </dsp:sp>
    <dsp:sp modelId="{CB6F51CC-2BBB-488F-A000-EB7FB9FC3777}">
      <dsp:nvSpPr>
        <dsp:cNvPr id="0" name=""/>
        <dsp:cNvSpPr/>
      </dsp:nvSpPr>
      <dsp:spPr>
        <a:xfrm rot="28906">
          <a:off x="2413314" y="270944"/>
          <a:ext cx="313417" cy="366625"/>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13316" y="343874"/>
        <a:ext cx="219392" cy="219975"/>
      </dsp:txXfrm>
    </dsp:sp>
    <dsp:sp modelId="{4B55673D-87D8-40FB-A394-231BC743F142}">
      <dsp:nvSpPr>
        <dsp:cNvPr id="0" name=""/>
        <dsp:cNvSpPr/>
      </dsp:nvSpPr>
      <dsp:spPr>
        <a:xfrm>
          <a:off x="2874559" y="19534"/>
          <a:ext cx="1478330" cy="886998"/>
        </a:xfrm>
        <a:prstGeom prst="roundRect">
          <a:avLst>
            <a:gd name="adj" fmla="val 10000"/>
          </a:avLst>
        </a:prstGeom>
        <a:solidFill>
          <a:schemeClr val="accent2">
            <a:shade val="80000"/>
            <a:hueOff val="-76446"/>
            <a:satOff val="3849"/>
            <a:lumOff val="56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Bodoni MT" panose="02070603080606020203" pitchFamily="18" charset="0"/>
            </a:rPr>
            <a:t>Income evaluated (Taxable eligibility </a:t>
          </a:r>
        </a:p>
        <a:p>
          <a:pPr marL="0" lvl="0" indent="0" algn="ctr" defTabSz="533400">
            <a:lnSpc>
              <a:spcPct val="90000"/>
            </a:lnSpc>
            <a:spcBef>
              <a:spcPct val="0"/>
            </a:spcBef>
            <a:spcAft>
              <a:spcPct val="35000"/>
            </a:spcAft>
            <a:buNone/>
          </a:pPr>
          <a:r>
            <a:rPr lang="en-US" sz="1200" b="1" kern="1200" dirty="0">
              <a:solidFill>
                <a:schemeClr val="accent1"/>
              </a:solidFill>
              <a:latin typeface="Bodoni MT" panose="02070603080606020203" pitchFamily="18" charset="0"/>
            </a:rPr>
            <a:t>(No resource limit)</a:t>
          </a:r>
        </a:p>
      </dsp:txBody>
      <dsp:txXfrm>
        <a:off x="2900538" y="45513"/>
        <a:ext cx="1426372" cy="835040"/>
      </dsp:txXfrm>
    </dsp:sp>
    <dsp:sp modelId="{9C50280E-03D5-4548-B21C-98ECC3AC9B41}">
      <dsp:nvSpPr>
        <dsp:cNvPr id="0" name=""/>
        <dsp:cNvSpPr/>
      </dsp:nvSpPr>
      <dsp:spPr>
        <a:xfrm rot="5400000">
          <a:off x="3461633" y="1001575"/>
          <a:ext cx="304182" cy="366625"/>
        </a:xfrm>
        <a:prstGeom prst="rightArrow">
          <a:avLst>
            <a:gd name="adj1" fmla="val 60000"/>
            <a:gd name="adj2" fmla="val 50000"/>
          </a:avLst>
        </a:prstGeom>
        <a:solidFill>
          <a:schemeClr val="accent2">
            <a:shade val="90000"/>
            <a:hueOff val="-95559"/>
            <a:satOff val="2473"/>
            <a:lumOff val="63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accent1"/>
            </a:solidFill>
          </a:endParaRPr>
        </a:p>
      </dsp:txBody>
      <dsp:txXfrm rot="-5400000">
        <a:off x="3503737" y="1032797"/>
        <a:ext cx="219975" cy="212927"/>
      </dsp:txXfrm>
    </dsp:sp>
    <dsp:sp modelId="{2F8B0789-C11D-4F0A-8F96-E177974DB4AE}">
      <dsp:nvSpPr>
        <dsp:cNvPr id="0" name=""/>
        <dsp:cNvSpPr/>
      </dsp:nvSpPr>
      <dsp:spPr>
        <a:xfrm>
          <a:off x="2874559" y="1480461"/>
          <a:ext cx="1478330" cy="886998"/>
        </a:xfrm>
        <a:prstGeom prst="roundRect">
          <a:avLst>
            <a:gd name="adj" fmla="val 10000"/>
          </a:avLst>
        </a:prstGeom>
        <a:solidFill>
          <a:schemeClr val="accent2">
            <a:shade val="80000"/>
            <a:hueOff val="-152892"/>
            <a:satOff val="7698"/>
            <a:lumOff val="11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1"/>
              </a:solidFill>
              <a:latin typeface="Bodoni MT" panose="02070603080606020203" pitchFamily="18" charset="0"/>
            </a:rPr>
            <a:t>Eligibility Approved</a:t>
          </a:r>
        </a:p>
        <a:p>
          <a:pPr marL="0" lvl="0" indent="0" algn="ctr" defTabSz="488950">
            <a:lnSpc>
              <a:spcPct val="90000"/>
            </a:lnSpc>
            <a:spcBef>
              <a:spcPct val="0"/>
            </a:spcBef>
            <a:spcAft>
              <a:spcPct val="35000"/>
            </a:spcAft>
            <a:buNone/>
          </a:pPr>
          <a:r>
            <a:rPr lang="en-US" sz="1100" b="1" kern="1200" dirty="0">
              <a:solidFill>
                <a:schemeClr val="accent1"/>
              </a:solidFill>
              <a:latin typeface="Bodoni MT" panose="02070603080606020203" pitchFamily="18" charset="0"/>
            </a:rPr>
            <a:t>MCO Enrollment Initiated</a:t>
          </a:r>
        </a:p>
      </dsp:txBody>
      <dsp:txXfrm>
        <a:off x="2900538" y="1506440"/>
        <a:ext cx="1426372" cy="835040"/>
      </dsp:txXfrm>
    </dsp:sp>
    <dsp:sp modelId="{29C66321-1D0F-4799-9BA8-790AEE895ABB}">
      <dsp:nvSpPr>
        <dsp:cNvPr id="0" name=""/>
        <dsp:cNvSpPr/>
      </dsp:nvSpPr>
      <dsp:spPr>
        <a:xfrm rot="10795914">
          <a:off x="2455208" y="1741848"/>
          <a:ext cx="296341" cy="366625"/>
        </a:xfrm>
        <a:prstGeom prst="rightArrow">
          <a:avLst>
            <a:gd name="adj1" fmla="val 60000"/>
            <a:gd name="adj2" fmla="val 50000"/>
          </a:avLst>
        </a:prstGeom>
        <a:solidFill>
          <a:schemeClr val="accent2">
            <a:shade val="90000"/>
            <a:hueOff val="-191117"/>
            <a:satOff val="4945"/>
            <a:lumOff val="127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accent1"/>
            </a:solidFill>
          </a:endParaRPr>
        </a:p>
      </dsp:txBody>
      <dsp:txXfrm rot="10800000">
        <a:off x="2544110" y="1815120"/>
        <a:ext cx="207439" cy="219975"/>
      </dsp:txXfrm>
    </dsp:sp>
    <dsp:sp modelId="{7D1C422C-8F7F-48A4-BDF8-7F0291892B9C}">
      <dsp:nvSpPr>
        <dsp:cNvPr id="0" name=""/>
        <dsp:cNvSpPr/>
      </dsp:nvSpPr>
      <dsp:spPr>
        <a:xfrm>
          <a:off x="837094" y="1482883"/>
          <a:ext cx="1478330" cy="886998"/>
        </a:xfrm>
        <a:prstGeom prst="roundRect">
          <a:avLst>
            <a:gd name="adj" fmla="val 10000"/>
          </a:avLst>
        </a:prstGeom>
        <a:solidFill>
          <a:schemeClr val="accent2">
            <a:shade val="80000"/>
            <a:hueOff val="-229338"/>
            <a:satOff val="11546"/>
            <a:lumOff val="17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Bodoni MT" panose="02070603080606020203" pitchFamily="18" charset="0"/>
            </a:rPr>
            <a:t>Coverage begins</a:t>
          </a:r>
        </a:p>
      </dsp:txBody>
      <dsp:txXfrm>
        <a:off x="863073" y="1508862"/>
        <a:ext cx="1426372" cy="835040"/>
      </dsp:txXfrm>
    </dsp:sp>
    <dsp:sp modelId="{1F606C9B-B81F-45CD-9468-014374EC3B91}">
      <dsp:nvSpPr>
        <dsp:cNvPr id="0" name=""/>
        <dsp:cNvSpPr/>
      </dsp:nvSpPr>
      <dsp:spPr>
        <a:xfrm rot="5474985">
          <a:off x="1404255" y="2472190"/>
          <a:ext cx="312196" cy="366625"/>
        </a:xfrm>
        <a:prstGeom prst="rightArrow">
          <a:avLst>
            <a:gd name="adj1" fmla="val 60000"/>
            <a:gd name="adj2" fmla="val 50000"/>
          </a:avLst>
        </a:prstGeom>
        <a:solidFill>
          <a:schemeClr val="accent2">
            <a:shade val="90000"/>
            <a:hueOff val="-286676"/>
            <a:satOff val="7418"/>
            <a:lumOff val="191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accent1"/>
            </a:solidFill>
          </a:endParaRPr>
        </a:p>
      </dsp:txBody>
      <dsp:txXfrm rot="-5400000">
        <a:off x="1451387" y="2499416"/>
        <a:ext cx="219975" cy="218537"/>
      </dsp:txXfrm>
    </dsp:sp>
    <dsp:sp modelId="{D55751C5-72A1-48AB-89A6-64457EE9C68A}">
      <dsp:nvSpPr>
        <dsp:cNvPr id="0" name=""/>
        <dsp:cNvSpPr/>
      </dsp:nvSpPr>
      <dsp:spPr>
        <a:xfrm>
          <a:off x="804896" y="2958792"/>
          <a:ext cx="1478330" cy="886998"/>
        </a:xfrm>
        <a:prstGeom prst="roundRect">
          <a:avLst>
            <a:gd name="adj" fmla="val 10000"/>
          </a:avLst>
        </a:prstGeom>
        <a:solidFill>
          <a:schemeClr val="accent2">
            <a:shade val="80000"/>
            <a:hueOff val="-305784"/>
            <a:satOff val="15395"/>
            <a:lumOff val="227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Bodoni MT" panose="02070603080606020203" pitchFamily="18" charset="0"/>
            </a:rPr>
            <a:t>PEV – Post-Eligibility Verification &amp;Quality Assurance</a:t>
          </a:r>
        </a:p>
      </dsp:txBody>
      <dsp:txXfrm>
        <a:off x="830875" y="2984771"/>
        <a:ext cx="1426372" cy="835040"/>
      </dsp:txXfrm>
    </dsp:sp>
    <dsp:sp modelId="{D48FE2B2-4665-4FEF-B387-BB62F0E7272D}">
      <dsp:nvSpPr>
        <dsp:cNvPr id="0" name=""/>
        <dsp:cNvSpPr/>
      </dsp:nvSpPr>
      <dsp:spPr>
        <a:xfrm>
          <a:off x="2413320" y="3218978"/>
          <a:ext cx="313406" cy="366625"/>
        </a:xfrm>
        <a:prstGeom prst="rightArrow">
          <a:avLst>
            <a:gd name="adj1" fmla="val 60000"/>
            <a:gd name="adj2" fmla="val 50000"/>
          </a:avLst>
        </a:prstGeom>
        <a:solidFill>
          <a:schemeClr val="accent2">
            <a:shade val="90000"/>
            <a:hueOff val="-382234"/>
            <a:satOff val="9890"/>
            <a:lumOff val="25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accent1"/>
            </a:solidFill>
          </a:endParaRPr>
        </a:p>
      </dsp:txBody>
      <dsp:txXfrm>
        <a:off x="2413320" y="3292303"/>
        <a:ext cx="219384" cy="219975"/>
      </dsp:txXfrm>
    </dsp:sp>
    <dsp:sp modelId="{E41D34BB-5514-4C15-8258-70C6E4D8CCD0}">
      <dsp:nvSpPr>
        <dsp:cNvPr id="0" name=""/>
        <dsp:cNvSpPr/>
      </dsp:nvSpPr>
      <dsp:spPr>
        <a:xfrm>
          <a:off x="2874559" y="2958792"/>
          <a:ext cx="1478330" cy="886998"/>
        </a:xfrm>
        <a:prstGeom prst="roundRect">
          <a:avLst>
            <a:gd name="adj" fmla="val 10000"/>
          </a:avLst>
        </a:prstGeom>
        <a:solidFill>
          <a:schemeClr val="accent2">
            <a:shade val="80000"/>
            <a:hueOff val="-382230"/>
            <a:satOff val="19244"/>
            <a:lumOff val="283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latin typeface="Bodoni MT" panose="02070603080606020203" pitchFamily="18" charset="0"/>
            </a:rPr>
            <a:t>Passive </a:t>
          </a:r>
          <a:r>
            <a:rPr lang="en-US" sz="1200" b="1" kern="1200" dirty="0" err="1">
              <a:solidFill>
                <a:schemeClr val="accent1"/>
              </a:solidFill>
              <a:latin typeface="Bodoni MT" panose="02070603080606020203" pitchFamily="18" charset="0"/>
            </a:rPr>
            <a:t>Exparte</a:t>
          </a:r>
          <a:r>
            <a:rPr lang="en-US" sz="1200" b="1" kern="1200" dirty="0">
              <a:solidFill>
                <a:schemeClr val="accent1"/>
              </a:solidFill>
              <a:latin typeface="Bodoni MT" panose="02070603080606020203" pitchFamily="18" charset="0"/>
            </a:rPr>
            <a:t> Renewal </a:t>
          </a:r>
        </a:p>
        <a:p>
          <a:pPr marL="0" lvl="0" indent="0" algn="ctr" defTabSz="533400">
            <a:lnSpc>
              <a:spcPct val="90000"/>
            </a:lnSpc>
            <a:spcBef>
              <a:spcPct val="0"/>
            </a:spcBef>
            <a:spcAft>
              <a:spcPct val="35000"/>
            </a:spcAft>
            <a:buNone/>
          </a:pPr>
          <a:r>
            <a:rPr lang="en-US" sz="1100" b="1" kern="1200" dirty="0">
              <a:solidFill>
                <a:schemeClr val="accent1"/>
              </a:solidFill>
              <a:latin typeface="Bodoni MT" panose="02070603080606020203" pitchFamily="18" charset="0"/>
            </a:rPr>
            <a:t>Renewal is automatic unless there is a </a:t>
          </a:r>
          <a:r>
            <a:rPr lang="en-US" sz="1100" b="1" kern="1200" dirty="0" err="1">
              <a:solidFill>
                <a:schemeClr val="accent1"/>
              </a:solidFill>
              <a:latin typeface="Bodoni MT" panose="02070603080606020203" pitchFamily="18" charset="0"/>
            </a:rPr>
            <a:t>discrpeancy</a:t>
          </a:r>
          <a:endParaRPr lang="en-US" sz="1100" b="1" kern="1200" dirty="0">
            <a:solidFill>
              <a:schemeClr val="accent1"/>
            </a:solidFill>
            <a:latin typeface="Bodoni MT" panose="02070603080606020203" pitchFamily="18" charset="0"/>
          </a:endParaRPr>
        </a:p>
      </dsp:txBody>
      <dsp:txXfrm>
        <a:off x="2900538" y="2984771"/>
        <a:ext cx="1426372" cy="835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F5C53-0B23-4BAD-966A-6A69AD319FE1}">
      <dsp:nvSpPr>
        <dsp:cNvPr id="0" name=""/>
        <dsp:cNvSpPr/>
      </dsp:nvSpPr>
      <dsp:spPr>
        <a:xfrm>
          <a:off x="4555" y="153882"/>
          <a:ext cx="1361599" cy="816959"/>
        </a:xfrm>
        <a:prstGeom prst="roundRect">
          <a:avLst>
            <a:gd name="adj" fmla="val 10000"/>
          </a:avLst>
        </a:prstGeom>
        <a:solidFill>
          <a:schemeClr val="accent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Submit DHS -2 or Consumer Portal Application </a:t>
          </a:r>
        </a:p>
      </dsp:txBody>
      <dsp:txXfrm>
        <a:off x="28483" y="177810"/>
        <a:ext cx="1313743" cy="769103"/>
      </dsp:txXfrm>
    </dsp:sp>
    <dsp:sp modelId="{CEFF7F57-75D5-4253-B650-77466BD68CFD}">
      <dsp:nvSpPr>
        <dsp:cNvPr id="0" name=""/>
        <dsp:cNvSpPr/>
      </dsp:nvSpPr>
      <dsp:spPr>
        <a:xfrm>
          <a:off x="1485975" y="393523"/>
          <a:ext cx="288659" cy="33767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85975" y="461058"/>
        <a:ext cx="202061" cy="202606"/>
      </dsp:txXfrm>
    </dsp:sp>
    <dsp:sp modelId="{91521425-DBD1-4F73-8634-A31F0CFBC680}">
      <dsp:nvSpPr>
        <dsp:cNvPr id="0" name=""/>
        <dsp:cNvSpPr/>
      </dsp:nvSpPr>
      <dsp:spPr>
        <a:xfrm>
          <a:off x="1910794" y="153882"/>
          <a:ext cx="1361599" cy="816959"/>
        </a:xfrm>
        <a:prstGeom prst="roundRect">
          <a:avLst>
            <a:gd name="adj" fmla="val 10000"/>
          </a:avLst>
        </a:prstGeom>
        <a:solidFill>
          <a:schemeClr val="accent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General Eligibility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Determined through Data Matches </a:t>
          </a:r>
          <a:r>
            <a:rPr lang="en-US" sz="1100" kern="1200" dirty="0"/>
            <a:t> </a:t>
          </a:r>
        </a:p>
      </dsp:txBody>
      <dsp:txXfrm>
        <a:off x="1934722" y="177810"/>
        <a:ext cx="1313743" cy="769103"/>
      </dsp:txXfrm>
    </dsp:sp>
    <dsp:sp modelId="{0BF75D99-4781-4AB8-9B8C-6A11FCE23A18}">
      <dsp:nvSpPr>
        <dsp:cNvPr id="0" name=""/>
        <dsp:cNvSpPr/>
      </dsp:nvSpPr>
      <dsp:spPr>
        <a:xfrm>
          <a:off x="3392214" y="393523"/>
          <a:ext cx="288659" cy="337676"/>
        </a:xfrm>
        <a:prstGeom prst="rightArrow">
          <a:avLst>
            <a:gd name="adj1" fmla="val 60000"/>
            <a:gd name="adj2" fmla="val 50000"/>
          </a:avLst>
        </a:prstGeom>
        <a:solidFill>
          <a:schemeClr val="accent1">
            <a:shade val="90000"/>
            <a:hueOff val="207471"/>
            <a:satOff val="-26644"/>
            <a:lumOff val="166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392214" y="461058"/>
        <a:ext cx="202061" cy="202606"/>
      </dsp:txXfrm>
    </dsp:sp>
    <dsp:sp modelId="{1E76B788-83B8-4409-8F94-BB76EB9FBF4C}">
      <dsp:nvSpPr>
        <dsp:cNvPr id="0" name=""/>
        <dsp:cNvSpPr/>
      </dsp:nvSpPr>
      <dsp:spPr>
        <a:xfrm>
          <a:off x="3817033" y="153882"/>
          <a:ext cx="1361599" cy="816959"/>
        </a:xfrm>
        <a:prstGeom prst="roundRect">
          <a:avLst>
            <a:gd name="adj" fmla="val 10000"/>
          </a:avLst>
        </a:prstGeom>
        <a:solidFill>
          <a:schemeClr val="accent1">
            <a:shade val="50000"/>
            <a:hueOff val="305628"/>
            <a:satOff val="-46517"/>
            <a:lumOff val="297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Countable income calculated – earned and unearned </a:t>
          </a:r>
        </a:p>
      </dsp:txBody>
      <dsp:txXfrm>
        <a:off x="3840961" y="177810"/>
        <a:ext cx="1313743" cy="769103"/>
      </dsp:txXfrm>
    </dsp:sp>
    <dsp:sp modelId="{893EA20E-FAFB-4966-9546-AB4BB725B509}">
      <dsp:nvSpPr>
        <dsp:cNvPr id="0" name=""/>
        <dsp:cNvSpPr/>
      </dsp:nvSpPr>
      <dsp:spPr>
        <a:xfrm rot="5400000">
          <a:off x="4353503" y="1066153"/>
          <a:ext cx="288659" cy="337676"/>
        </a:xfrm>
        <a:prstGeom prst="rightArrow">
          <a:avLst>
            <a:gd name="adj1" fmla="val 60000"/>
            <a:gd name="adj2" fmla="val 50000"/>
          </a:avLst>
        </a:prstGeom>
        <a:solidFill>
          <a:schemeClr val="accent1">
            <a:shade val="90000"/>
            <a:hueOff val="414942"/>
            <a:satOff val="-53287"/>
            <a:lumOff val="332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4396530" y="1090661"/>
        <a:ext cx="202606" cy="202061"/>
      </dsp:txXfrm>
    </dsp:sp>
    <dsp:sp modelId="{F78351E1-FAED-4233-ABF8-8D9716DED25E}">
      <dsp:nvSpPr>
        <dsp:cNvPr id="0" name=""/>
        <dsp:cNvSpPr/>
      </dsp:nvSpPr>
      <dsp:spPr>
        <a:xfrm>
          <a:off x="3817033" y="1515481"/>
          <a:ext cx="1361599" cy="816959"/>
        </a:xfrm>
        <a:prstGeom prst="roundRect">
          <a:avLst>
            <a:gd name="adj" fmla="val 10000"/>
          </a:avLst>
        </a:prstGeom>
        <a:solidFill>
          <a:schemeClr val="accent1">
            <a:shade val="50000"/>
            <a:hueOff val="458442"/>
            <a:satOff val="-69775"/>
            <a:lumOff val="445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Evaluation of resources</a:t>
          </a:r>
        </a:p>
      </dsp:txBody>
      <dsp:txXfrm>
        <a:off x="3840961" y="1539409"/>
        <a:ext cx="1313743" cy="769103"/>
      </dsp:txXfrm>
    </dsp:sp>
    <dsp:sp modelId="{2C3EEE81-2AB7-4C1B-8D09-46FFE7D093C6}">
      <dsp:nvSpPr>
        <dsp:cNvPr id="0" name=""/>
        <dsp:cNvSpPr/>
      </dsp:nvSpPr>
      <dsp:spPr>
        <a:xfrm rot="10800000">
          <a:off x="3408553" y="1755122"/>
          <a:ext cx="288659" cy="337676"/>
        </a:xfrm>
        <a:prstGeom prst="rightArrow">
          <a:avLst>
            <a:gd name="adj1" fmla="val 60000"/>
            <a:gd name="adj2" fmla="val 50000"/>
          </a:avLst>
        </a:prstGeom>
        <a:solidFill>
          <a:schemeClr val="accent1">
            <a:shade val="90000"/>
            <a:hueOff val="622413"/>
            <a:satOff val="-79931"/>
            <a:lumOff val="499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495151" y="1822657"/>
        <a:ext cx="202061" cy="202606"/>
      </dsp:txXfrm>
    </dsp:sp>
    <dsp:sp modelId="{CFFF8B4E-761F-484B-8609-154AFFCDAEC7}">
      <dsp:nvSpPr>
        <dsp:cNvPr id="0" name=""/>
        <dsp:cNvSpPr/>
      </dsp:nvSpPr>
      <dsp:spPr>
        <a:xfrm>
          <a:off x="1910794" y="1515481"/>
          <a:ext cx="1361599" cy="816959"/>
        </a:xfrm>
        <a:prstGeom prst="roundRect">
          <a:avLst>
            <a:gd name="adj" fmla="val 10000"/>
          </a:avLst>
        </a:prstGeom>
        <a:solidFill>
          <a:srgbClr val="71A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Disability Determination if Under 65</a:t>
          </a:r>
        </a:p>
      </dsp:txBody>
      <dsp:txXfrm>
        <a:off x="1934722" y="1539409"/>
        <a:ext cx="1313743" cy="769103"/>
      </dsp:txXfrm>
    </dsp:sp>
    <dsp:sp modelId="{3CDC5BC7-0F47-461F-9454-CDFCB15DCD05}">
      <dsp:nvSpPr>
        <dsp:cNvPr id="0" name=""/>
        <dsp:cNvSpPr/>
      </dsp:nvSpPr>
      <dsp:spPr>
        <a:xfrm rot="10800000">
          <a:off x="1502314" y="1755122"/>
          <a:ext cx="288659" cy="337676"/>
        </a:xfrm>
        <a:prstGeom prst="rightArrow">
          <a:avLst>
            <a:gd name="adj1" fmla="val 60000"/>
            <a:gd name="adj2" fmla="val 50000"/>
          </a:avLst>
        </a:prstGeom>
        <a:solidFill>
          <a:schemeClr val="accent1">
            <a:shade val="90000"/>
            <a:hueOff val="622413"/>
            <a:satOff val="-79931"/>
            <a:lumOff val="499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588912" y="1822657"/>
        <a:ext cx="202061" cy="202606"/>
      </dsp:txXfrm>
    </dsp:sp>
    <dsp:sp modelId="{3F5D9867-185B-468A-85B3-B0A033EF55E4}">
      <dsp:nvSpPr>
        <dsp:cNvPr id="0" name=""/>
        <dsp:cNvSpPr/>
      </dsp:nvSpPr>
      <dsp:spPr>
        <a:xfrm>
          <a:off x="4555" y="1515481"/>
          <a:ext cx="1361599" cy="816959"/>
        </a:xfrm>
        <a:prstGeom prst="roundRect">
          <a:avLst>
            <a:gd name="adj" fmla="val 10000"/>
          </a:avLst>
        </a:prstGeom>
        <a:solidFill>
          <a:schemeClr val="tx2">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Eligibility Approved</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MCO or FFS</a:t>
          </a:r>
        </a:p>
      </dsp:txBody>
      <dsp:txXfrm>
        <a:off x="28483" y="1539409"/>
        <a:ext cx="1313743" cy="769103"/>
      </dsp:txXfrm>
    </dsp:sp>
    <dsp:sp modelId="{0F53EB79-D0A8-44F8-84D6-526B8851CB1C}">
      <dsp:nvSpPr>
        <dsp:cNvPr id="0" name=""/>
        <dsp:cNvSpPr/>
      </dsp:nvSpPr>
      <dsp:spPr>
        <a:xfrm rot="5400000">
          <a:off x="541025" y="2427752"/>
          <a:ext cx="288659" cy="337676"/>
        </a:xfrm>
        <a:prstGeom prst="rightArrow">
          <a:avLst>
            <a:gd name="adj1" fmla="val 60000"/>
            <a:gd name="adj2" fmla="val 50000"/>
          </a:avLst>
        </a:prstGeom>
        <a:solidFill>
          <a:schemeClr val="accent1">
            <a:shade val="90000"/>
            <a:hueOff val="414942"/>
            <a:satOff val="-53287"/>
            <a:lumOff val="332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584052" y="2452260"/>
        <a:ext cx="202606" cy="202061"/>
      </dsp:txXfrm>
    </dsp:sp>
    <dsp:sp modelId="{050FC240-5721-445D-97EA-0B8C7BA78C72}">
      <dsp:nvSpPr>
        <dsp:cNvPr id="0" name=""/>
        <dsp:cNvSpPr/>
      </dsp:nvSpPr>
      <dsp:spPr>
        <a:xfrm>
          <a:off x="4555" y="2877080"/>
          <a:ext cx="1361599" cy="816959"/>
        </a:xfrm>
        <a:prstGeom prst="roundRect">
          <a:avLst>
            <a:gd name="adj" fmla="val 10000"/>
          </a:avLst>
        </a:prstGeom>
        <a:solidFill>
          <a:schemeClr val="accent1">
            <a:shade val="50000"/>
            <a:hueOff val="305628"/>
            <a:satOff val="-46517"/>
            <a:lumOff val="297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Bodoni MT" panose="02070603080606020203" pitchFamily="18" charset="0"/>
            </a:rPr>
            <a:t>Coverage begins</a:t>
          </a:r>
        </a:p>
      </dsp:txBody>
      <dsp:txXfrm>
        <a:off x="28483" y="2901008"/>
        <a:ext cx="1313743" cy="769103"/>
      </dsp:txXfrm>
    </dsp:sp>
    <dsp:sp modelId="{F1F89C02-932E-480B-8E0D-5816EA699DCF}">
      <dsp:nvSpPr>
        <dsp:cNvPr id="0" name=""/>
        <dsp:cNvSpPr/>
      </dsp:nvSpPr>
      <dsp:spPr>
        <a:xfrm>
          <a:off x="1485975" y="3116721"/>
          <a:ext cx="288659" cy="337676"/>
        </a:xfrm>
        <a:prstGeom prst="rightArrow">
          <a:avLst>
            <a:gd name="adj1" fmla="val 60000"/>
            <a:gd name="adj2" fmla="val 50000"/>
          </a:avLst>
        </a:prstGeom>
        <a:solidFill>
          <a:schemeClr val="accent1">
            <a:shade val="90000"/>
            <a:hueOff val="207471"/>
            <a:satOff val="-26644"/>
            <a:lumOff val="166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85975" y="3184256"/>
        <a:ext cx="202061" cy="202606"/>
      </dsp:txXfrm>
    </dsp:sp>
    <dsp:sp modelId="{C3121A70-E284-4A45-97C0-701388C25E11}">
      <dsp:nvSpPr>
        <dsp:cNvPr id="0" name=""/>
        <dsp:cNvSpPr/>
      </dsp:nvSpPr>
      <dsp:spPr>
        <a:xfrm>
          <a:off x="1910794" y="2877080"/>
          <a:ext cx="1361599" cy="816959"/>
        </a:xfrm>
        <a:prstGeom prst="roundRect">
          <a:avLst>
            <a:gd name="adj" fmla="val 10000"/>
          </a:avLst>
        </a:prstGeom>
        <a:solidFill>
          <a:schemeClr val="accent1">
            <a:shade val="50000"/>
            <a:hueOff val="152814"/>
            <a:satOff val="-23258"/>
            <a:lumOff val="148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Modified Passive Renewal</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(Beneficiary and agency involved)</a:t>
          </a:r>
        </a:p>
      </dsp:txBody>
      <dsp:txXfrm>
        <a:off x="1934722" y="2901008"/>
        <a:ext cx="1313743" cy="769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A16AB-28C0-4847-A77B-D501FBE395E1}">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EEB000"/>
              </a:solidFill>
              <a:latin typeface="Bodoni MT" panose="02070603080606020203" pitchFamily="18" charset="0"/>
            </a:rPr>
            <a:t>Exclusions</a:t>
          </a:r>
          <a:r>
            <a:rPr lang="en-US" sz="2400" kern="1200" dirty="0">
              <a:latin typeface="Bodoni MT" panose="02070603080606020203" pitchFamily="18" charset="0"/>
            </a:rPr>
            <a:t> </a:t>
          </a:r>
          <a:endParaRPr lang="en-US" sz="700" kern="1200" dirty="0"/>
        </a:p>
      </dsp:txBody>
      <dsp:txXfrm rot="-5400000">
        <a:off x="1" y="573596"/>
        <a:ext cx="1146297" cy="491270"/>
      </dsp:txXfrm>
    </dsp:sp>
    <dsp:sp modelId="{0E847871-CAE3-449B-9044-5990CFCBB881}">
      <dsp:nvSpPr>
        <dsp:cNvPr id="0" name=""/>
        <dsp:cNvSpPr/>
      </dsp:nvSpPr>
      <dsp:spPr>
        <a:xfrm rot="5400000">
          <a:off x="5624320" y="-4477575"/>
          <a:ext cx="1064418" cy="10020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latin typeface="Bodoni MT" panose="02070603080606020203" pitchFamily="18" charset="0"/>
            </a:rPr>
            <a:t>Certain forms of earned and unearned income are excluded or treated as “not income” under federal law or regulations when determining income eligibility. The State also excludes certain types of income allowed under the Medicaid State Plan and Section 1115 waiver. All possible exclusions must be applied prior to the determination of eligibility</a:t>
          </a:r>
        </a:p>
      </dsp:txBody>
      <dsp:txXfrm rot="-5400000">
        <a:off x="1146297" y="52409"/>
        <a:ext cx="9968504" cy="960496"/>
      </dsp:txXfrm>
    </dsp:sp>
    <dsp:sp modelId="{216610C7-6986-4425-98D2-16490965BFA9}">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  </a:t>
          </a:r>
          <a:r>
            <a:rPr lang="en-US" sz="1300" kern="1200" dirty="0">
              <a:solidFill>
                <a:srgbClr val="EEB000"/>
              </a:solidFill>
              <a:latin typeface="Bodoni MT" panose="02070603080606020203" pitchFamily="18" charset="0"/>
            </a:rPr>
            <a:t>Disregards and Deductions</a:t>
          </a:r>
        </a:p>
      </dsp:txBody>
      <dsp:txXfrm rot="-5400000">
        <a:off x="1" y="2017346"/>
        <a:ext cx="1146297" cy="491270"/>
      </dsp:txXfrm>
    </dsp:sp>
    <dsp:sp modelId="{EB9B7DC0-A74F-4D2A-964E-66CECE951847}">
      <dsp:nvSpPr>
        <dsp:cNvPr id="0" name=""/>
        <dsp:cNvSpPr/>
      </dsp:nvSpPr>
      <dsp:spPr>
        <a:xfrm rot="5400000">
          <a:off x="5624320" y="-3033825"/>
          <a:ext cx="1064418" cy="10020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latin typeface="Bodoni MT" panose="02070603080606020203" pitchFamily="18" charset="0"/>
            </a:rPr>
            <a:t>There are income disregards and deductions that apply when evaluating income. The State must apply these disregards and deductions in a specific order when calculating countable income. Example: Standard disregard of earned income applies first</a:t>
          </a:r>
        </a:p>
      </dsp:txBody>
      <dsp:txXfrm rot="-5400000">
        <a:off x="1146297" y="1496159"/>
        <a:ext cx="9968504" cy="960496"/>
      </dsp:txXfrm>
    </dsp:sp>
    <dsp:sp modelId="{FC8A6B98-736C-4941-B292-3D61AF110A52}">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EEB000"/>
              </a:solidFill>
              <a:latin typeface="Bodoni MT" panose="02070603080606020203" pitchFamily="18" charset="0"/>
            </a:rPr>
            <a:t>Availability</a:t>
          </a:r>
        </a:p>
      </dsp:txBody>
      <dsp:txXfrm rot="-5400000">
        <a:off x="1" y="3461096"/>
        <a:ext cx="1146297" cy="491270"/>
      </dsp:txXfrm>
    </dsp:sp>
    <dsp:sp modelId="{EA5361CB-C7D3-41E8-80B8-F3665CE59E16}">
      <dsp:nvSpPr>
        <dsp:cNvPr id="0" name=""/>
        <dsp:cNvSpPr/>
      </dsp:nvSpPr>
      <dsp:spPr>
        <a:xfrm rot="5400000">
          <a:off x="5624320" y="-1590075"/>
          <a:ext cx="1064418" cy="10020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q"/>
          </a:pPr>
          <a:r>
            <a:rPr lang="en-US" sz="1700" b="0" i="0" kern="1200" dirty="0">
              <a:latin typeface="Bodoni MT" panose="02070603080606020203" pitchFamily="18" charset="0"/>
            </a:rPr>
            <a:t>When evaluating income, whether it is available affects how it is counted. Specifically, under certain circumstances, the amount of income that is determined to be available may be greater than the amount a person will be able to use. </a:t>
          </a:r>
          <a:endParaRPr lang="en-US" sz="1700" kern="1200" dirty="0">
            <a:latin typeface="Bodoni MT" panose="02070603080606020203" pitchFamily="18" charset="0"/>
          </a:endParaRPr>
        </a:p>
      </dsp:txBody>
      <dsp:txXfrm rot="-5400000">
        <a:off x="1146297" y="2939909"/>
        <a:ext cx="9968504" cy="960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03001-4D74-4447-8921-A420F4B47230}">
      <dsp:nvSpPr>
        <dsp:cNvPr id="0" name=""/>
        <dsp:cNvSpPr/>
      </dsp:nvSpPr>
      <dsp:spPr>
        <a:xfrm>
          <a:off x="0" y="0"/>
          <a:ext cx="8778240" cy="11088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2"/>
              </a:solidFill>
              <a:latin typeface="Bodoni MT" panose="02070603080606020203" pitchFamily="18" charset="0"/>
            </a:rPr>
            <a:t>Calculating MN Net Income </a:t>
          </a:r>
          <a:r>
            <a:rPr lang="en-US" sz="2000" kern="1200" dirty="0">
              <a:latin typeface="Bodoni MT" panose="02070603080606020203" pitchFamily="18" charset="0"/>
            </a:rPr>
            <a:t>: Net income per month × six (total countable income projected over six months )= MN Net income </a:t>
          </a:r>
        </a:p>
      </dsp:txBody>
      <dsp:txXfrm>
        <a:off x="32478" y="32478"/>
        <a:ext cx="7487983" cy="1043912"/>
      </dsp:txXfrm>
    </dsp:sp>
    <dsp:sp modelId="{CAF3E447-A5E2-43C0-8442-AFB8B82A95BF}">
      <dsp:nvSpPr>
        <dsp:cNvPr id="0" name=""/>
        <dsp:cNvSpPr/>
      </dsp:nvSpPr>
      <dsp:spPr>
        <a:xfrm>
          <a:off x="735177" y="1310481"/>
          <a:ext cx="8778240" cy="11088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2"/>
              </a:solidFill>
              <a:latin typeface="Bodoni MT" panose="02070603080606020203" pitchFamily="18" charset="0"/>
            </a:rPr>
            <a:t>FPL Standard Comparison</a:t>
          </a:r>
          <a:r>
            <a:rPr lang="en-US" sz="2000" kern="1200" dirty="0">
              <a:latin typeface="Bodoni MT" panose="02070603080606020203" pitchFamily="18" charset="0"/>
            </a:rPr>
            <a:t>: Calculate standard (100% FPL for appropriate family size × 6) Subtract FPL Standard from MN net income. If = or &lt; FPL Standard EAD eligible. If above 100% of FPL, got to next step.</a:t>
          </a:r>
        </a:p>
      </dsp:txBody>
      <dsp:txXfrm>
        <a:off x="767655" y="1342959"/>
        <a:ext cx="7257341" cy="1043912"/>
      </dsp:txXfrm>
    </dsp:sp>
    <dsp:sp modelId="{73B88BC2-1A98-4BDD-A124-CE7A50022713}">
      <dsp:nvSpPr>
        <dsp:cNvPr id="0" name=""/>
        <dsp:cNvSpPr/>
      </dsp:nvSpPr>
      <dsp:spPr>
        <a:xfrm>
          <a:off x="1459382" y="2620962"/>
          <a:ext cx="8778240" cy="11088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2"/>
              </a:solidFill>
              <a:latin typeface="Bodoni MT" panose="02070603080606020203" pitchFamily="18" charset="0"/>
            </a:rPr>
            <a:t>Six-Month Budget Period Spenddown</a:t>
          </a:r>
          <a:r>
            <a:rPr lang="en-US" sz="2000" kern="1200" dirty="0">
              <a:latin typeface="Bodoni MT" panose="02070603080606020203" pitchFamily="18" charset="0"/>
            </a:rPr>
            <a:t>: Difference between MN Net excess income and FPL Standard </a:t>
          </a:r>
        </a:p>
      </dsp:txBody>
      <dsp:txXfrm>
        <a:off x="1491860" y="2653440"/>
        <a:ext cx="7268314" cy="1043912"/>
      </dsp:txXfrm>
    </dsp:sp>
    <dsp:sp modelId="{337E3CD4-F90D-42D9-9E3D-A84A9316C80A}">
      <dsp:nvSpPr>
        <dsp:cNvPr id="0" name=""/>
        <dsp:cNvSpPr/>
      </dsp:nvSpPr>
      <dsp:spPr>
        <a:xfrm>
          <a:off x="2194559" y="3931444"/>
          <a:ext cx="8778240" cy="11088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2"/>
              </a:solidFill>
              <a:latin typeface="Bodoni MT" panose="02070603080606020203" pitchFamily="18" charset="0"/>
            </a:rPr>
            <a:t>Apply Allowable Expenses</a:t>
          </a:r>
          <a:r>
            <a:rPr lang="en-US" sz="1800" kern="1200" dirty="0">
              <a:latin typeface="Bodoni MT" panose="02070603080606020203" pitchFamily="18" charset="0"/>
            </a:rPr>
            <a:t>: Deduct incurred and paid allowed health expenses. If not available at the time of application, MN coverage is delayed until presented</a:t>
          </a:r>
        </a:p>
      </dsp:txBody>
      <dsp:txXfrm>
        <a:off x="2227037" y="3963922"/>
        <a:ext cx="7257341" cy="1043912"/>
      </dsp:txXfrm>
    </dsp:sp>
    <dsp:sp modelId="{266E3373-FA32-4C8E-86DF-0FE1CE5D09C3}">
      <dsp:nvSpPr>
        <dsp:cNvPr id="0" name=""/>
        <dsp:cNvSpPr/>
      </dsp:nvSpPr>
      <dsp:spPr>
        <a:xfrm>
          <a:off x="8057475" y="849292"/>
          <a:ext cx="720764" cy="72076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219647" y="849292"/>
        <a:ext cx="396420" cy="542375"/>
      </dsp:txXfrm>
    </dsp:sp>
    <dsp:sp modelId="{A7FBEAFC-1D85-4350-A4F4-BD581DA3F181}">
      <dsp:nvSpPr>
        <dsp:cNvPr id="0" name=""/>
        <dsp:cNvSpPr/>
      </dsp:nvSpPr>
      <dsp:spPr>
        <a:xfrm>
          <a:off x="8792652" y="2159774"/>
          <a:ext cx="720764" cy="72076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954824" y="2159774"/>
        <a:ext cx="396420" cy="542375"/>
      </dsp:txXfrm>
    </dsp:sp>
    <dsp:sp modelId="{4763694F-BED7-40DB-948C-26446774C408}">
      <dsp:nvSpPr>
        <dsp:cNvPr id="0" name=""/>
        <dsp:cNvSpPr/>
      </dsp:nvSpPr>
      <dsp:spPr>
        <a:xfrm>
          <a:off x="9516857" y="3470255"/>
          <a:ext cx="720764" cy="72076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679029" y="3470255"/>
        <a:ext cx="396420" cy="542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892EE-9E4A-4528-8337-B0CCC720D7DA}">
      <dsp:nvSpPr>
        <dsp:cNvPr id="0" name=""/>
        <dsp:cNvSpPr/>
      </dsp:nvSpPr>
      <dsp:spPr>
        <a:xfrm>
          <a:off x="9342" y="1573051"/>
          <a:ext cx="1405295" cy="14052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Jim’s</a:t>
          </a:r>
        </a:p>
        <a:p>
          <a:pPr marL="0" lvl="0" indent="0" algn="ctr" defTabSz="622300">
            <a:lnSpc>
              <a:spcPct val="90000"/>
            </a:lnSpc>
            <a:spcBef>
              <a:spcPct val="0"/>
            </a:spcBef>
            <a:spcAft>
              <a:spcPct val="35000"/>
            </a:spcAft>
            <a:buNone/>
          </a:pPr>
          <a:r>
            <a:rPr lang="en-US" sz="1400" b="1" kern="1200" dirty="0"/>
            <a:t>Countable Income</a:t>
          </a:r>
        </a:p>
        <a:p>
          <a:pPr marL="0" lvl="0" indent="0" algn="ctr" defTabSz="622300">
            <a:lnSpc>
              <a:spcPct val="90000"/>
            </a:lnSpc>
            <a:spcBef>
              <a:spcPct val="0"/>
            </a:spcBef>
            <a:spcAft>
              <a:spcPct val="35000"/>
            </a:spcAft>
            <a:buNone/>
          </a:pPr>
          <a:r>
            <a:rPr lang="en-US" sz="1400" b="1" kern="1200" dirty="0"/>
            <a:t>$1,400</a:t>
          </a:r>
        </a:p>
      </dsp:txBody>
      <dsp:txXfrm>
        <a:off x="215143" y="1778852"/>
        <a:ext cx="993693" cy="993693"/>
      </dsp:txXfrm>
    </dsp:sp>
    <dsp:sp modelId="{3974C7C2-7773-49E8-A3EB-471BCD437883}">
      <dsp:nvSpPr>
        <dsp:cNvPr id="0" name=""/>
        <dsp:cNvSpPr/>
      </dsp:nvSpPr>
      <dsp:spPr>
        <a:xfrm>
          <a:off x="1529808" y="1855445"/>
          <a:ext cx="815071" cy="815071"/>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637846" y="2167128"/>
        <a:ext cx="598995" cy="191705"/>
      </dsp:txXfrm>
    </dsp:sp>
    <dsp:sp modelId="{96CB9FBF-783D-439E-9A85-AC2D73F84633}">
      <dsp:nvSpPr>
        <dsp:cNvPr id="0" name=""/>
        <dsp:cNvSpPr/>
      </dsp:nvSpPr>
      <dsp:spPr>
        <a:xfrm>
          <a:off x="2458990" y="1560333"/>
          <a:ext cx="1405295" cy="140529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100% FPL for 1</a:t>
          </a:r>
        </a:p>
        <a:p>
          <a:pPr marL="0" lvl="0" indent="0" algn="ctr" defTabSz="622300">
            <a:lnSpc>
              <a:spcPct val="90000"/>
            </a:lnSpc>
            <a:spcBef>
              <a:spcPct val="0"/>
            </a:spcBef>
            <a:spcAft>
              <a:spcPct val="35000"/>
            </a:spcAft>
            <a:buNone/>
          </a:pPr>
          <a:r>
            <a:rPr lang="en-US" sz="1400" b="1" kern="1200" dirty="0"/>
            <a:t>$1,073</a:t>
          </a:r>
        </a:p>
      </dsp:txBody>
      <dsp:txXfrm>
        <a:off x="2664791" y="1766134"/>
        <a:ext cx="993693" cy="993693"/>
      </dsp:txXfrm>
    </dsp:sp>
    <dsp:sp modelId="{ACF6F852-E508-4478-A9FC-03C8B62B797D}">
      <dsp:nvSpPr>
        <dsp:cNvPr id="0" name=""/>
        <dsp:cNvSpPr/>
      </dsp:nvSpPr>
      <dsp:spPr>
        <a:xfrm>
          <a:off x="3978395" y="1855445"/>
          <a:ext cx="815071" cy="815071"/>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06377" y="1983427"/>
        <a:ext cx="559107" cy="559107"/>
      </dsp:txXfrm>
    </dsp:sp>
    <dsp:sp modelId="{83BA9E1E-5DC6-4190-8051-EA4B2B595D78}">
      <dsp:nvSpPr>
        <dsp:cNvPr id="0" name=""/>
        <dsp:cNvSpPr/>
      </dsp:nvSpPr>
      <dsp:spPr>
        <a:xfrm>
          <a:off x="4907577" y="1560333"/>
          <a:ext cx="1405295" cy="1405295"/>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6 Month Spenddown</a:t>
          </a:r>
        </a:p>
        <a:p>
          <a:pPr marL="0" lvl="0" indent="0" algn="ctr" defTabSz="533400">
            <a:lnSpc>
              <a:spcPct val="90000"/>
            </a:lnSpc>
            <a:spcBef>
              <a:spcPct val="0"/>
            </a:spcBef>
            <a:spcAft>
              <a:spcPct val="35000"/>
            </a:spcAft>
            <a:buNone/>
          </a:pPr>
          <a:r>
            <a:rPr lang="en-US" sz="1200" b="1" kern="1200" dirty="0"/>
            <a:t>Budget Period</a:t>
          </a:r>
        </a:p>
        <a:p>
          <a:pPr marL="0" lvl="0" indent="0" algn="ctr" defTabSz="533400">
            <a:lnSpc>
              <a:spcPct val="90000"/>
            </a:lnSpc>
            <a:spcBef>
              <a:spcPct val="0"/>
            </a:spcBef>
            <a:spcAft>
              <a:spcPct val="35000"/>
            </a:spcAft>
            <a:buNone/>
          </a:pPr>
          <a:r>
            <a:rPr lang="en-US" sz="1200" b="1" kern="1200" dirty="0"/>
            <a:t>$327 X </a:t>
          </a:r>
          <a:r>
            <a:rPr lang="en-US" sz="1600" b="1" kern="1200" dirty="0"/>
            <a:t>6</a:t>
          </a:r>
        </a:p>
      </dsp:txBody>
      <dsp:txXfrm>
        <a:off x="5113378" y="1766134"/>
        <a:ext cx="993693" cy="993693"/>
      </dsp:txXfrm>
    </dsp:sp>
    <dsp:sp modelId="{F99B5025-CB27-42F4-9460-A579FB1E1CFD}">
      <dsp:nvSpPr>
        <dsp:cNvPr id="0" name=""/>
        <dsp:cNvSpPr/>
      </dsp:nvSpPr>
      <dsp:spPr>
        <a:xfrm>
          <a:off x="6426982" y="1855445"/>
          <a:ext cx="815071" cy="815071"/>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535020" y="2167128"/>
        <a:ext cx="598995" cy="191705"/>
      </dsp:txXfrm>
    </dsp:sp>
    <dsp:sp modelId="{2D649F1A-9F40-4073-A38C-8CDEFDC1AA3F}">
      <dsp:nvSpPr>
        <dsp:cNvPr id="0" name=""/>
        <dsp:cNvSpPr/>
      </dsp:nvSpPr>
      <dsp:spPr>
        <a:xfrm>
          <a:off x="7356164" y="1560333"/>
          <a:ext cx="1405295" cy="1405295"/>
        </a:xfrm>
        <a:prstGeom prst="ellipse">
          <a:avLst/>
        </a:prstGeom>
        <a:solidFill>
          <a:srgbClr val="0052F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Apply Allowable health expenses</a:t>
          </a:r>
        </a:p>
        <a:p>
          <a:pPr marL="0" lvl="0" indent="0" algn="ctr" defTabSz="577850">
            <a:lnSpc>
              <a:spcPct val="90000"/>
            </a:lnSpc>
            <a:spcBef>
              <a:spcPct val="0"/>
            </a:spcBef>
            <a:spcAft>
              <a:spcPct val="35000"/>
            </a:spcAft>
            <a:buNone/>
          </a:pPr>
          <a:r>
            <a:rPr lang="en-US" sz="1300" b="1" kern="1200" dirty="0"/>
            <a:t>-$450 </a:t>
          </a:r>
        </a:p>
      </dsp:txBody>
      <dsp:txXfrm>
        <a:off x="7561965" y="1766134"/>
        <a:ext cx="993693" cy="993693"/>
      </dsp:txXfrm>
    </dsp:sp>
    <dsp:sp modelId="{C0AAA298-63EF-452C-B7A4-E7E417DADA0F}">
      <dsp:nvSpPr>
        <dsp:cNvPr id="0" name=""/>
        <dsp:cNvSpPr/>
      </dsp:nvSpPr>
      <dsp:spPr>
        <a:xfrm>
          <a:off x="8875569" y="1855445"/>
          <a:ext cx="815071" cy="81507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983607" y="2023350"/>
        <a:ext cx="598995" cy="479261"/>
      </dsp:txXfrm>
    </dsp:sp>
    <dsp:sp modelId="{F26B8A38-5BA7-4B9F-B6F7-EFD43DA487E4}">
      <dsp:nvSpPr>
        <dsp:cNvPr id="0" name=""/>
        <dsp:cNvSpPr/>
      </dsp:nvSpPr>
      <dsp:spPr>
        <a:xfrm>
          <a:off x="9804751" y="1560333"/>
          <a:ext cx="1405295" cy="140529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6 Month</a:t>
          </a:r>
        </a:p>
        <a:p>
          <a:pPr marL="0" lvl="0" indent="0" algn="ctr" defTabSz="577850">
            <a:lnSpc>
              <a:spcPct val="90000"/>
            </a:lnSpc>
            <a:spcBef>
              <a:spcPct val="0"/>
            </a:spcBef>
            <a:spcAft>
              <a:spcPct val="35000"/>
            </a:spcAft>
            <a:buNone/>
          </a:pPr>
          <a:r>
            <a:rPr lang="en-US" sz="1300" b="1" kern="1200" dirty="0"/>
            <a:t>Spenddown Amount</a:t>
          </a:r>
        </a:p>
        <a:p>
          <a:pPr marL="0" lvl="0" indent="0" algn="ctr" defTabSz="577850">
            <a:lnSpc>
              <a:spcPct val="90000"/>
            </a:lnSpc>
            <a:spcBef>
              <a:spcPct val="0"/>
            </a:spcBef>
            <a:spcAft>
              <a:spcPct val="35000"/>
            </a:spcAft>
            <a:buNone/>
          </a:pPr>
          <a:r>
            <a:rPr lang="en-US" sz="1300" b="1" kern="1200" dirty="0"/>
            <a:t>$1,512</a:t>
          </a:r>
        </a:p>
      </dsp:txBody>
      <dsp:txXfrm>
        <a:off x="10010552" y="1766134"/>
        <a:ext cx="993693" cy="9936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91E8D-FFBD-4976-86AF-7917FB585804}">
      <dsp:nvSpPr>
        <dsp:cNvPr id="0" name=""/>
        <dsp:cNvSpPr/>
      </dsp:nvSpPr>
      <dsp:spPr>
        <a:xfrm>
          <a:off x="975664" y="20460"/>
          <a:ext cx="3939717" cy="294091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odoni MT" panose="02070603080606020203" pitchFamily="18" charset="0"/>
            </a:rPr>
            <a:t>Earned income is income from work and may be in cash or in-kind and may include more of a person’s income than he or she actually receives if amounts are withheld because of a garnishment or to pay a debt or other legal obligation, or to make any other payments</a:t>
          </a:r>
          <a:r>
            <a:rPr lang="en-US" sz="2000" kern="1200" dirty="0"/>
            <a:t>. </a:t>
          </a:r>
        </a:p>
      </dsp:txBody>
      <dsp:txXfrm>
        <a:off x="1044573" y="89369"/>
        <a:ext cx="3801899" cy="2872006"/>
      </dsp:txXfrm>
    </dsp:sp>
    <dsp:sp modelId="{7796F44B-7BB7-4E68-BC02-CCAF3673287F}">
      <dsp:nvSpPr>
        <dsp:cNvPr id="0" name=""/>
        <dsp:cNvSpPr/>
      </dsp:nvSpPr>
      <dsp:spPr>
        <a:xfrm>
          <a:off x="1050794" y="2943554"/>
          <a:ext cx="3939717" cy="12645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60960" bIns="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accent2">
                  <a:lumMod val="75000"/>
                </a:schemeClr>
              </a:solidFill>
              <a:latin typeface="Bodoni MT" panose="02070603080606020203" pitchFamily="18" charset="0"/>
            </a:rPr>
            <a:t>Earned</a:t>
          </a:r>
        </a:p>
      </dsp:txBody>
      <dsp:txXfrm>
        <a:off x="1050794" y="2943554"/>
        <a:ext cx="2774449" cy="1264593"/>
      </dsp:txXfrm>
    </dsp:sp>
    <dsp:sp modelId="{503D1E92-20EB-4749-8F2C-47C3CBBECB46}">
      <dsp:nvSpPr>
        <dsp:cNvPr id="0" name=""/>
        <dsp:cNvSpPr/>
      </dsp:nvSpPr>
      <dsp:spPr>
        <a:xfrm>
          <a:off x="3936691" y="3144423"/>
          <a:ext cx="1378901" cy="1378901"/>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D1B10-7512-49DE-BA68-EEA4DBA26DD4}">
      <dsp:nvSpPr>
        <dsp:cNvPr id="0" name=""/>
        <dsp:cNvSpPr/>
      </dsp:nvSpPr>
      <dsp:spPr>
        <a:xfrm>
          <a:off x="5657207" y="2638"/>
          <a:ext cx="3939717" cy="294091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odoni MT" panose="02070603080606020203" pitchFamily="18" charset="0"/>
            </a:rPr>
            <a:t>Unearned income is all income that is not earned through employment whether received in cash or in-kind. Includes SSDI, private pensions from work, personal IRAs, etc.</a:t>
          </a:r>
        </a:p>
      </dsp:txBody>
      <dsp:txXfrm>
        <a:off x="5726116" y="71547"/>
        <a:ext cx="3801899" cy="2872006"/>
      </dsp:txXfrm>
    </dsp:sp>
    <dsp:sp modelId="{D7BE39D3-B73E-4CFB-8AB4-9D20E62E9B2D}">
      <dsp:nvSpPr>
        <dsp:cNvPr id="0" name=""/>
        <dsp:cNvSpPr/>
      </dsp:nvSpPr>
      <dsp:spPr>
        <a:xfrm>
          <a:off x="5657207" y="2943554"/>
          <a:ext cx="3939717" cy="12645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60960" bIns="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accent2">
                  <a:lumMod val="75000"/>
                </a:schemeClr>
              </a:solidFill>
              <a:latin typeface="Bodoni MT" panose="02070603080606020203" pitchFamily="18" charset="0"/>
            </a:rPr>
            <a:t>Unearned</a:t>
          </a:r>
        </a:p>
      </dsp:txBody>
      <dsp:txXfrm>
        <a:off x="5657207" y="2943554"/>
        <a:ext cx="2774449" cy="1264593"/>
      </dsp:txXfrm>
    </dsp:sp>
    <dsp:sp modelId="{D268E306-600E-496F-AD78-F2D30CD55102}">
      <dsp:nvSpPr>
        <dsp:cNvPr id="0" name=""/>
        <dsp:cNvSpPr/>
      </dsp:nvSpPr>
      <dsp:spPr>
        <a:xfrm>
          <a:off x="8543104" y="3144423"/>
          <a:ext cx="1378901" cy="1378901"/>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9000" r="-39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A6F856-32B3-49BC-B941-E949C2F396BB}" type="datetimeFigureOut">
              <a:rPr lang="en-US" smtClean="0"/>
              <a:t>3/16/2021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DB73C4-A2B6-461B-8A36-7418FE56CFB8}" type="slidenum">
              <a:rPr lang="en-US" smtClean="0"/>
              <a:t>‹#›</a:t>
            </a:fld>
            <a:endParaRPr lang="en-US"/>
          </a:p>
        </p:txBody>
      </p:sp>
    </p:spTree>
    <p:extLst>
      <p:ext uri="{BB962C8B-B14F-4D97-AF65-F5344CB8AC3E}">
        <p14:creationId xmlns:p14="http://schemas.microsoft.com/office/powerpoint/2010/main" val="39264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46878"/>
            <a:ext cx="10363200" cy="1105958"/>
          </a:xfrm>
        </p:spPr>
        <p:txBody>
          <a:bodyPr anchor="b"/>
          <a:lstStyle>
            <a:lvl1pPr algn="ctr">
              <a:defRPr sz="3600"/>
            </a:lvl1pPr>
          </a:lstStyle>
          <a:p>
            <a:r>
              <a:rPr lang="en-US" dirty="0"/>
              <a:t>Click to edit Master title style</a:t>
            </a:r>
          </a:p>
        </p:txBody>
      </p:sp>
      <p:sp>
        <p:nvSpPr>
          <p:cNvPr id="3" name="Subtitle 2"/>
          <p:cNvSpPr>
            <a:spLocks noGrp="1"/>
          </p:cNvSpPr>
          <p:nvPr>
            <p:ph type="subTitle" idx="1"/>
          </p:nvPr>
        </p:nvSpPr>
        <p:spPr>
          <a:xfrm>
            <a:off x="1828800" y="5035248"/>
            <a:ext cx="8534400" cy="510419"/>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9B5522-7FA4-6643-B898-DAB0472711A0}"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3343276" y="5466520"/>
            <a:ext cx="5475817" cy="435957"/>
          </a:xfrm>
        </p:spPr>
        <p:txBody>
          <a:bodyPr/>
          <a:lstStyle>
            <a:lvl1pPr algn="ctr">
              <a:defRPr sz="2000"/>
            </a:lvl1pPr>
          </a:lstStyle>
          <a:p>
            <a:pPr lvl="0"/>
            <a:r>
              <a:rPr lang="en-US" dirty="0"/>
              <a:t>Click to edit Master text styles</a:t>
            </a:r>
          </a:p>
        </p:txBody>
      </p:sp>
      <p:pic>
        <p:nvPicPr>
          <p:cNvPr id="9" name="Picture 8" descr="OHH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7311" y="296335"/>
            <a:ext cx="5047747" cy="3785810"/>
          </a:xfrm>
          <a:prstGeom prst="rect">
            <a:avLst/>
          </a:prstGeom>
        </p:spPr>
      </p:pic>
    </p:spTree>
    <p:extLst>
      <p:ext uri="{BB962C8B-B14F-4D97-AF65-F5344CB8AC3E}">
        <p14:creationId xmlns:p14="http://schemas.microsoft.com/office/powerpoint/2010/main" val="200643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CD62-5B37-4508-93DB-DCF40B307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B207A3-6D5C-4376-8785-597A4C572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1D3452-2A0E-45B9-AE16-13FF8CC7CAB5}"/>
              </a:ext>
            </a:extLst>
          </p:cNvPr>
          <p:cNvSpPr>
            <a:spLocks noGrp="1"/>
          </p:cNvSpPr>
          <p:nvPr>
            <p:ph type="dt" sz="half" idx="10"/>
          </p:nvPr>
        </p:nvSpPr>
        <p:spPr/>
        <p:txBody>
          <a:bodyPr/>
          <a:lstStyle/>
          <a:p>
            <a:r>
              <a:rPr lang="en-US"/>
              <a:t>3/15/2021</a:t>
            </a:r>
          </a:p>
        </p:txBody>
      </p:sp>
      <p:sp>
        <p:nvSpPr>
          <p:cNvPr id="5" name="Footer Placeholder 4">
            <a:extLst>
              <a:ext uri="{FF2B5EF4-FFF2-40B4-BE49-F238E27FC236}">
                <a16:creationId xmlns:a16="http://schemas.microsoft.com/office/drawing/2014/main" id="{5FC6771B-41B0-4FD0-AB28-3BDC8400C6C4}"/>
              </a:ext>
            </a:extLst>
          </p:cNvPr>
          <p:cNvSpPr>
            <a:spLocks noGrp="1"/>
          </p:cNvSpPr>
          <p:nvPr>
            <p:ph type="ftr" sz="quarter" idx="11"/>
          </p:nvPr>
        </p:nvSpPr>
        <p:spPr/>
        <p:txBody>
          <a:bodyPr/>
          <a:lstStyle/>
          <a:p>
            <a:r>
              <a:rPr lang="en-US"/>
              <a:t>EOHHS Medicaid Eligibility For Adults</a:t>
            </a:r>
          </a:p>
        </p:txBody>
      </p:sp>
      <p:sp>
        <p:nvSpPr>
          <p:cNvPr id="6" name="Slide Number Placeholder 5">
            <a:extLst>
              <a:ext uri="{FF2B5EF4-FFF2-40B4-BE49-F238E27FC236}">
                <a16:creationId xmlns:a16="http://schemas.microsoft.com/office/drawing/2014/main" id="{496A2D75-8B72-40A0-BCCC-E913B909CD88}"/>
              </a:ext>
            </a:extLst>
          </p:cNvPr>
          <p:cNvSpPr>
            <a:spLocks noGrp="1"/>
          </p:cNvSpPr>
          <p:nvPr>
            <p:ph type="sldNum" sz="quarter" idx="12"/>
          </p:nvPr>
        </p:nvSpPr>
        <p:spPr/>
        <p:txBody>
          <a:bodyPr/>
          <a:lstStyle/>
          <a:p>
            <a:fld id="{C2948F69-A51D-43D4-AEDC-F55BB3D31C3B}" type="slidenum">
              <a:rPr lang="en-US" smtClean="0"/>
              <a:t>‹#›</a:t>
            </a:fld>
            <a:endParaRPr lang="en-US"/>
          </a:p>
        </p:txBody>
      </p:sp>
    </p:spTree>
    <p:extLst>
      <p:ext uri="{BB962C8B-B14F-4D97-AF65-F5344CB8AC3E}">
        <p14:creationId xmlns:p14="http://schemas.microsoft.com/office/powerpoint/2010/main" val="84852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9B5522-7FA4-6643-B898-DAB0472711A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OHHS_Vector_RGB_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4115" y="6302971"/>
            <a:ext cx="798285" cy="364916"/>
          </a:xfrm>
          <a:prstGeom prst="rect">
            <a:avLst/>
          </a:prstGeom>
        </p:spPr>
      </p:pic>
    </p:spTree>
    <p:extLst>
      <p:ext uri="{BB962C8B-B14F-4D97-AF65-F5344CB8AC3E}">
        <p14:creationId xmlns:p14="http://schemas.microsoft.com/office/powerpoint/2010/main" val="136222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
            <a:ext cx="12192000" cy="6198810"/>
          </a:xfrm>
          <a:prstGeom prst="rect">
            <a:avLst/>
          </a:prstGeom>
          <a:solidFill>
            <a:srgbClr val="001F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963084" y="3429001"/>
            <a:ext cx="10363200" cy="1362075"/>
          </a:xfrm>
        </p:spPr>
        <p:txBody>
          <a:bodyPr anchor="t"/>
          <a:lstStyle>
            <a:lvl1pPr algn="ctr">
              <a:defRPr sz="32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680910"/>
            <a:ext cx="10363200" cy="748090"/>
          </a:xfrm>
        </p:spPr>
        <p:txBody>
          <a:bodyPr anchor="b"/>
          <a:lstStyle>
            <a:lvl1pPr marL="0" indent="0" algn="ctr">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9B5522-7FA4-6643-B898-DAB0472711A0}"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OHHS_Vector_RGB_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4115" y="6302971"/>
            <a:ext cx="798285" cy="364916"/>
          </a:xfrm>
          <a:prstGeom prst="rect">
            <a:avLst/>
          </a:prstGeom>
        </p:spPr>
      </p:pic>
    </p:spTree>
    <p:extLst>
      <p:ext uri="{BB962C8B-B14F-4D97-AF65-F5344CB8AC3E}">
        <p14:creationId xmlns:p14="http://schemas.microsoft.com/office/powerpoint/2010/main" val="418724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9B5522-7FA4-6643-B898-DAB0472711A0}"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OHHS_Vector_RGB_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4115" y="6302971"/>
            <a:ext cx="798285" cy="364916"/>
          </a:xfrm>
          <a:prstGeom prst="rect">
            <a:avLst/>
          </a:prstGeom>
        </p:spPr>
      </p:pic>
    </p:spTree>
    <p:extLst>
      <p:ext uri="{BB962C8B-B14F-4D97-AF65-F5344CB8AC3E}">
        <p14:creationId xmlns:p14="http://schemas.microsoft.com/office/powerpoint/2010/main" val="243881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00201"/>
            <a:ext cx="5384800" cy="4525963"/>
          </a:xfrm>
          <a:solidFill>
            <a:schemeClr val="accent1"/>
          </a:solidFill>
        </p:spPr>
        <p:txBody>
          <a:bodyPr lIns="91440" rIns="91440"/>
          <a:lstStyle>
            <a:lvl1pPr>
              <a:defRPr sz="2400">
                <a:solidFill>
                  <a:schemeClr val="bg1"/>
                </a:solidFill>
              </a:defRPr>
            </a:lvl1pPr>
            <a:lvl2pPr>
              <a:defRPr sz="1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9B5522-7FA4-6643-B898-DAB0472711A0}"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OHHS_Vector_RGB_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4115" y="6302971"/>
            <a:ext cx="798285" cy="364916"/>
          </a:xfrm>
          <a:prstGeom prst="rect">
            <a:avLst/>
          </a:prstGeom>
        </p:spPr>
      </p:pic>
    </p:spTree>
    <p:extLst>
      <p:ext uri="{BB962C8B-B14F-4D97-AF65-F5344CB8AC3E}">
        <p14:creationId xmlns:p14="http://schemas.microsoft.com/office/powerpoint/2010/main" val="171492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solidFill>
            <a:schemeClr val="accent2"/>
          </a:solidFill>
        </p:spPr>
        <p:txBody>
          <a:bodyPr anchor="ct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solidFill>
            <a:schemeClr val="accent2"/>
          </a:solidFill>
        </p:spPr>
        <p:txBody>
          <a:bodyPr anchor="ct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9B5522-7FA4-6643-B898-DAB0472711A0}"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OHHS_Vector_RGB_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4115" y="6302971"/>
            <a:ext cx="798285" cy="364916"/>
          </a:xfrm>
          <a:prstGeom prst="rect">
            <a:avLst/>
          </a:prstGeom>
        </p:spPr>
      </p:pic>
    </p:spTree>
    <p:extLst>
      <p:ext uri="{BB962C8B-B14F-4D97-AF65-F5344CB8AC3E}">
        <p14:creationId xmlns:p14="http://schemas.microsoft.com/office/powerpoint/2010/main" val="360289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9B5522-7FA4-6643-B898-DAB0472711A0}"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descr="OHHS_Vector_RGB_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4115" y="6302971"/>
            <a:ext cx="798285" cy="364916"/>
          </a:xfrm>
          <a:prstGeom prst="rect">
            <a:avLst/>
          </a:prstGeom>
        </p:spPr>
      </p:pic>
    </p:spTree>
    <p:extLst>
      <p:ext uri="{BB962C8B-B14F-4D97-AF65-F5344CB8AC3E}">
        <p14:creationId xmlns:p14="http://schemas.microsoft.com/office/powerpoint/2010/main" val="233841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9B5522-7FA4-6643-B898-DAB0472711A0}"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descr="OHHS_Vector_RGB_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4115" y="6302971"/>
            <a:ext cx="798285" cy="364916"/>
          </a:xfrm>
          <a:prstGeom prst="rect">
            <a:avLst/>
          </a:prstGeom>
        </p:spPr>
      </p:pic>
    </p:spTree>
    <p:extLst>
      <p:ext uri="{BB962C8B-B14F-4D97-AF65-F5344CB8AC3E}">
        <p14:creationId xmlns:p14="http://schemas.microsoft.com/office/powerpoint/2010/main" val="72820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736780"/>
          </a:xfrm>
        </p:spPr>
        <p:txBody>
          <a:bodyPr>
            <a:noAutofit/>
          </a:bodyPr>
          <a:lstStyle>
            <a:lvl1pPr algn="l">
              <a:defRPr sz="2400" b="1"/>
            </a:lvl1pPr>
          </a:lstStyle>
          <a:p>
            <a:r>
              <a:rPr lang="en-US" dirty="0"/>
              <a:t>Click to edit Master title style</a:t>
            </a:r>
            <a:br>
              <a:rPr lang="en-US" dirty="0"/>
            </a:br>
            <a:r>
              <a:rPr lang="en-US" dirty="0"/>
              <a:t>xx</a:t>
            </a:r>
          </a:p>
        </p:txBody>
      </p:sp>
      <p:sp>
        <p:nvSpPr>
          <p:cNvPr id="3" name="Content Placeholder 2"/>
          <p:cNvSpPr>
            <a:spLocks noGrp="1"/>
          </p:cNvSpPr>
          <p:nvPr>
            <p:ph idx="1"/>
          </p:nvPr>
        </p:nvSpPr>
        <p:spPr/>
        <p:txBody>
          <a:bodyPr>
            <a:normAutofit/>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09600" y="6356351"/>
            <a:ext cx="7416800" cy="365125"/>
          </a:xfrm>
        </p:spPr>
        <p:txBody>
          <a:bodyPr/>
          <a:lstStyle>
            <a:lvl1pPr algn="l">
              <a:defRPr b="1">
                <a:solidFill>
                  <a:srgbClr val="3C8C93"/>
                </a:solidFill>
                <a:latin typeface="Lucida Bright"/>
                <a:cs typeface="Lucida Bright"/>
              </a:defRPr>
            </a:lvl1pPr>
          </a:lstStyle>
          <a:p>
            <a:r>
              <a:rPr lang="en-US"/>
              <a:t>EOHHS Medicaid Eligibility For Adults</a:t>
            </a:r>
            <a:endParaRPr lang="en-US" dirty="0"/>
          </a:p>
        </p:txBody>
      </p:sp>
      <p:sp>
        <p:nvSpPr>
          <p:cNvPr id="6" name="Slide Number Placeholder 5"/>
          <p:cNvSpPr>
            <a:spLocks noGrp="1"/>
          </p:cNvSpPr>
          <p:nvPr>
            <p:ph type="sldNum" sz="quarter" idx="12"/>
          </p:nvPr>
        </p:nvSpPr>
        <p:spPr/>
        <p:txBody>
          <a:bodyPr/>
          <a:lstStyle/>
          <a:p>
            <a:fld id="{3B575E07-9B7E-C648-B5DD-A65F79465784}" type="slidenum">
              <a:rPr lang="en-US" smtClean="0">
                <a:solidFill>
                  <a:prstClr val="black">
                    <a:tint val="75000"/>
                  </a:prstClr>
                </a:solidFill>
              </a:rPr>
              <a:pPr/>
              <a:t>‹#›</a:t>
            </a:fld>
            <a:endParaRPr lang="en-US" dirty="0">
              <a:solidFill>
                <a:prstClr val="black">
                  <a:tint val="75000"/>
                </a:prstClr>
              </a:solidFill>
            </a:endParaRPr>
          </a:p>
        </p:txBody>
      </p:sp>
      <p:sp>
        <p:nvSpPr>
          <p:cNvPr id="11" name="Text Placeholder 10"/>
          <p:cNvSpPr>
            <a:spLocks noGrp="1"/>
          </p:cNvSpPr>
          <p:nvPr>
            <p:ph type="body" sz="quarter" idx="13" hasCustomPrompt="1"/>
          </p:nvPr>
        </p:nvSpPr>
        <p:spPr>
          <a:xfrm>
            <a:off x="609600" y="1041581"/>
            <a:ext cx="10972800" cy="41433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header styles</a:t>
            </a:r>
          </a:p>
        </p:txBody>
      </p:sp>
    </p:spTree>
    <p:extLst>
      <p:ext uri="{BB962C8B-B14F-4D97-AF65-F5344CB8AC3E}">
        <p14:creationId xmlns:p14="http://schemas.microsoft.com/office/powerpoint/2010/main" val="357476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0" y="6356351"/>
            <a:ext cx="2844800" cy="365125"/>
          </a:xfrm>
          <a:prstGeom prst="rect">
            <a:avLst/>
          </a:prstGeom>
        </p:spPr>
        <p:txBody>
          <a:bodyPr vert="horz" lIns="0" tIns="0" rIns="0" bIns="0" rtlCol="0" anchor="ctr">
            <a:noAutofit/>
          </a:bodyPr>
          <a:lstStyle>
            <a:lvl1pPr algn="l">
              <a:defRPr sz="1000">
                <a:solidFill>
                  <a:schemeClr val="tx1">
                    <a:tint val="75000"/>
                  </a:schemeClr>
                </a:solidFill>
              </a:defRPr>
            </a:lvl1pPr>
          </a:lstStyle>
          <a:p>
            <a:r>
              <a:rPr lang="en-US">
                <a:solidFill>
                  <a:prstClr val="black">
                    <a:tint val="75000"/>
                  </a:prstClr>
                </a:solidFill>
              </a:rPr>
              <a:t>3/15/2021</a:t>
            </a:r>
            <a:endParaRPr lang="en-US" dirty="0">
              <a:solidFill>
                <a:prstClr val="black">
                  <a:tint val="75000"/>
                </a:prstClr>
              </a:solidFill>
            </a:endParaRPr>
          </a:p>
        </p:txBody>
      </p:sp>
      <p:sp>
        <p:nvSpPr>
          <p:cNvPr id="5" name="Footer Placeholder 4"/>
          <p:cNvSpPr>
            <a:spLocks noGrp="1"/>
          </p:cNvSpPr>
          <p:nvPr>
            <p:ph type="ftr" sz="quarter" idx="3"/>
          </p:nvPr>
        </p:nvSpPr>
        <p:spPr>
          <a:xfrm>
            <a:off x="1585283" y="6356351"/>
            <a:ext cx="3860800" cy="365125"/>
          </a:xfrm>
          <a:prstGeom prst="rect">
            <a:avLst/>
          </a:prstGeom>
        </p:spPr>
        <p:txBody>
          <a:bodyPr vert="horz" lIns="0" tIns="0" rIns="0" bIns="0" rtlCol="0" anchor="ctr">
            <a:noAutofit/>
          </a:bodyPr>
          <a:lstStyle>
            <a:lvl1pPr algn="l">
              <a:defRPr sz="1000">
                <a:solidFill>
                  <a:schemeClr val="tx1">
                    <a:tint val="75000"/>
                  </a:schemeClr>
                </a:solidFill>
              </a:defRPr>
            </a:lvl1p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853461" y="6352997"/>
            <a:ext cx="728940" cy="365125"/>
          </a:xfrm>
          <a:prstGeom prst="rect">
            <a:avLst/>
          </a:prstGeom>
        </p:spPr>
        <p:txBody>
          <a:bodyPr vert="horz" lIns="0" tIns="0" rIns="0" bIns="0" rtlCol="0" anchor="ctr">
            <a:noAutofit/>
          </a:bodyPr>
          <a:lstStyle>
            <a:lvl1pPr algn="l">
              <a:defRPr sz="1000">
                <a:solidFill>
                  <a:schemeClr val="tx1">
                    <a:tint val="75000"/>
                  </a:schemeClr>
                </a:solidFill>
              </a:defRPr>
            </a:lvl1pPr>
          </a:lstStyle>
          <a:p>
            <a:pPr algn="r"/>
            <a:fld id="{6B9B5522-7FA4-6643-B898-DAB0472711A0}" type="slidenum">
              <a:rPr lang="en-US" smtClean="0">
                <a:solidFill>
                  <a:prstClr val="black">
                    <a:tint val="75000"/>
                  </a:prstClr>
                </a:solidFill>
              </a:rPr>
              <a:pPr algn="r"/>
              <a:t>‹#›</a:t>
            </a:fld>
            <a:endParaRPr lang="en-US" dirty="0">
              <a:solidFill>
                <a:prstClr val="black">
                  <a:tint val="75000"/>
                </a:prstClr>
              </a:solidFill>
            </a:endParaRPr>
          </a:p>
        </p:txBody>
      </p:sp>
    </p:spTree>
    <p:extLst>
      <p:ext uri="{BB962C8B-B14F-4D97-AF65-F5344CB8AC3E}">
        <p14:creationId xmlns:p14="http://schemas.microsoft.com/office/powerpoint/2010/main" val="964309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457200" rtl="0" eaLnBrk="1" latinLnBrk="0" hangingPunct="1">
        <a:spcBef>
          <a:spcPct val="0"/>
        </a:spcBef>
        <a:buNone/>
        <a:defRPr sz="3200" b="1" kern="1200">
          <a:solidFill>
            <a:schemeClr val="tx2"/>
          </a:solidFill>
          <a:latin typeface="+mj-lt"/>
          <a:ea typeface="+mj-ea"/>
          <a:cs typeface="+mj-cs"/>
        </a:defRPr>
      </a:lvl1pPr>
    </p:titleStyle>
    <p:bodyStyle>
      <a:lvl1pPr marL="0" indent="0" algn="l" defTabSz="457200" rtl="0" eaLnBrk="1" latinLnBrk="0" hangingPunct="1">
        <a:spcBef>
          <a:spcPct val="20000"/>
        </a:spcBef>
        <a:buFontTx/>
        <a:buNone/>
        <a:defRPr sz="2400" kern="1200">
          <a:solidFill>
            <a:schemeClr val="tx1"/>
          </a:solidFill>
          <a:latin typeface="+mn-lt"/>
          <a:ea typeface="+mn-ea"/>
          <a:cs typeface="+mn-cs"/>
        </a:defRPr>
      </a:lvl1pPr>
      <a:lvl2pPr marL="682625" indent="-225425"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Tx/>
        <a:buNone/>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hyperlink" Target="http://webserver.rilin.state.ri.us/Statutes/TITLE40/40-8.12/40-8.12-1.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ecars-now.wikidot.com/why:hi-torque" TargetMode="External"/><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hyperlink" Target="https://rules.sos.ri.gov/regulations/part/210-40-00-3" TargetMode="External"/><Relationship Id="rId5" Type="http://schemas.openxmlformats.org/officeDocument/2006/relationships/hyperlink" Target="http://oesed.foroactivo.com/t25-adquisicion-de-propiedad" TargetMode="External"/><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rules.sos.ri.gov/regulations/part/210-30-05-3" TargetMode="External"/><Relationship Id="rId3" Type="http://schemas.openxmlformats.org/officeDocument/2006/relationships/hyperlink" Target="https://rules.sos.ri.gov/regulations/part/210-30-00-3" TargetMode="External"/><Relationship Id="rId7" Type="http://schemas.openxmlformats.org/officeDocument/2006/relationships/hyperlink" Target="https://rules.sos.ri.gov/organizations/subchapter/210-30-05" TargetMode="External"/><Relationship Id="rId2" Type="http://schemas.openxmlformats.org/officeDocument/2006/relationships/hyperlink" Target="https://rules.sos.ri.gov/organizations/subchapter/210-30-00" TargetMode="External"/><Relationship Id="rId1" Type="http://schemas.openxmlformats.org/officeDocument/2006/relationships/slideLayout" Target="../slideLayouts/slideLayout2.xml"/><Relationship Id="rId6" Type="http://schemas.openxmlformats.org/officeDocument/2006/relationships/hyperlink" Target="https://rules.sos.ri.gov/regulations/part/210-30-10-1" TargetMode="External"/><Relationship Id="rId5" Type="http://schemas.openxmlformats.org/officeDocument/2006/relationships/hyperlink" Target="https://rules.sos.ri.gov/regulations/part/210-50-00-6" TargetMode="External"/><Relationship Id="rId4" Type="http://schemas.openxmlformats.org/officeDocument/2006/relationships/hyperlink" Target="https://rules.sos.ri.gov/regulations/part/210-30-00-5"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hyperlink" Target="https://rules.sos.ri.gov/regulations/part/210-40-15-1" TargetMode="External"/><Relationship Id="rId3" Type="http://schemas.openxmlformats.org/officeDocument/2006/relationships/hyperlink" Target="https://rules.sos.ri.gov/regulations/part/210-40-00-2" TargetMode="External"/><Relationship Id="rId7" Type="http://schemas.openxmlformats.org/officeDocument/2006/relationships/hyperlink" Target="https://rules.sos.ri.gov/regulations/part/210-40-05-3" TargetMode="External"/><Relationship Id="rId2" Type="http://schemas.openxmlformats.org/officeDocument/2006/relationships/hyperlink" Target="https://rules.sos.ri.gov/regulations/part/210-40-00-1" TargetMode="External"/><Relationship Id="rId1" Type="http://schemas.openxmlformats.org/officeDocument/2006/relationships/slideLayout" Target="../slideLayouts/slideLayout2.xml"/><Relationship Id="rId6" Type="http://schemas.openxmlformats.org/officeDocument/2006/relationships/hyperlink" Target="https://rules.sos.ri.gov/regulations/part/210-40-05-2" TargetMode="External"/><Relationship Id="rId5" Type="http://schemas.openxmlformats.org/officeDocument/2006/relationships/hyperlink" Target="https://rules.sos.ri.gov/regulations/part/210-40-05-1" TargetMode="External"/><Relationship Id="rId4" Type="http://schemas.openxmlformats.org/officeDocument/2006/relationships/hyperlink" Target="https://rules.sos.ri.gov/regulations/part/210-40-00-3"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ebserver.rilin.state.ri.us/Statutes/TITLE40/40-8.12/INDEX.HTM" TargetMode="External"/><Relationship Id="rId3" Type="http://schemas.openxmlformats.org/officeDocument/2006/relationships/hyperlink" Target="https://rules.sos.ri.gov/organizations/chapter/210-40" TargetMode="External"/><Relationship Id="rId7" Type="http://schemas.openxmlformats.org/officeDocument/2006/relationships/hyperlink" Target="http://webserver.rilin.state.ri.us/Statutes/TITLE40/40-8.7/INDEX.HTM" TargetMode="External"/><Relationship Id="rId2" Type="http://schemas.openxmlformats.org/officeDocument/2006/relationships/hyperlink" Target="https://rules.sos.ri.gov/organizations/chapter/210-30" TargetMode="External"/><Relationship Id="rId1" Type="http://schemas.openxmlformats.org/officeDocument/2006/relationships/slideLayout" Target="../slideLayouts/slideLayout2.xml"/><Relationship Id="rId6" Type="http://schemas.openxmlformats.org/officeDocument/2006/relationships/hyperlink" Target="http://webserver.rilin.state.ri.us/Statutes/TITLE40/40-8.5/40-8.5-1.HTM" TargetMode="External"/><Relationship Id="rId11" Type="http://schemas.openxmlformats.org/officeDocument/2006/relationships/hyperlink" Target="http://webserver.rilin.state.ri.us/Statutes/TITLE40/40-8.10/INDEX.HT" TargetMode="External"/><Relationship Id="rId5" Type="http://schemas.openxmlformats.org/officeDocument/2006/relationships/hyperlink" Target="http://webserver.rilin.state.ri.us/Statutes/TITLE40/40-8/INDEX.HTM" TargetMode="External"/><Relationship Id="rId10" Type="http://schemas.openxmlformats.org/officeDocument/2006/relationships/hyperlink" Target="http://webserver.rilin.state.ri.us/Statutes/TITLE40/40-8.9/INDEX.HTM" TargetMode="External"/><Relationship Id="rId4" Type="http://schemas.openxmlformats.org/officeDocument/2006/relationships/hyperlink" Target="http://webserver.rilin.state.ri.us/Statutes/TITLE42/42-12.3/INDEX.HTM" TargetMode="External"/><Relationship Id="rId9" Type="http://schemas.openxmlformats.org/officeDocument/2006/relationships/hyperlink" Target="http://webserver.rilin.state.ri.us/Statutes/TITLE40/40-6/40-6-27.HT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ssa.gov/OP_Home/ssact/title19/1900.htm" TargetMode="External"/><Relationship Id="rId2" Type="http://schemas.openxmlformats.org/officeDocument/2006/relationships/hyperlink" Target="https://www.macpac.gov/reference-guide-to-federal-medicaid-statute-and-regulations/" TargetMode="External"/><Relationship Id="rId1" Type="http://schemas.openxmlformats.org/officeDocument/2006/relationships/slideLayout" Target="../slideLayouts/slideLayout2.xml"/><Relationship Id="rId5" Type="http://schemas.openxmlformats.org/officeDocument/2006/relationships/hyperlink" Target="https://www.ssa.gov/ssi/ssi-law-regs.htm" TargetMode="External"/><Relationship Id="rId4" Type="http://schemas.openxmlformats.org/officeDocument/2006/relationships/hyperlink" Target="https://www.govinfo.gov/app/collection/cfr/2018/title42/chapterIV/subchapterC"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hyperlink" Target="https://rules.sos.ri.gov/regulations/part/210-40-00-1" TargetMode="External"/><Relationship Id="rId2" Type="http://schemas.openxmlformats.org/officeDocument/2006/relationships/hyperlink" Target="https://rules.sos.ri.gov/regulations/part/210-30-00-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76FF-9903-43C5-B22F-0B2E358EB395}"/>
              </a:ext>
            </a:extLst>
          </p:cNvPr>
          <p:cNvSpPr>
            <a:spLocks noGrp="1"/>
          </p:cNvSpPr>
          <p:nvPr>
            <p:ph type="ctrTitle"/>
          </p:nvPr>
        </p:nvSpPr>
        <p:spPr/>
        <p:txBody>
          <a:bodyPr/>
          <a:lstStyle/>
          <a:p>
            <a:r>
              <a:rPr lang="en-US" dirty="0">
                <a:latin typeface="Bodoni MT" panose="02070603080606020203" pitchFamily="18" charset="0"/>
              </a:rPr>
              <a:t>Medicaid Eligibility for Adults</a:t>
            </a:r>
          </a:p>
        </p:txBody>
      </p:sp>
      <p:sp>
        <p:nvSpPr>
          <p:cNvPr id="3" name="Subtitle 2">
            <a:extLst>
              <a:ext uri="{FF2B5EF4-FFF2-40B4-BE49-F238E27FC236}">
                <a16:creationId xmlns:a16="http://schemas.microsoft.com/office/drawing/2014/main" id="{2707CC6B-BE36-4D99-B000-AE86817FCFDD}"/>
              </a:ext>
            </a:extLst>
          </p:cNvPr>
          <p:cNvSpPr>
            <a:spLocks noGrp="1"/>
          </p:cNvSpPr>
          <p:nvPr>
            <p:ph type="subTitle" idx="1"/>
          </p:nvPr>
        </p:nvSpPr>
        <p:spPr/>
        <p:txBody>
          <a:bodyPr/>
          <a:lstStyle/>
          <a:p>
            <a:endParaRPr lang="en-US" dirty="0"/>
          </a:p>
          <a:p>
            <a:r>
              <a:rPr lang="en-US" dirty="0">
                <a:latin typeface="Bodoni MT" panose="02070603080606020203" pitchFamily="18" charset="0"/>
              </a:rPr>
              <a:t>Prepared by </a:t>
            </a:r>
          </a:p>
          <a:p>
            <a:r>
              <a:rPr lang="en-US" dirty="0">
                <a:latin typeface="Bodoni MT" panose="02070603080606020203" pitchFamily="18" charset="0"/>
              </a:rPr>
              <a:t>EOHHS</a:t>
            </a:r>
          </a:p>
          <a:p>
            <a:r>
              <a:rPr lang="en-US" dirty="0">
                <a:latin typeface="Bodoni MT" panose="02070603080606020203" pitchFamily="18" charset="0"/>
              </a:rPr>
              <a:t>3/15/2021</a:t>
            </a:r>
          </a:p>
        </p:txBody>
      </p:sp>
    </p:spTree>
    <p:extLst>
      <p:ext uri="{BB962C8B-B14F-4D97-AF65-F5344CB8AC3E}">
        <p14:creationId xmlns:p14="http://schemas.microsoft.com/office/powerpoint/2010/main" val="233212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F41B4D-6876-4524-AACB-08D42518C427}"/>
              </a:ext>
            </a:extLst>
          </p:cNvPr>
          <p:cNvSpPr>
            <a:spLocks noGrp="1"/>
          </p:cNvSpPr>
          <p:nvPr>
            <p:ph type="title"/>
          </p:nvPr>
        </p:nvSpPr>
        <p:spPr/>
        <p:txBody>
          <a:bodyPr/>
          <a:lstStyle/>
          <a:p>
            <a:r>
              <a:rPr lang="en-US" dirty="0">
                <a:latin typeface="Bodoni MT" panose="02070603080606020203" pitchFamily="18" charset="0"/>
              </a:rPr>
              <a:t>Application Timelines</a:t>
            </a:r>
          </a:p>
        </p:txBody>
      </p:sp>
      <p:graphicFrame>
        <p:nvGraphicFramePr>
          <p:cNvPr id="10" name="Content Placeholder 9">
            <a:extLst>
              <a:ext uri="{FF2B5EF4-FFF2-40B4-BE49-F238E27FC236}">
                <a16:creationId xmlns:a16="http://schemas.microsoft.com/office/drawing/2014/main" id="{EB8FB692-60D0-446F-A89E-D239F889D37D}"/>
              </a:ext>
            </a:extLst>
          </p:cNvPr>
          <p:cNvGraphicFramePr>
            <a:graphicFrameLocks noGrp="1"/>
          </p:cNvGraphicFramePr>
          <p:nvPr>
            <p:ph idx="1"/>
            <p:extLst>
              <p:ext uri="{D42A27DB-BD31-4B8C-83A1-F6EECF244321}">
                <p14:modId xmlns:p14="http://schemas.microsoft.com/office/powerpoint/2010/main" val="2467615616"/>
              </p:ext>
            </p:extLst>
          </p:nvPr>
        </p:nvGraphicFramePr>
        <p:xfrm>
          <a:off x="813533" y="1318933"/>
          <a:ext cx="10039928" cy="4759731"/>
        </p:xfrm>
        <a:graphic>
          <a:graphicData uri="http://schemas.openxmlformats.org/drawingml/2006/table">
            <a:tbl>
              <a:tblPr firstRow="1" firstCol="1" lastRow="1" lastCol="1" bandRow="1" bandCol="1">
                <a:tableStyleId>{5C22544A-7EE6-4342-B048-85BDC9FD1C3A}</a:tableStyleId>
              </a:tblPr>
              <a:tblGrid>
                <a:gridCol w="5314815">
                  <a:extLst>
                    <a:ext uri="{9D8B030D-6E8A-4147-A177-3AD203B41FA5}">
                      <a16:colId xmlns:a16="http://schemas.microsoft.com/office/drawing/2014/main" val="3828081480"/>
                    </a:ext>
                  </a:extLst>
                </a:gridCol>
                <a:gridCol w="4725113">
                  <a:extLst>
                    <a:ext uri="{9D8B030D-6E8A-4147-A177-3AD203B41FA5}">
                      <a16:colId xmlns:a16="http://schemas.microsoft.com/office/drawing/2014/main" val="627329061"/>
                    </a:ext>
                  </a:extLst>
                </a:gridCol>
              </a:tblGrid>
              <a:tr h="454143">
                <a:tc gridSpan="2">
                  <a:txBody>
                    <a:bodyPr/>
                    <a:lstStyle/>
                    <a:p>
                      <a:pPr marL="0" marR="0">
                        <a:lnSpc>
                          <a:spcPct val="107000"/>
                        </a:lnSpc>
                        <a:spcBef>
                          <a:spcPts val="0"/>
                        </a:spcBef>
                        <a:spcAft>
                          <a:spcPts val="0"/>
                        </a:spcAft>
                      </a:pPr>
                      <a:r>
                        <a:rPr lang="en-US" sz="1000" dirty="0">
                          <a:effectLst/>
                          <a:latin typeface="Bodoni MT" panose="02070603080606020203" pitchFamily="18" charset="0"/>
                        </a:rPr>
                        <a:t> </a:t>
                      </a:r>
                    </a:p>
                    <a:p>
                      <a:pPr marL="0" marR="0" algn="ctr">
                        <a:lnSpc>
                          <a:spcPct val="107000"/>
                        </a:lnSpc>
                        <a:spcBef>
                          <a:spcPts val="0"/>
                        </a:spcBef>
                        <a:spcAft>
                          <a:spcPts val="0"/>
                        </a:spcAft>
                      </a:pPr>
                      <a:r>
                        <a:rPr lang="en-US" sz="2000" dirty="0">
                          <a:solidFill>
                            <a:schemeClr val="bg1"/>
                          </a:solidFill>
                          <a:effectLst/>
                          <a:latin typeface="Bodoni MT" panose="02070603080606020203" pitchFamily="18" charset="0"/>
                        </a:rPr>
                        <a:t>MACC and IHCC Eligibility Determination Timelines</a:t>
                      </a:r>
                      <a:endParaRPr lang="en-US" sz="2000" dirty="0">
                        <a:solidFill>
                          <a:schemeClr val="bg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tc hMerge="1">
                  <a:txBody>
                    <a:bodyPr/>
                    <a:lstStyle/>
                    <a:p>
                      <a:endParaRPr lang="en-US"/>
                    </a:p>
                  </a:txBody>
                  <a:tcPr/>
                </a:tc>
                <a:extLst>
                  <a:ext uri="{0D108BD9-81ED-4DB2-BD59-A6C34878D82A}">
                    <a16:rowId xmlns:a16="http://schemas.microsoft.com/office/drawing/2014/main" val="4023775411"/>
                  </a:ext>
                </a:extLst>
              </a:tr>
              <a:tr h="239763">
                <a:tc>
                  <a:txBody>
                    <a:bodyPr/>
                    <a:lstStyle/>
                    <a:p>
                      <a:pPr marL="0" marR="0" algn="ctr">
                        <a:lnSpc>
                          <a:spcPct val="107000"/>
                        </a:lnSpc>
                        <a:spcBef>
                          <a:spcPts val="0"/>
                        </a:spcBef>
                        <a:spcAft>
                          <a:spcPts val="0"/>
                        </a:spcAft>
                      </a:pPr>
                      <a:r>
                        <a:rPr lang="en-US" sz="1600" dirty="0">
                          <a:solidFill>
                            <a:schemeClr val="accent1"/>
                          </a:solidFill>
                          <a:effectLst/>
                          <a:latin typeface="Bodoni MT" panose="02070603080606020203" pitchFamily="18" charset="0"/>
                        </a:rPr>
                        <a:t> Coverage Group</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tc>
                  <a:txBody>
                    <a:bodyPr/>
                    <a:lstStyle/>
                    <a:p>
                      <a:pPr marL="0" marR="0" algn="ctr">
                        <a:lnSpc>
                          <a:spcPct val="107000"/>
                        </a:lnSpc>
                        <a:spcBef>
                          <a:spcPts val="0"/>
                        </a:spcBef>
                        <a:spcAft>
                          <a:spcPts val="0"/>
                        </a:spcAft>
                      </a:pPr>
                      <a:r>
                        <a:rPr lang="en-US" sz="1600" dirty="0">
                          <a:solidFill>
                            <a:schemeClr val="accent1"/>
                          </a:solidFill>
                          <a:effectLst/>
                          <a:latin typeface="Bodoni MT" panose="02070603080606020203" pitchFamily="18" charset="0"/>
                        </a:rPr>
                        <a:t>Determination Timeline</a:t>
                      </a:r>
                    </a:p>
                  </a:txBody>
                  <a:tcPr marL="0" marR="0" marT="0" marB="0" anchor="ctr">
                    <a:solidFill>
                      <a:schemeClr val="accent1">
                        <a:lumMod val="10000"/>
                        <a:lumOff val="90000"/>
                      </a:schemeClr>
                    </a:solidFill>
                  </a:tcPr>
                </a:tc>
                <a:extLst>
                  <a:ext uri="{0D108BD9-81ED-4DB2-BD59-A6C34878D82A}">
                    <a16:rowId xmlns:a16="http://schemas.microsoft.com/office/drawing/2014/main" val="3896860979"/>
                  </a:ext>
                </a:extLst>
              </a:tr>
              <a:tr h="395696">
                <a:tc>
                  <a:txBody>
                    <a:bodyPr/>
                    <a:lstStyle/>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rPr>
                        <a:t>MACC Groups</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tc>
                  <a:txBody>
                    <a:bodyPr/>
                    <a:lstStyle/>
                    <a:p>
                      <a:pPr marL="285750" marR="0" indent="-285750">
                        <a:lnSpc>
                          <a:spcPct val="107000"/>
                        </a:lnSpc>
                        <a:spcBef>
                          <a:spcPts val="0"/>
                        </a:spcBef>
                        <a:spcAft>
                          <a:spcPts val="0"/>
                        </a:spcAft>
                        <a:buFont typeface="Wingdings" panose="05000000000000000000" pitchFamily="2" charset="2"/>
                        <a:buChar char="ü"/>
                      </a:pPr>
                      <a:r>
                        <a:rPr lang="en-US" sz="1500" dirty="0">
                          <a:effectLst/>
                          <a:latin typeface="Bodoni MT" panose="02070603080606020203" pitchFamily="18" charset="0"/>
                        </a:rPr>
                        <a:t>30 Days</a:t>
                      </a:r>
                      <a:endParaRPr lang="en-US" sz="15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extLst>
                  <a:ext uri="{0D108BD9-81ED-4DB2-BD59-A6C34878D82A}">
                    <a16:rowId xmlns:a16="http://schemas.microsoft.com/office/drawing/2014/main" val="1170423811"/>
                  </a:ext>
                </a:extLst>
              </a:tr>
              <a:tr h="483171">
                <a:tc>
                  <a:txBody>
                    <a:bodyPr/>
                    <a:lstStyle/>
                    <a:p>
                      <a:pPr marL="285750" marR="0" indent="-285750">
                        <a:lnSpc>
                          <a:spcPct val="107000"/>
                        </a:lnSpc>
                        <a:spcBef>
                          <a:spcPts val="0"/>
                        </a:spcBef>
                        <a:spcAft>
                          <a:spcPts val="0"/>
                        </a:spcAft>
                        <a:buFont typeface="Wingdings" panose="05000000000000000000" pitchFamily="2" charset="2"/>
                        <a:buChar char="q"/>
                      </a:pPr>
                      <a:endParaRPr lang="en-US" sz="1400" dirty="0">
                        <a:effectLst/>
                        <a:latin typeface="Bodoni MT" panose="02070603080606020203" pitchFamily="18" charset="0"/>
                      </a:endParaRPr>
                    </a:p>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rPr>
                        <a:t>Community Medicaid – Elders 65 and over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tc>
                  <a:txBody>
                    <a:bodyPr/>
                    <a:lstStyle/>
                    <a:p>
                      <a:pPr marL="0" marR="0" indent="0">
                        <a:lnSpc>
                          <a:spcPct val="107000"/>
                        </a:lnSpc>
                        <a:spcBef>
                          <a:spcPts val="0"/>
                        </a:spcBef>
                        <a:spcAft>
                          <a:spcPts val="0"/>
                        </a:spcAft>
                        <a:buFont typeface="Wingdings" panose="05000000000000000000" pitchFamily="2" charset="2"/>
                        <a:buNone/>
                      </a:pPr>
                      <a:r>
                        <a:rPr lang="en-US" sz="1500" dirty="0">
                          <a:effectLst/>
                          <a:latin typeface="Bodoni MT" panose="02070603080606020203" pitchFamily="18" charset="0"/>
                        </a:rPr>
                        <a:t> </a:t>
                      </a:r>
                    </a:p>
                    <a:p>
                      <a:pPr marL="285750" marR="0" indent="-285750">
                        <a:lnSpc>
                          <a:spcPct val="107000"/>
                        </a:lnSpc>
                        <a:spcBef>
                          <a:spcPts val="0"/>
                        </a:spcBef>
                        <a:spcAft>
                          <a:spcPts val="0"/>
                        </a:spcAft>
                        <a:buFont typeface="Wingdings" panose="05000000000000000000" pitchFamily="2" charset="2"/>
                        <a:buChar char="ü"/>
                      </a:pPr>
                      <a:r>
                        <a:rPr lang="en-US" sz="1500" dirty="0">
                          <a:effectLst/>
                          <a:latin typeface="Bodoni MT" panose="02070603080606020203" pitchFamily="18" charset="0"/>
                        </a:rPr>
                        <a:t>30 Days</a:t>
                      </a:r>
                      <a:endParaRPr lang="en-US" sz="15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extLst>
                  <a:ext uri="{0D108BD9-81ED-4DB2-BD59-A6C34878D82A}">
                    <a16:rowId xmlns:a16="http://schemas.microsoft.com/office/drawing/2014/main" val="1858009646"/>
                  </a:ext>
                </a:extLst>
              </a:tr>
              <a:tr h="483171">
                <a:tc>
                  <a:txBody>
                    <a:bodyPr/>
                    <a:lstStyle/>
                    <a:p>
                      <a:pPr marL="0" marR="0" indent="0">
                        <a:lnSpc>
                          <a:spcPct val="107000"/>
                        </a:lnSpc>
                        <a:spcBef>
                          <a:spcPts val="0"/>
                        </a:spcBef>
                        <a:spcAft>
                          <a:spcPts val="0"/>
                        </a:spcAft>
                        <a:buFont typeface="Wingdings" panose="05000000000000000000" pitchFamily="2" charset="2"/>
                        <a:buNone/>
                      </a:pPr>
                      <a:r>
                        <a:rPr lang="en-US" sz="1400" dirty="0">
                          <a:effectLst/>
                          <a:latin typeface="Bodoni MT" panose="02070603080606020203" pitchFamily="18" charset="0"/>
                        </a:rPr>
                        <a:t> </a:t>
                      </a:r>
                    </a:p>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rPr>
                        <a:t>Community Medicaid – Adults with Disabilities</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tc>
                  <a:txBody>
                    <a:bodyPr/>
                    <a:lstStyle/>
                    <a:p>
                      <a:pPr marL="0" marR="0" indent="0">
                        <a:lnSpc>
                          <a:spcPct val="107000"/>
                        </a:lnSpc>
                        <a:spcBef>
                          <a:spcPts val="0"/>
                        </a:spcBef>
                        <a:spcAft>
                          <a:spcPts val="0"/>
                        </a:spcAft>
                        <a:buFont typeface="Wingdings" panose="05000000000000000000" pitchFamily="2" charset="2"/>
                        <a:buNone/>
                      </a:pPr>
                      <a:r>
                        <a:rPr lang="en-US" sz="1500" dirty="0">
                          <a:effectLst/>
                          <a:latin typeface="Bodoni MT" panose="02070603080606020203" pitchFamily="18" charset="0"/>
                        </a:rPr>
                        <a:t> </a:t>
                      </a:r>
                    </a:p>
                    <a:p>
                      <a:pPr marL="285750" marR="0" indent="-285750">
                        <a:lnSpc>
                          <a:spcPct val="107000"/>
                        </a:lnSpc>
                        <a:spcBef>
                          <a:spcPts val="0"/>
                        </a:spcBef>
                        <a:spcAft>
                          <a:spcPts val="0"/>
                        </a:spcAft>
                        <a:buFont typeface="Wingdings" panose="05000000000000000000" pitchFamily="2" charset="2"/>
                        <a:buChar char="ü"/>
                      </a:pPr>
                      <a:r>
                        <a:rPr lang="en-US" sz="1500" dirty="0">
                          <a:effectLst/>
                          <a:latin typeface="Bodoni MT" panose="02070603080606020203" pitchFamily="18" charset="0"/>
                        </a:rPr>
                        <a:t>90 Days</a:t>
                      </a:r>
                      <a:endParaRPr lang="en-US" sz="15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extLst>
                  <a:ext uri="{0D108BD9-81ED-4DB2-BD59-A6C34878D82A}">
                    <a16:rowId xmlns:a16="http://schemas.microsoft.com/office/drawing/2014/main" val="2280374827"/>
                  </a:ext>
                </a:extLst>
              </a:tr>
              <a:tr h="1151538">
                <a:tc>
                  <a:txBody>
                    <a:bodyPr/>
                    <a:lstStyle/>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rPr>
                        <a:t> Sherlock Plan</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tc>
                  <a:txBody>
                    <a:bodyPr/>
                    <a:lstStyle/>
                    <a:p>
                      <a:pPr marL="0" marR="0" indent="0">
                        <a:lnSpc>
                          <a:spcPct val="107000"/>
                        </a:lnSpc>
                        <a:spcBef>
                          <a:spcPts val="0"/>
                        </a:spcBef>
                        <a:spcAft>
                          <a:spcPts val="0"/>
                        </a:spcAft>
                        <a:buFont typeface="Wingdings" panose="05000000000000000000" pitchFamily="2" charset="2"/>
                        <a:buNone/>
                      </a:pPr>
                      <a:r>
                        <a:rPr lang="en-US" sz="1500" dirty="0">
                          <a:effectLst/>
                          <a:latin typeface="Bodoni MT" panose="02070603080606020203" pitchFamily="18" charset="0"/>
                        </a:rPr>
                        <a:t> </a:t>
                      </a:r>
                    </a:p>
                    <a:p>
                      <a:pPr marL="285750" marR="0" indent="-285750">
                        <a:lnSpc>
                          <a:spcPct val="107000"/>
                        </a:lnSpc>
                        <a:spcBef>
                          <a:spcPts val="0"/>
                        </a:spcBef>
                        <a:spcAft>
                          <a:spcPts val="0"/>
                        </a:spcAft>
                        <a:buFont typeface="Wingdings" panose="05000000000000000000" pitchFamily="2" charset="2"/>
                        <a:buChar char="ü"/>
                      </a:pPr>
                      <a:r>
                        <a:rPr lang="en-US" sz="1500" dirty="0">
                          <a:effectLst/>
                          <a:latin typeface="Bodoni MT" panose="02070603080606020203" pitchFamily="18" charset="0"/>
                        </a:rPr>
                        <a:t>If determination of disability has been made – 30 days</a:t>
                      </a:r>
                    </a:p>
                    <a:p>
                      <a:pPr marL="0" marR="0" indent="0">
                        <a:lnSpc>
                          <a:spcPct val="107000"/>
                        </a:lnSpc>
                        <a:spcBef>
                          <a:spcPts val="0"/>
                        </a:spcBef>
                        <a:spcAft>
                          <a:spcPts val="0"/>
                        </a:spcAft>
                        <a:buFont typeface="Wingdings" panose="05000000000000000000" pitchFamily="2" charset="2"/>
                        <a:buNone/>
                      </a:pPr>
                      <a:r>
                        <a:rPr lang="en-US" sz="1500" dirty="0">
                          <a:effectLst/>
                          <a:latin typeface="Bodoni MT" panose="02070603080606020203" pitchFamily="18" charset="0"/>
                        </a:rPr>
                        <a:t> </a:t>
                      </a:r>
                    </a:p>
                    <a:p>
                      <a:pPr marL="285750" marR="0" indent="-285750">
                        <a:lnSpc>
                          <a:spcPct val="107000"/>
                        </a:lnSpc>
                        <a:spcBef>
                          <a:spcPts val="0"/>
                        </a:spcBef>
                        <a:spcAft>
                          <a:spcPts val="0"/>
                        </a:spcAft>
                        <a:buFont typeface="Wingdings" panose="05000000000000000000" pitchFamily="2" charset="2"/>
                        <a:buChar char="ü"/>
                      </a:pPr>
                      <a:r>
                        <a:rPr lang="en-US" sz="1500" dirty="0">
                          <a:effectLst/>
                          <a:latin typeface="Bodoni MT" panose="02070603080606020203" pitchFamily="18" charset="0"/>
                        </a:rPr>
                        <a:t>If determination of disability or level of care is required – 90 days</a:t>
                      </a:r>
                      <a:endParaRPr lang="en-US" sz="15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extLst>
                  <a:ext uri="{0D108BD9-81ED-4DB2-BD59-A6C34878D82A}">
                    <a16:rowId xmlns:a16="http://schemas.microsoft.com/office/drawing/2014/main" val="2728415206"/>
                  </a:ext>
                </a:extLst>
              </a:tr>
              <a:tr h="483171">
                <a:tc>
                  <a:txBody>
                    <a:bodyPr/>
                    <a:lstStyle/>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rPr>
                        <a:t> Medically Needy – Persons with Disabilities</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tc>
                  <a:txBody>
                    <a:bodyPr/>
                    <a:lstStyle/>
                    <a:p>
                      <a:pPr marL="0" marR="0" indent="0">
                        <a:lnSpc>
                          <a:spcPct val="107000"/>
                        </a:lnSpc>
                        <a:spcBef>
                          <a:spcPts val="0"/>
                        </a:spcBef>
                        <a:spcAft>
                          <a:spcPts val="0"/>
                        </a:spcAft>
                        <a:buFont typeface="Wingdings" panose="05000000000000000000" pitchFamily="2" charset="2"/>
                        <a:buNone/>
                      </a:pPr>
                      <a:r>
                        <a:rPr lang="en-US" sz="1500" dirty="0">
                          <a:effectLst/>
                          <a:latin typeface="Bodoni MT" panose="02070603080606020203" pitchFamily="18" charset="0"/>
                        </a:rPr>
                        <a:t> </a:t>
                      </a:r>
                    </a:p>
                    <a:p>
                      <a:pPr marL="285750" marR="0" indent="-285750">
                        <a:lnSpc>
                          <a:spcPct val="107000"/>
                        </a:lnSpc>
                        <a:spcBef>
                          <a:spcPts val="0"/>
                        </a:spcBef>
                        <a:spcAft>
                          <a:spcPts val="0"/>
                        </a:spcAft>
                        <a:buFont typeface="Wingdings" panose="05000000000000000000" pitchFamily="2" charset="2"/>
                        <a:buChar char="ü"/>
                      </a:pPr>
                      <a:r>
                        <a:rPr lang="en-US" sz="1500" dirty="0">
                          <a:effectLst/>
                          <a:latin typeface="Bodoni MT" panose="02070603080606020203" pitchFamily="18" charset="0"/>
                        </a:rPr>
                        <a:t>90 Days</a:t>
                      </a:r>
                      <a:endParaRPr lang="en-US" sz="15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extLst>
                  <a:ext uri="{0D108BD9-81ED-4DB2-BD59-A6C34878D82A}">
                    <a16:rowId xmlns:a16="http://schemas.microsoft.com/office/drawing/2014/main" val="1196219368"/>
                  </a:ext>
                </a:extLst>
              </a:tr>
              <a:tr h="483171">
                <a:tc>
                  <a:txBody>
                    <a:bodyPr/>
                    <a:lstStyle/>
                    <a:p>
                      <a:pPr marL="0" marR="0" indent="0">
                        <a:lnSpc>
                          <a:spcPct val="107000"/>
                        </a:lnSpc>
                        <a:spcBef>
                          <a:spcPts val="0"/>
                        </a:spcBef>
                        <a:spcAft>
                          <a:spcPts val="0"/>
                        </a:spcAft>
                        <a:buFont typeface="Wingdings" panose="05000000000000000000" pitchFamily="2" charset="2"/>
                        <a:buNone/>
                      </a:pPr>
                      <a:r>
                        <a:rPr lang="en-US" sz="1400" dirty="0">
                          <a:effectLst/>
                          <a:latin typeface="Bodoni MT" panose="02070603080606020203" pitchFamily="18" charset="0"/>
                        </a:rPr>
                        <a:t> </a:t>
                      </a:r>
                    </a:p>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rPr>
                        <a:t>Medically Needy – No Disability</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tc>
                  <a:txBody>
                    <a:bodyPr/>
                    <a:lstStyle/>
                    <a:p>
                      <a:pPr marL="0" marR="0" indent="0">
                        <a:lnSpc>
                          <a:spcPct val="107000"/>
                        </a:lnSpc>
                        <a:spcBef>
                          <a:spcPts val="0"/>
                        </a:spcBef>
                        <a:spcAft>
                          <a:spcPts val="0"/>
                        </a:spcAft>
                        <a:buFont typeface="Wingdings" panose="05000000000000000000" pitchFamily="2" charset="2"/>
                        <a:buNone/>
                      </a:pPr>
                      <a:r>
                        <a:rPr lang="en-US" sz="1500" dirty="0">
                          <a:effectLst/>
                          <a:latin typeface="Bodoni MT" panose="02070603080606020203" pitchFamily="18" charset="0"/>
                        </a:rPr>
                        <a:t> </a:t>
                      </a:r>
                    </a:p>
                    <a:p>
                      <a:pPr marL="285750" marR="0" indent="-285750">
                        <a:lnSpc>
                          <a:spcPct val="107000"/>
                        </a:lnSpc>
                        <a:spcBef>
                          <a:spcPts val="0"/>
                        </a:spcBef>
                        <a:spcAft>
                          <a:spcPts val="0"/>
                        </a:spcAft>
                        <a:buFont typeface="Wingdings" panose="05000000000000000000" pitchFamily="2" charset="2"/>
                        <a:buChar char="ü"/>
                      </a:pPr>
                      <a:r>
                        <a:rPr lang="en-US" sz="1500" dirty="0">
                          <a:effectLst/>
                          <a:latin typeface="Bodoni MT" panose="02070603080606020203" pitchFamily="18" charset="0"/>
                        </a:rPr>
                        <a:t>30 Days</a:t>
                      </a:r>
                      <a:endParaRPr lang="en-US" sz="15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rgbClr val="00267A"/>
                    </a:solidFill>
                  </a:tcPr>
                </a:tc>
                <a:extLst>
                  <a:ext uri="{0D108BD9-81ED-4DB2-BD59-A6C34878D82A}">
                    <a16:rowId xmlns:a16="http://schemas.microsoft.com/office/drawing/2014/main" val="34588330"/>
                  </a:ext>
                </a:extLst>
              </a:tr>
              <a:tr h="483171">
                <a:tc>
                  <a:txBody>
                    <a:bodyPr/>
                    <a:lstStyle/>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ea typeface="Calibri" panose="020F0502020204030204" pitchFamily="34" charset="0"/>
                          <a:cs typeface="Times New Roman" panose="02020603050405020304" pitchFamily="18" charset="0"/>
                        </a:rPr>
                        <a:t>LTSS</a:t>
                      </a:r>
                    </a:p>
                  </a:txBody>
                  <a:tcPr marL="0" marR="0" marT="0" marB="0" anchor="ctr">
                    <a:solidFill>
                      <a:srgbClr val="00267A"/>
                    </a:solidFill>
                  </a:tcPr>
                </a:tc>
                <a:tc>
                  <a:txBody>
                    <a:bodyPr/>
                    <a:lstStyle/>
                    <a:p>
                      <a:pPr marL="285750" marR="0" indent="-285750">
                        <a:lnSpc>
                          <a:spcPct val="107000"/>
                        </a:lnSpc>
                        <a:spcBef>
                          <a:spcPts val="0"/>
                        </a:spcBef>
                        <a:spcAft>
                          <a:spcPts val="0"/>
                        </a:spcAft>
                        <a:buFont typeface="Wingdings" panose="05000000000000000000" pitchFamily="2" charset="2"/>
                        <a:buChar char="ü"/>
                      </a:pPr>
                      <a:r>
                        <a:rPr lang="en-US" sz="1500" dirty="0">
                          <a:effectLst/>
                          <a:latin typeface="Bodoni MT" panose="02070603080606020203" pitchFamily="18" charset="0"/>
                          <a:ea typeface="Calibri" panose="020F0502020204030204" pitchFamily="34" charset="0"/>
                          <a:cs typeface="Times New Roman" panose="02020603050405020304" pitchFamily="18" charset="0"/>
                        </a:rPr>
                        <a:t>90 Days</a:t>
                      </a:r>
                    </a:p>
                  </a:txBody>
                  <a:tcPr marL="0" marR="0" marT="0" marB="0" anchor="ctr">
                    <a:solidFill>
                      <a:srgbClr val="00267A"/>
                    </a:solidFill>
                  </a:tcPr>
                </a:tc>
                <a:extLst>
                  <a:ext uri="{0D108BD9-81ED-4DB2-BD59-A6C34878D82A}">
                    <a16:rowId xmlns:a16="http://schemas.microsoft.com/office/drawing/2014/main" val="1435900922"/>
                  </a:ext>
                </a:extLst>
              </a:tr>
            </a:tbl>
          </a:graphicData>
        </a:graphic>
      </p:graphicFrame>
      <p:sp>
        <p:nvSpPr>
          <p:cNvPr id="2" name="Date Placeholder 1">
            <a:extLst>
              <a:ext uri="{FF2B5EF4-FFF2-40B4-BE49-F238E27FC236}">
                <a16:creationId xmlns:a16="http://schemas.microsoft.com/office/drawing/2014/main" id="{74332E9D-C879-4656-AB94-132BE5385E60}"/>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8EC196D-C2E5-4FAB-9795-BCA01B7F720C}"/>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F98EA121-8A62-4EA6-A186-400225A137ED}"/>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406946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448A57A-8A2B-47D5-AFF2-E8310A940075}"/>
              </a:ext>
            </a:extLst>
          </p:cNvPr>
          <p:cNvSpPr>
            <a:spLocks noGrp="1"/>
          </p:cNvSpPr>
          <p:nvPr>
            <p:ph type="title"/>
          </p:nvPr>
        </p:nvSpPr>
        <p:spPr>
          <a:xfrm>
            <a:off x="676232" y="5200879"/>
            <a:ext cx="8082447" cy="802111"/>
          </a:xfrm>
        </p:spPr>
        <p:txBody>
          <a:bodyPr vert="horz" lIns="91440" tIns="45720" rIns="91440" bIns="45720" rtlCol="0" anchor="ctr">
            <a:noAutofit/>
          </a:bodyPr>
          <a:lstStyle/>
          <a:p>
            <a:pPr algn="r" defTabSz="914400">
              <a:lnSpc>
                <a:spcPct val="90000"/>
              </a:lnSpc>
            </a:pPr>
            <a:r>
              <a:rPr lang="en-US" sz="2800" kern="1200" dirty="0">
                <a:solidFill>
                  <a:schemeClr val="tx1"/>
                </a:solidFill>
                <a:latin typeface="Bodoni MT" panose="02070603080606020203" pitchFamily="18" charset="0"/>
              </a:rPr>
              <a:t>MACC Group Eligibility for Adults</a:t>
            </a:r>
            <a:br>
              <a:rPr lang="en-US" sz="2800" kern="1200" dirty="0">
                <a:solidFill>
                  <a:schemeClr val="tx1"/>
                </a:solidFill>
                <a:latin typeface="Bodoni MT" panose="02070603080606020203" pitchFamily="18" charset="0"/>
              </a:rPr>
            </a:br>
            <a:endParaRPr lang="en-US" sz="2800" kern="1200" dirty="0">
              <a:solidFill>
                <a:schemeClr val="tx1"/>
              </a:solidFill>
              <a:latin typeface="Bodoni MT" panose="02070603080606020203" pitchFamily="18" charset="0"/>
            </a:endParaRPr>
          </a:p>
        </p:txBody>
      </p:sp>
      <p:sp>
        <p:nvSpPr>
          <p:cNvPr id="44" name="Rectangle 43">
            <a:extLst>
              <a:ext uri="{FF2B5EF4-FFF2-40B4-BE49-F238E27FC236}">
                <a16:creationId xmlns:a16="http://schemas.microsoft.com/office/drawing/2014/main" id="{26882C51-76F9-4F99-997D-31FA6242A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Woman">
            <a:extLst>
              <a:ext uri="{FF2B5EF4-FFF2-40B4-BE49-F238E27FC236}">
                <a16:creationId xmlns:a16="http://schemas.microsoft.com/office/drawing/2014/main" id="{069DCAA4-9675-4337-9579-740BD48E4A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614" y="692331"/>
            <a:ext cx="732958" cy="732958"/>
          </a:xfrm>
          <a:prstGeom prst="rect">
            <a:avLst/>
          </a:prstGeom>
        </p:spPr>
      </p:pic>
      <p:sp>
        <p:nvSpPr>
          <p:cNvPr id="46" name="Right Triangle 45">
            <a:extLst>
              <a:ext uri="{FF2B5EF4-FFF2-40B4-BE49-F238E27FC236}">
                <a16:creationId xmlns:a16="http://schemas.microsoft.com/office/drawing/2014/main" id="{61FFFC16-86E2-4B9A-BC6D-213DC2654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3524E0-C87C-4F38-9FC7-E969C15A7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ight Triangle 49">
            <a:extLst>
              <a:ext uri="{FF2B5EF4-FFF2-40B4-BE49-F238E27FC236}">
                <a16:creationId xmlns:a16="http://schemas.microsoft.com/office/drawing/2014/main" id="{F1ED1DF4-DDDE-4464-8ABC-ED1F633CC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E7E01BF7-4F45-4B6D-82BF-5A5DB30A6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41" y="2856071"/>
            <a:ext cx="2340073"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id="{F2FC5C7B-261A-4268-BA85-C29488A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0520" y="2798992"/>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CB4E315-91F2-4710-B866-B119037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673132"/>
            <a:ext cx="1980472"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Man">
            <a:extLst>
              <a:ext uri="{FF2B5EF4-FFF2-40B4-BE49-F238E27FC236}">
                <a16:creationId xmlns:a16="http://schemas.microsoft.com/office/drawing/2014/main" id="{17F9A567-C20F-42BD-93EB-619C3A4AA7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3499" y="918905"/>
            <a:ext cx="1685012" cy="1685012"/>
          </a:xfrm>
          <a:prstGeom prst="rect">
            <a:avLst/>
          </a:prstGeom>
        </p:spPr>
      </p:pic>
      <p:sp>
        <p:nvSpPr>
          <p:cNvPr id="58" name="Right Triangle 57">
            <a:extLst>
              <a:ext uri="{FF2B5EF4-FFF2-40B4-BE49-F238E27FC236}">
                <a16:creationId xmlns:a16="http://schemas.microsoft.com/office/drawing/2014/main" id="{569BABC0-B0CC-4E7B-838A-F6E644779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42224" y="79515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Two Men">
            <a:extLst>
              <a:ext uri="{FF2B5EF4-FFF2-40B4-BE49-F238E27FC236}">
                <a16:creationId xmlns:a16="http://schemas.microsoft.com/office/drawing/2014/main" id="{375A6AFB-9C2C-4EE5-9512-23883CF6C1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8458" y="3037579"/>
            <a:ext cx="1554016" cy="1554016"/>
          </a:xfrm>
          <a:prstGeom prst="rect">
            <a:avLst/>
          </a:prstGeom>
        </p:spPr>
      </p:pic>
      <p:sp>
        <p:nvSpPr>
          <p:cNvPr id="60" name="Rectangle 59">
            <a:extLst>
              <a:ext uri="{FF2B5EF4-FFF2-40B4-BE49-F238E27FC236}">
                <a16:creationId xmlns:a16="http://schemas.microsoft.com/office/drawing/2014/main" id="{DCBE1B01-A27C-45C2-ADA4-AA13C3AC1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Triangle 61">
            <a:extLst>
              <a:ext uri="{FF2B5EF4-FFF2-40B4-BE49-F238E27FC236}">
                <a16:creationId xmlns:a16="http://schemas.microsoft.com/office/drawing/2014/main" id="{BE7E1DAA-43FB-4446-A354-9283DE668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F6FE5468-759E-4E83-828A-5587C7F5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111" y="1485831"/>
            <a:ext cx="25371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Family with boy">
            <a:extLst>
              <a:ext uri="{FF2B5EF4-FFF2-40B4-BE49-F238E27FC236}">
                <a16:creationId xmlns:a16="http://schemas.microsoft.com/office/drawing/2014/main" id="{96017B74-63FE-48EB-9925-47A22FD08F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90812" y="1639389"/>
            <a:ext cx="1044829" cy="1044829"/>
          </a:xfrm>
          <a:prstGeom prst="rect">
            <a:avLst/>
          </a:prstGeom>
        </p:spPr>
      </p:pic>
      <p:pic>
        <p:nvPicPr>
          <p:cNvPr id="22" name="Graphic 21" descr="Man and woman">
            <a:extLst>
              <a:ext uri="{FF2B5EF4-FFF2-40B4-BE49-F238E27FC236}">
                <a16:creationId xmlns:a16="http://schemas.microsoft.com/office/drawing/2014/main" id="{BB68973A-A0F2-426E-9E19-310C238701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32929" y="3009630"/>
            <a:ext cx="1581964" cy="1581964"/>
          </a:xfrm>
          <a:prstGeom prst="rect">
            <a:avLst/>
          </a:prstGeom>
        </p:spPr>
      </p:pic>
      <p:sp>
        <p:nvSpPr>
          <p:cNvPr id="66" name="Rectangle 65">
            <a:extLst>
              <a:ext uri="{FF2B5EF4-FFF2-40B4-BE49-F238E27FC236}">
                <a16:creationId xmlns:a16="http://schemas.microsoft.com/office/drawing/2014/main" id="{99FE99BC-5F7D-47C3-AA1E-16D7DBDBD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069831"/>
            <a:ext cx="2789854"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Two women">
            <a:extLst>
              <a:ext uri="{FF2B5EF4-FFF2-40B4-BE49-F238E27FC236}">
                <a16:creationId xmlns:a16="http://schemas.microsoft.com/office/drawing/2014/main" id="{8076F90C-C4C0-4C23-8504-F1C7F86D6C8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07328" y="2265082"/>
            <a:ext cx="2288408" cy="2288408"/>
          </a:xfrm>
          <a:prstGeom prst="rect">
            <a:avLst/>
          </a:prstGeom>
        </p:spPr>
      </p:pic>
      <p:sp>
        <p:nvSpPr>
          <p:cNvPr id="68" name="Right Triangle 67">
            <a:extLst>
              <a:ext uri="{FF2B5EF4-FFF2-40B4-BE49-F238E27FC236}">
                <a16:creationId xmlns:a16="http://schemas.microsoft.com/office/drawing/2014/main" id="{27400BAF-FCE6-4296-8A0E-9B595ADC0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129E560A-FF6E-4395-9C45-F903A7E18418}"/>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042743D8-CA82-4DD5-80FE-01DBBD56E9FB}"/>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7514DB4B-5399-40CA-95AF-C21F8B1F2AF3}"/>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39696807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2FC0-7EB6-45D8-8140-4A9F217F806D}"/>
              </a:ext>
            </a:extLst>
          </p:cNvPr>
          <p:cNvSpPr>
            <a:spLocks noGrp="1"/>
          </p:cNvSpPr>
          <p:nvPr>
            <p:ph type="title"/>
          </p:nvPr>
        </p:nvSpPr>
        <p:spPr/>
        <p:txBody>
          <a:bodyPr/>
          <a:lstStyle/>
          <a:p>
            <a:r>
              <a:rPr lang="en-US" dirty="0">
                <a:latin typeface="Bodoni MT" panose="02070603080606020203" pitchFamily="18" charset="0"/>
              </a:rPr>
              <a:t>MAGI Method: Key Terms in Related to MACC Groups</a:t>
            </a:r>
          </a:p>
        </p:txBody>
      </p:sp>
      <p:sp>
        <p:nvSpPr>
          <p:cNvPr id="3" name="Content Placeholder 2">
            <a:extLst>
              <a:ext uri="{FF2B5EF4-FFF2-40B4-BE49-F238E27FC236}">
                <a16:creationId xmlns:a16="http://schemas.microsoft.com/office/drawing/2014/main" id="{D594B477-C210-4726-A088-516E374A1E78}"/>
              </a:ext>
            </a:extLst>
          </p:cNvPr>
          <p:cNvSpPr>
            <a:spLocks noGrp="1"/>
          </p:cNvSpPr>
          <p:nvPr>
            <p:ph idx="1"/>
          </p:nvPr>
        </p:nvSpPr>
        <p:spPr>
          <a:xfrm>
            <a:off x="609600" y="1234440"/>
            <a:ext cx="10972800" cy="5041231"/>
          </a:xfrm>
        </p:spPr>
        <p:txBody>
          <a:bodyPr numCol="2"/>
          <a:lstStyle/>
          <a:p>
            <a:pPr marL="342900" indent="-342900">
              <a:buFont typeface="Wingdings" panose="05000000000000000000" pitchFamily="2" charset="2"/>
              <a:buChar char="q"/>
            </a:pPr>
            <a:r>
              <a:rPr lang="en-US" sz="1600" b="1" dirty="0">
                <a:solidFill>
                  <a:schemeClr val="accent1"/>
                </a:solidFill>
                <a:latin typeface="Bodoni MT" panose="02070603080606020203" pitchFamily="18" charset="0"/>
              </a:rPr>
              <a:t>ACA expansion adults</a:t>
            </a:r>
            <a:r>
              <a:rPr lang="en-US" sz="1600" dirty="0">
                <a:latin typeface="Bodoni MT" panose="02070603080606020203" pitchFamily="18" charset="0"/>
              </a:rPr>
              <a:t>: the eligibility pathway established by the federal Affordable Care Act (ACA) of 2010 and by R.I. Gen. Laws </a:t>
            </a:r>
            <a:r>
              <a:rPr lang="en-US" sz="1600" dirty="0">
                <a:latin typeface="Bodoni MT" panose="02070603080606020203" pitchFamily="18" charset="0"/>
                <a:hlinkClick r:id="rId2">
                  <a:extLst>
                    <a:ext uri="{A12FA001-AC4F-418D-AE19-62706E023703}">
                      <ahyp:hlinkClr xmlns:ahyp="http://schemas.microsoft.com/office/drawing/2018/hyperlinkcolor" val="tx"/>
                    </a:ext>
                  </a:extLst>
                </a:hlinkClick>
              </a:rPr>
              <a:t>§ 40-8.12</a:t>
            </a:r>
            <a:r>
              <a:rPr lang="en-US" sz="1600" dirty="0">
                <a:latin typeface="Bodoni MT" panose="02070603080606020203" pitchFamily="18" charset="0"/>
              </a:rPr>
              <a:t>, for persons between the ages of nineteen (19) and sixty-four (64) who are </a:t>
            </a:r>
            <a:r>
              <a:rPr lang="en-US" sz="1600" i="1" dirty="0">
                <a:solidFill>
                  <a:schemeClr val="accent1"/>
                </a:solidFill>
                <a:latin typeface="Bodoni MT" panose="02070603080606020203" pitchFamily="18" charset="0"/>
              </a:rPr>
              <a:t>not eligible for or enrolled in</a:t>
            </a:r>
            <a:r>
              <a:rPr lang="en-US" sz="1600" dirty="0">
                <a:latin typeface="Bodoni MT" panose="02070603080606020203" pitchFamily="18" charset="0"/>
              </a:rPr>
              <a:t> Medicare and do not qualify for Medicaid in any other eligibility group.</a:t>
            </a:r>
          </a:p>
          <a:p>
            <a:pPr marL="342900" indent="-342900">
              <a:buFont typeface="Wingdings" panose="05000000000000000000" pitchFamily="2" charset="2"/>
              <a:buChar char="q"/>
            </a:pPr>
            <a:r>
              <a:rPr lang="en-US" sz="1600" b="1" dirty="0">
                <a:solidFill>
                  <a:schemeClr val="accent1"/>
                </a:solidFill>
                <a:latin typeface="Bodoni MT" panose="02070603080606020203" pitchFamily="18" charset="0"/>
              </a:rPr>
              <a:t>Attestation</a:t>
            </a:r>
            <a:r>
              <a:rPr lang="en-US" sz="1600" dirty="0">
                <a:latin typeface="Bodoni MT" panose="02070603080606020203" pitchFamily="18" charset="0"/>
              </a:rPr>
              <a:t>: Before an application can be submitted, the applicant (self-attestation), or the person/entity acting on the applicant’s behalf (attestation), must authenticate by signature that the information provided is genuine, correct, and true. Attestations along with electronic data matches are used to determine whether an applicant meets eligibility requirements.</a:t>
            </a:r>
          </a:p>
          <a:p>
            <a:pPr marL="342900" indent="-342900">
              <a:buFont typeface="Wingdings" panose="05000000000000000000" pitchFamily="2" charset="2"/>
              <a:buChar char="q"/>
            </a:pPr>
            <a:r>
              <a:rPr lang="en-US" sz="1600" dirty="0">
                <a:latin typeface="Bodoni MT" panose="02070603080606020203" pitchFamily="18" charset="0"/>
              </a:rPr>
              <a:t> </a:t>
            </a:r>
            <a:r>
              <a:rPr lang="en-US" sz="1600" b="1" dirty="0">
                <a:solidFill>
                  <a:schemeClr val="accent1"/>
                </a:solidFill>
                <a:latin typeface="Bodoni MT" panose="02070603080606020203" pitchFamily="18" charset="0"/>
              </a:rPr>
              <a:t>Coverage Groups/Eligibility Pathways</a:t>
            </a:r>
            <a:r>
              <a:rPr lang="en-US" sz="1600" dirty="0">
                <a:latin typeface="Bodoni MT" panose="02070603080606020203" pitchFamily="18" charset="0"/>
              </a:rPr>
              <a:t>: Basis of eligibility for Medicaid benefits based on a shared characteristic such as age, income, health status, and level of need criteria – e.g., Pregnant women. </a:t>
            </a:r>
            <a:r>
              <a:rPr lang="en-US" sz="1600" dirty="0">
                <a:solidFill>
                  <a:srgbClr val="FF0000"/>
                </a:solidFill>
                <a:latin typeface="Bodoni MT" panose="02070603080606020203" pitchFamily="18" charset="0"/>
              </a:rPr>
              <a:t>Feds prefer term “pathway”</a:t>
            </a:r>
            <a:r>
              <a:rPr lang="en-US" sz="1600" dirty="0">
                <a:latin typeface="Bodoni MT" panose="02070603080606020203" pitchFamily="18" charset="0"/>
              </a:rPr>
              <a:t>!</a:t>
            </a:r>
          </a:p>
          <a:p>
            <a:pPr marL="342900" indent="-342900">
              <a:buFont typeface="Wingdings" panose="05000000000000000000" pitchFamily="2" charset="2"/>
              <a:buChar char="q"/>
            </a:pPr>
            <a:r>
              <a:rPr lang="en-US" sz="1600" b="1" dirty="0">
                <a:solidFill>
                  <a:schemeClr val="accent1"/>
                </a:solidFill>
                <a:latin typeface="Bodoni MT" panose="02070603080606020203" pitchFamily="18" charset="0"/>
              </a:rPr>
              <a:t>Eligibility Factor</a:t>
            </a:r>
            <a:r>
              <a:rPr lang="en-US" sz="1600" dirty="0">
                <a:latin typeface="Bodoni MT" panose="02070603080606020203" pitchFamily="18" charset="0"/>
              </a:rPr>
              <a:t>: Core requirements for eligibility. Varies. State may only re-evaluate factors subject to change at the point of renewal.</a:t>
            </a:r>
          </a:p>
          <a:p>
            <a:pPr marL="342900" indent="-342900">
              <a:buFont typeface="Wingdings" panose="05000000000000000000" pitchFamily="2" charset="2"/>
              <a:buChar char="q"/>
            </a:pPr>
            <a:r>
              <a:rPr lang="en-US" sz="1600" b="1" dirty="0">
                <a:solidFill>
                  <a:schemeClr val="accent1"/>
                </a:solidFill>
                <a:latin typeface="Bodoni MT" panose="02070603080606020203" pitchFamily="18" charset="0"/>
              </a:rPr>
              <a:t>Identity Proofing</a:t>
            </a:r>
            <a:r>
              <a:rPr lang="en-US" sz="1600" dirty="0">
                <a:latin typeface="Bodoni MT" panose="02070603080606020203" pitchFamily="18" charset="0"/>
              </a:rPr>
              <a:t>:   Process of verifying identity when establishing an on-line account. Applicant must answer questions derived from Experian credit report – does not affect credit rating.  If it fails, documentation must be provided.</a:t>
            </a:r>
          </a:p>
          <a:p>
            <a:pPr marL="342900" indent="-342900">
              <a:buFont typeface="Wingdings" panose="05000000000000000000" pitchFamily="2" charset="2"/>
              <a:buChar char="q"/>
            </a:pPr>
            <a:r>
              <a:rPr lang="en-US" sz="1600" b="1" dirty="0">
                <a:solidFill>
                  <a:schemeClr val="accent1"/>
                </a:solidFill>
                <a:latin typeface="Bodoni MT" panose="02070603080606020203" pitchFamily="18" charset="0"/>
              </a:rPr>
              <a:t>Modified Adjusted Gross Income or MAGI</a:t>
            </a:r>
            <a:r>
              <a:rPr lang="en-US" sz="1600" dirty="0">
                <a:latin typeface="Bodoni MT" panose="02070603080606020203" pitchFamily="18" charset="0"/>
              </a:rPr>
              <a:t>:  is the method for determining financial eligibility for Affordable Care through Medicaid and HSRI in which an applicant’s countable income is based on adjustments to gross income under section 911 of the IRS Code, and any interest accrued.</a:t>
            </a:r>
          </a:p>
          <a:p>
            <a:pPr marL="342900" indent="-342900">
              <a:buFont typeface="Wingdings" panose="05000000000000000000" pitchFamily="2" charset="2"/>
              <a:buChar char="q"/>
            </a:pPr>
            <a:r>
              <a:rPr lang="en-US" sz="1600" b="1" dirty="0">
                <a:solidFill>
                  <a:schemeClr val="accent1"/>
                </a:solidFill>
                <a:latin typeface="Bodoni MT" panose="02070603080606020203" pitchFamily="18" charset="0"/>
              </a:rPr>
              <a:t>Passive “</a:t>
            </a:r>
            <a:r>
              <a:rPr lang="en-US" sz="1600" b="1" dirty="0" err="1">
                <a:solidFill>
                  <a:schemeClr val="accent1"/>
                </a:solidFill>
                <a:latin typeface="Bodoni MT" panose="02070603080606020203" pitchFamily="18" charset="0"/>
              </a:rPr>
              <a:t>Exparte</a:t>
            </a:r>
            <a:r>
              <a:rPr lang="en-US" sz="1600" b="1" dirty="0">
                <a:solidFill>
                  <a:schemeClr val="accent1"/>
                </a:solidFill>
                <a:latin typeface="Bodoni MT" panose="02070603080606020203" pitchFamily="18" charset="0"/>
              </a:rPr>
              <a:t>” Renewal</a:t>
            </a:r>
            <a:r>
              <a:rPr lang="en-US" sz="1600" dirty="0">
                <a:latin typeface="Bodoni MT" panose="02070603080606020203" pitchFamily="18" charset="0"/>
              </a:rPr>
              <a:t>: This renewal method confirms eligibility factors subject to change through electronic data sources and only requires action on the part of the beneficiary if certain discrepancies are detected by the State or self-reported.</a:t>
            </a:r>
            <a:endParaRPr lang="en-US" sz="1200" dirty="0">
              <a:latin typeface="Bodoni MT" panose="02070603080606020203" pitchFamily="18" charset="0"/>
            </a:endParaRPr>
          </a:p>
          <a:p>
            <a:pPr marL="285750" indent="-285750">
              <a:buFont typeface="Wingdings" panose="05000000000000000000" pitchFamily="2" charset="2"/>
              <a:buChar char="q"/>
            </a:pPr>
            <a:r>
              <a:rPr lang="en-US" sz="1600" dirty="0">
                <a:latin typeface="Bodoni MT" panose="02070603080606020203" pitchFamily="18" charset="0"/>
              </a:rPr>
              <a:t>R</a:t>
            </a:r>
            <a:r>
              <a:rPr lang="en-US" sz="1600" b="1" dirty="0">
                <a:solidFill>
                  <a:srgbClr val="00267A"/>
                </a:solidFill>
                <a:latin typeface="Bodoni MT" panose="02070603080606020203" pitchFamily="18" charset="0"/>
              </a:rPr>
              <a:t>easonable compatibility:</a:t>
            </a:r>
            <a:r>
              <a:rPr lang="en-US" sz="1600" dirty="0">
                <a:latin typeface="Bodoni MT" panose="02070603080606020203" pitchFamily="18" charset="0"/>
              </a:rPr>
              <a:t> An allowable difference or discrepancy between the information provided in the application and the information reported by an electronic data source. </a:t>
            </a:r>
          </a:p>
        </p:txBody>
      </p:sp>
      <p:sp>
        <p:nvSpPr>
          <p:cNvPr id="7" name="Date Placeholder 6">
            <a:extLst>
              <a:ext uri="{FF2B5EF4-FFF2-40B4-BE49-F238E27FC236}">
                <a16:creationId xmlns:a16="http://schemas.microsoft.com/office/drawing/2014/main" id="{8A02FDCA-59F1-4B3B-B4A7-3D03ACEA1569}"/>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542987B0-09BE-4E40-AA64-4F59CD558DD9}"/>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E4BAAA7F-2A78-4402-A6D9-3A8E1DA26D87}"/>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46943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4D90-F0BA-4F6E-90C6-0A051755F3AA}"/>
              </a:ext>
            </a:extLst>
          </p:cNvPr>
          <p:cNvSpPr>
            <a:spLocks noGrp="1"/>
          </p:cNvSpPr>
          <p:nvPr>
            <p:ph type="title"/>
          </p:nvPr>
        </p:nvSpPr>
        <p:spPr/>
        <p:txBody>
          <a:bodyPr/>
          <a:lstStyle/>
          <a:p>
            <a:r>
              <a:rPr lang="en-US" dirty="0">
                <a:latin typeface="Bodoni MT" panose="02070603080606020203" pitchFamily="18" charset="0"/>
              </a:rPr>
              <a:t>MACC Group Adults Eligibility Pathways: Quick Guide</a:t>
            </a:r>
          </a:p>
        </p:txBody>
      </p:sp>
      <p:graphicFrame>
        <p:nvGraphicFramePr>
          <p:cNvPr id="7" name="Content Placeholder 6">
            <a:extLst>
              <a:ext uri="{FF2B5EF4-FFF2-40B4-BE49-F238E27FC236}">
                <a16:creationId xmlns:a16="http://schemas.microsoft.com/office/drawing/2014/main" id="{AADDD387-9CF1-464A-BD8E-3F452CD8AF85}"/>
              </a:ext>
            </a:extLst>
          </p:cNvPr>
          <p:cNvGraphicFramePr>
            <a:graphicFrameLocks noGrp="1"/>
          </p:cNvGraphicFramePr>
          <p:nvPr>
            <p:ph idx="1"/>
            <p:extLst>
              <p:ext uri="{D42A27DB-BD31-4B8C-83A1-F6EECF244321}">
                <p14:modId xmlns:p14="http://schemas.microsoft.com/office/powerpoint/2010/main" val="462008680"/>
              </p:ext>
            </p:extLst>
          </p:nvPr>
        </p:nvGraphicFramePr>
        <p:xfrm>
          <a:off x="498389" y="1334757"/>
          <a:ext cx="10972800" cy="5079834"/>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016539752"/>
                    </a:ext>
                  </a:extLst>
                </a:gridCol>
                <a:gridCol w="3657600">
                  <a:extLst>
                    <a:ext uri="{9D8B030D-6E8A-4147-A177-3AD203B41FA5}">
                      <a16:colId xmlns:a16="http://schemas.microsoft.com/office/drawing/2014/main" val="2108788197"/>
                    </a:ext>
                  </a:extLst>
                </a:gridCol>
                <a:gridCol w="3657600">
                  <a:extLst>
                    <a:ext uri="{9D8B030D-6E8A-4147-A177-3AD203B41FA5}">
                      <a16:colId xmlns:a16="http://schemas.microsoft.com/office/drawing/2014/main" val="3558414986"/>
                    </a:ext>
                  </a:extLst>
                </a:gridCol>
              </a:tblGrid>
              <a:tr h="354800">
                <a:tc gridSpan="3">
                  <a:txBody>
                    <a:bodyPr/>
                    <a:lstStyle/>
                    <a:p>
                      <a:pPr algn="ctr"/>
                      <a:r>
                        <a:rPr lang="en-US" sz="1800" dirty="0">
                          <a:solidFill>
                            <a:schemeClr val="accent2"/>
                          </a:solidFill>
                          <a:latin typeface="Bodoni MT" panose="02070603080606020203" pitchFamily="18" charset="0"/>
                        </a:rPr>
                        <a:t>MACC Group  Adult Eligibility Pathways</a:t>
                      </a:r>
                    </a:p>
                  </a:txBody>
                  <a:tcPr/>
                </a:tc>
                <a:tc hMerge="1">
                  <a:txBody>
                    <a:bodyPr/>
                    <a:lstStyle/>
                    <a:p>
                      <a:endParaRPr lang="en-US" sz="1600" dirty="0">
                        <a:latin typeface="Bodoni MT" panose="02070603080606020203" pitchFamily="18" charset="0"/>
                      </a:endParaRPr>
                    </a:p>
                  </a:txBody>
                  <a:tcPr/>
                </a:tc>
                <a:tc hMerge="1">
                  <a:txBody>
                    <a:bodyPr/>
                    <a:lstStyle/>
                    <a:p>
                      <a:endParaRPr lang="en-US" sz="1600" dirty="0">
                        <a:latin typeface="Bodoni MT" panose="02070603080606020203" pitchFamily="18" charset="0"/>
                      </a:endParaRPr>
                    </a:p>
                  </a:txBody>
                  <a:tcPr/>
                </a:tc>
                <a:extLst>
                  <a:ext uri="{0D108BD9-81ED-4DB2-BD59-A6C34878D82A}">
                    <a16:rowId xmlns:a16="http://schemas.microsoft.com/office/drawing/2014/main" val="927507464"/>
                  </a:ext>
                </a:extLst>
              </a:tr>
              <a:tr h="354800">
                <a:tc>
                  <a:txBody>
                    <a:bodyPr/>
                    <a:lstStyle/>
                    <a:p>
                      <a:r>
                        <a:rPr lang="en-US" sz="1600" b="1" dirty="0">
                          <a:solidFill>
                            <a:schemeClr val="accent1"/>
                          </a:solidFill>
                          <a:latin typeface="Bodoni MT" panose="02070603080606020203" pitchFamily="18" charset="0"/>
                        </a:rPr>
                        <a:t>Eligibility Pathway</a:t>
                      </a:r>
                    </a:p>
                  </a:txBody>
                  <a:tcPr/>
                </a:tc>
                <a:tc>
                  <a:txBody>
                    <a:bodyPr/>
                    <a:lstStyle/>
                    <a:p>
                      <a:r>
                        <a:rPr lang="en-US" sz="1600" b="1" dirty="0">
                          <a:solidFill>
                            <a:schemeClr val="accent1"/>
                          </a:solidFill>
                          <a:latin typeface="Bodoni MT" panose="02070603080606020203" pitchFamily="18" charset="0"/>
                        </a:rPr>
                        <a:t>Income Level </a:t>
                      </a:r>
                    </a:p>
                  </a:txBody>
                  <a:tcPr/>
                </a:tc>
                <a:tc>
                  <a:txBody>
                    <a:bodyPr/>
                    <a:lstStyle/>
                    <a:p>
                      <a:r>
                        <a:rPr lang="en-US" sz="1600" b="1" dirty="0">
                          <a:solidFill>
                            <a:schemeClr val="accent1"/>
                          </a:solidFill>
                          <a:latin typeface="Bodoni MT" panose="02070603080606020203" pitchFamily="18" charset="0"/>
                        </a:rPr>
                        <a:t>Other relevant factors</a:t>
                      </a:r>
                    </a:p>
                  </a:txBody>
                  <a:tcPr/>
                </a:tc>
                <a:extLst>
                  <a:ext uri="{0D108BD9-81ED-4DB2-BD59-A6C34878D82A}">
                    <a16:rowId xmlns:a16="http://schemas.microsoft.com/office/drawing/2014/main" val="1443968328"/>
                  </a:ext>
                </a:extLst>
              </a:tr>
              <a:tr h="554072">
                <a:tc>
                  <a:txBody>
                    <a:bodyPr/>
                    <a:lstStyle/>
                    <a:p>
                      <a:r>
                        <a:rPr lang="en-US" sz="1600" b="1" dirty="0">
                          <a:solidFill>
                            <a:schemeClr val="tx2"/>
                          </a:solidFill>
                          <a:latin typeface="Bodoni MT" panose="02070603080606020203" pitchFamily="18" charset="0"/>
                        </a:rPr>
                        <a:t>Families</a:t>
                      </a:r>
                    </a:p>
                  </a:txBody>
                  <a:tcPr/>
                </a:tc>
                <a:tc>
                  <a:txBody>
                    <a:bodyPr/>
                    <a:lstStyle/>
                    <a:p>
                      <a:r>
                        <a:rPr lang="en-US" sz="1600" dirty="0">
                          <a:latin typeface="Bodoni MT" panose="02070603080606020203" pitchFamily="18" charset="0"/>
                        </a:rPr>
                        <a:t>116% of FPL</a:t>
                      </a:r>
                    </a:p>
                  </a:txBody>
                  <a:tcPr/>
                </a:tc>
                <a:tc>
                  <a:txBody>
                    <a:bodyPr/>
                    <a:lstStyle/>
                    <a:p>
                      <a:r>
                        <a:rPr lang="en-US" sz="1400" dirty="0">
                          <a:latin typeface="Bodoni MT" panose="02070603080606020203" pitchFamily="18" charset="0"/>
                        </a:rPr>
                        <a:t>The category once tied to AFDC and TANF programs</a:t>
                      </a:r>
                    </a:p>
                  </a:txBody>
                  <a:tcPr/>
                </a:tc>
                <a:extLst>
                  <a:ext uri="{0D108BD9-81ED-4DB2-BD59-A6C34878D82A}">
                    <a16:rowId xmlns:a16="http://schemas.microsoft.com/office/drawing/2014/main" val="903957116"/>
                  </a:ext>
                </a:extLst>
              </a:tr>
              <a:tr h="554072">
                <a:tc>
                  <a:txBody>
                    <a:bodyPr/>
                    <a:lstStyle/>
                    <a:p>
                      <a:r>
                        <a:rPr lang="en-US" sz="1600" b="1" dirty="0">
                          <a:solidFill>
                            <a:schemeClr val="tx2"/>
                          </a:solidFill>
                          <a:latin typeface="Bodoni MT" panose="02070603080606020203" pitchFamily="18" charset="0"/>
                        </a:rPr>
                        <a:t>Parents/Caretakers</a:t>
                      </a:r>
                    </a:p>
                  </a:txBody>
                  <a:tcPr/>
                </a:tc>
                <a:tc>
                  <a:txBody>
                    <a:bodyPr/>
                    <a:lstStyle/>
                    <a:p>
                      <a:r>
                        <a:rPr lang="en-US" sz="1600" dirty="0">
                          <a:latin typeface="Bodoni MT" panose="02070603080606020203" pitchFamily="18" charset="0"/>
                        </a:rPr>
                        <a:t>117% to 136% FPL (141% ceiling with 5% disregard)</a:t>
                      </a:r>
                    </a:p>
                  </a:txBody>
                  <a:tcPr/>
                </a:tc>
                <a:tc>
                  <a:txBody>
                    <a:bodyPr/>
                    <a:lstStyle/>
                    <a:p>
                      <a:r>
                        <a:rPr lang="en-US" sz="1400" dirty="0">
                          <a:latin typeface="Bodoni MT" panose="02070603080606020203" pitchFamily="18" charset="0"/>
                        </a:rPr>
                        <a:t>Parents/caretakers may also be eligible in one of the IHCC groups</a:t>
                      </a:r>
                    </a:p>
                  </a:txBody>
                  <a:tcPr/>
                </a:tc>
                <a:extLst>
                  <a:ext uri="{0D108BD9-81ED-4DB2-BD59-A6C34878D82A}">
                    <a16:rowId xmlns:a16="http://schemas.microsoft.com/office/drawing/2014/main" val="2353098115"/>
                  </a:ext>
                </a:extLst>
              </a:tr>
              <a:tr h="554072">
                <a:tc>
                  <a:txBody>
                    <a:bodyPr/>
                    <a:lstStyle/>
                    <a:p>
                      <a:r>
                        <a:rPr lang="en-US" sz="1600" b="1" dirty="0">
                          <a:solidFill>
                            <a:schemeClr val="tx2"/>
                          </a:solidFill>
                          <a:latin typeface="Bodoni MT" panose="02070603080606020203" pitchFamily="18" charset="0"/>
                        </a:rPr>
                        <a:t>Pregnant women</a:t>
                      </a:r>
                    </a:p>
                  </a:txBody>
                  <a:tcPr/>
                </a:tc>
                <a:tc>
                  <a:txBody>
                    <a:bodyPr/>
                    <a:lstStyle/>
                    <a:p>
                      <a:r>
                        <a:rPr lang="en-US" sz="1600" dirty="0">
                          <a:latin typeface="Bodoni MT" panose="02070603080606020203" pitchFamily="18" charset="0"/>
                        </a:rPr>
                        <a:t>253% FPL (258% ceiling with 5% disregard)</a:t>
                      </a:r>
                    </a:p>
                  </a:txBody>
                  <a:tcPr/>
                </a:tc>
                <a:tc>
                  <a:txBody>
                    <a:bodyPr/>
                    <a:lstStyle/>
                    <a:p>
                      <a:r>
                        <a:rPr lang="en-US" sz="1400" dirty="0">
                          <a:latin typeface="Bodoni MT" panose="02070603080606020203" pitchFamily="18" charset="0"/>
                        </a:rPr>
                        <a:t>Citizenship and immigration status are not eligibility factors</a:t>
                      </a:r>
                    </a:p>
                  </a:txBody>
                  <a:tcPr/>
                </a:tc>
                <a:extLst>
                  <a:ext uri="{0D108BD9-81ED-4DB2-BD59-A6C34878D82A}">
                    <a16:rowId xmlns:a16="http://schemas.microsoft.com/office/drawing/2014/main" val="474431052"/>
                  </a:ext>
                </a:extLst>
              </a:tr>
              <a:tr h="787365">
                <a:tc>
                  <a:txBody>
                    <a:bodyPr/>
                    <a:lstStyle/>
                    <a:p>
                      <a:r>
                        <a:rPr lang="en-US" sz="1600" b="1" dirty="0">
                          <a:solidFill>
                            <a:schemeClr val="tx2"/>
                          </a:solidFill>
                          <a:latin typeface="Bodoni MT" panose="02070603080606020203" pitchFamily="18" charset="0"/>
                        </a:rPr>
                        <a:t>Children/Youth  up to age 21</a:t>
                      </a:r>
                    </a:p>
                  </a:txBody>
                  <a:tcPr/>
                </a:tc>
                <a:tc>
                  <a:txBody>
                    <a:bodyPr/>
                    <a:lstStyle/>
                    <a:p>
                      <a:r>
                        <a:rPr lang="en-US" sz="1600" dirty="0">
                          <a:latin typeface="Bodoni MT" panose="02070603080606020203" pitchFamily="18" charset="0"/>
                        </a:rPr>
                        <a:t>NA</a:t>
                      </a:r>
                    </a:p>
                  </a:txBody>
                  <a:tcPr/>
                </a:tc>
                <a:tc>
                  <a:txBody>
                    <a:bodyPr/>
                    <a:lstStyle/>
                    <a:p>
                      <a:r>
                        <a:rPr lang="en-US" sz="1400" dirty="0">
                          <a:latin typeface="Bodoni MT" panose="02070603080606020203" pitchFamily="18" charset="0"/>
                        </a:rPr>
                        <a:t>Must be receiving SSI or in state custody or authorized substitute care or adoption</a:t>
                      </a:r>
                    </a:p>
                  </a:txBody>
                  <a:tcPr/>
                </a:tc>
                <a:extLst>
                  <a:ext uri="{0D108BD9-81ED-4DB2-BD59-A6C34878D82A}">
                    <a16:rowId xmlns:a16="http://schemas.microsoft.com/office/drawing/2014/main" val="1416634191"/>
                  </a:ext>
                </a:extLst>
              </a:tr>
              <a:tr h="554072">
                <a:tc>
                  <a:txBody>
                    <a:bodyPr/>
                    <a:lstStyle/>
                    <a:p>
                      <a:r>
                        <a:rPr lang="en-US" sz="1600" b="1" dirty="0">
                          <a:solidFill>
                            <a:schemeClr val="tx2"/>
                          </a:solidFill>
                          <a:latin typeface="Bodoni MT" panose="02070603080606020203" pitchFamily="18" charset="0"/>
                        </a:rPr>
                        <a:t>Youth up to age 26</a:t>
                      </a:r>
                    </a:p>
                  </a:txBody>
                  <a:tcPr/>
                </a:tc>
                <a:tc>
                  <a:txBody>
                    <a:bodyPr/>
                    <a:lstStyle/>
                    <a:p>
                      <a:r>
                        <a:rPr lang="en-US" sz="1600" dirty="0">
                          <a:latin typeface="Bodoni MT" panose="02070603080606020203" pitchFamily="18" charset="0"/>
                        </a:rPr>
                        <a:t>NA</a:t>
                      </a:r>
                    </a:p>
                  </a:txBody>
                  <a:tcPr/>
                </a:tc>
                <a:tc>
                  <a:txBody>
                    <a:bodyPr/>
                    <a:lstStyle/>
                    <a:p>
                      <a:r>
                        <a:rPr lang="en-US" sz="1400" dirty="0">
                          <a:latin typeface="Bodoni MT" panose="02070603080606020203" pitchFamily="18" charset="0"/>
                        </a:rPr>
                        <a:t>Must be in DCYF custody on 18 birthday</a:t>
                      </a:r>
                    </a:p>
                  </a:txBody>
                  <a:tcPr/>
                </a:tc>
                <a:extLst>
                  <a:ext uri="{0D108BD9-81ED-4DB2-BD59-A6C34878D82A}">
                    <a16:rowId xmlns:a16="http://schemas.microsoft.com/office/drawing/2014/main" val="4246384613"/>
                  </a:ext>
                </a:extLst>
              </a:tr>
              <a:tr h="787365">
                <a:tc>
                  <a:txBody>
                    <a:bodyPr/>
                    <a:lstStyle/>
                    <a:p>
                      <a:r>
                        <a:rPr lang="en-US" sz="1600" b="1" dirty="0">
                          <a:solidFill>
                            <a:schemeClr val="tx2"/>
                          </a:solidFill>
                          <a:latin typeface="Bodoni MT" panose="02070603080606020203" pitchFamily="18" charset="0"/>
                        </a:rPr>
                        <a:t>ACA Adults 19-64</a:t>
                      </a:r>
                    </a:p>
                  </a:txBody>
                  <a:tcPr/>
                </a:tc>
                <a:tc>
                  <a:txBody>
                    <a:bodyPr/>
                    <a:lstStyle/>
                    <a:p>
                      <a:r>
                        <a:rPr lang="en-US" sz="1600" dirty="0">
                          <a:latin typeface="Bodoni MT" panose="02070603080606020203" pitchFamily="18" charset="0"/>
                        </a:rPr>
                        <a:t>133% FPL (138% ceiling with 5% disregard)</a:t>
                      </a:r>
                    </a:p>
                  </a:txBody>
                  <a:tcPr/>
                </a:tc>
                <a:tc>
                  <a:txBody>
                    <a:bodyPr/>
                    <a:lstStyle/>
                    <a:p>
                      <a:r>
                        <a:rPr lang="en-US" sz="1400" dirty="0">
                          <a:latin typeface="Bodoni MT" panose="02070603080606020203" pitchFamily="18" charset="0"/>
                        </a:rPr>
                        <a:t>May not be eligible as parent/caretaker, on basis of SSI or eligible for or enrolled in Medicare</a:t>
                      </a:r>
                    </a:p>
                  </a:txBody>
                  <a:tcPr/>
                </a:tc>
                <a:extLst>
                  <a:ext uri="{0D108BD9-81ED-4DB2-BD59-A6C34878D82A}">
                    <a16:rowId xmlns:a16="http://schemas.microsoft.com/office/drawing/2014/main" val="302626830"/>
                  </a:ext>
                </a:extLst>
              </a:tr>
              <a:tr h="320778">
                <a:tc>
                  <a:txBody>
                    <a:bodyPr/>
                    <a:lstStyle/>
                    <a:p>
                      <a:r>
                        <a:rPr lang="en-US" sz="1600" b="1" dirty="0">
                          <a:solidFill>
                            <a:schemeClr val="tx2"/>
                          </a:solidFill>
                          <a:latin typeface="Bodoni MT" panose="02070603080606020203" pitchFamily="18" charset="0"/>
                        </a:rPr>
                        <a:t>Emergency Medicaid</a:t>
                      </a:r>
                    </a:p>
                  </a:txBody>
                  <a:tcPr/>
                </a:tc>
                <a:tc>
                  <a:txBody>
                    <a:bodyPr/>
                    <a:lstStyle/>
                    <a:p>
                      <a:r>
                        <a:rPr lang="en-US" sz="1600" dirty="0">
                          <a:latin typeface="Bodoni MT" panose="02070603080606020203" pitchFamily="18" charset="0"/>
                        </a:rPr>
                        <a:t>Otherwise eligible non-citizens</a:t>
                      </a:r>
                    </a:p>
                  </a:txBody>
                  <a:tcPr/>
                </a:tc>
                <a:tc>
                  <a:txBody>
                    <a:bodyPr/>
                    <a:lstStyle/>
                    <a:p>
                      <a:r>
                        <a:rPr lang="en-US" sz="1400" dirty="0">
                          <a:latin typeface="Bodoni MT" panose="02070603080606020203" pitchFamily="18" charset="0"/>
                        </a:rPr>
                        <a:t>If not eligible based on MAGI, may determine using Medically Needy</a:t>
                      </a:r>
                    </a:p>
                  </a:txBody>
                  <a:tcPr/>
                </a:tc>
                <a:extLst>
                  <a:ext uri="{0D108BD9-81ED-4DB2-BD59-A6C34878D82A}">
                    <a16:rowId xmlns:a16="http://schemas.microsoft.com/office/drawing/2014/main" val="4272338750"/>
                  </a:ext>
                </a:extLst>
              </a:tr>
            </a:tbl>
          </a:graphicData>
        </a:graphic>
      </p:graphicFrame>
      <p:sp>
        <p:nvSpPr>
          <p:cNvPr id="3" name="Date Placeholder 2">
            <a:extLst>
              <a:ext uri="{FF2B5EF4-FFF2-40B4-BE49-F238E27FC236}">
                <a16:creationId xmlns:a16="http://schemas.microsoft.com/office/drawing/2014/main" id="{2B516530-51E1-4651-BADB-6E8395202910}"/>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E3E0F5AA-2ED2-465D-AF7A-1C5BC8744C19}"/>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D7A8A6D8-26FE-4709-AC9E-6D36FFBB758D}"/>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60264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926FF-A718-4FB7-A083-E0BD8CEFE276}"/>
              </a:ext>
            </a:extLst>
          </p:cNvPr>
          <p:cNvPicPr>
            <a:picLocks noChangeAspect="1"/>
          </p:cNvPicPr>
          <p:nvPr/>
        </p:nvPicPr>
        <p:blipFill>
          <a:blip r:embed="rId2"/>
          <a:stretch>
            <a:fillRect/>
          </a:stretch>
        </p:blipFill>
        <p:spPr>
          <a:xfrm>
            <a:off x="3075709" y="643466"/>
            <a:ext cx="5948218" cy="5571067"/>
          </a:xfrm>
          <a:prstGeom prst="rect">
            <a:avLst/>
          </a:prstGeom>
        </p:spPr>
      </p:pic>
      <p:sp>
        <p:nvSpPr>
          <p:cNvPr id="2" name="Date Placeholder 1">
            <a:extLst>
              <a:ext uri="{FF2B5EF4-FFF2-40B4-BE49-F238E27FC236}">
                <a16:creationId xmlns:a16="http://schemas.microsoft.com/office/drawing/2014/main" id="{169E782F-DE1C-4EE6-A410-56CDA6AE80F6}"/>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35A9C18-FB85-427F-B0A0-928340A02C57}"/>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2B62EF8E-5577-4901-9790-25A6DF6E3458}"/>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88285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F19CFE6-7621-4FFB-A4F3-53DFD3860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0111" cy="415353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F4DD1A1-652B-4ECB-A8DE-07087A834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0491" y="0"/>
            <a:ext cx="86415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2271F3E-C693-4F5F-9E5F-B543945DD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itle 4">
            <a:extLst>
              <a:ext uri="{FF2B5EF4-FFF2-40B4-BE49-F238E27FC236}">
                <a16:creationId xmlns:a16="http://schemas.microsoft.com/office/drawing/2014/main" id="{D2AE71C1-4CC6-48D0-8B57-63F7C7874265}"/>
              </a:ext>
            </a:extLst>
          </p:cNvPr>
          <p:cNvSpPr>
            <a:spLocks noGrp="1"/>
          </p:cNvSpPr>
          <p:nvPr>
            <p:ph type="title"/>
          </p:nvPr>
        </p:nvSpPr>
        <p:spPr>
          <a:xfrm>
            <a:off x="804322" y="5063603"/>
            <a:ext cx="6290161" cy="990281"/>
          </a:xfrm>
        </p:spPr>
        <p:txBody>
          <a:bodyPr vert="horz" lIns="91440" tIns="45720" rIns="91440" bIns="45720" rtlCol="0" anchor="t">
            <a:normAutofit/>
          </a:bodyPr>
          <a:lstStyle/>
          <a:p>
            <a:pPr defTabSz="914400">
              <a:lnSpc>
                <a:spcPct val="90000"/>
              </a:lnSpc>
            </a:pPr>
            <a:r>
              <a:rPr lang="en-US" sz="3100" dirty="0">
                <a:solidFill>
                  <a:schemeClr val="accent1"/>
                </a:solidFill>
                <a:latin typeface="Bodoni MT" panose="02070603080606020203" pitchFamily="18" charset="0"/>
              </a:rPr>
              <a:t>Integrated Health Coverage </a:t>
            </a:r>
            <a:r>
              <a:rPr lang="en-US" sz="3100">
                <a:solidFill>
                  <a:schemeClr val="accent1"/>
                </a:solidFill>
                <a:latin typeface="Bodoni MT" panose="02070603080606020203" pitchFamily="18" charset="0"/>
              </a:rPr>
              <a:t>Groups:</a:t>
            </a:r>
            <a:br>
              <a:rPr lang="en-US" sz="3100">
                <a:solidFill>
                  <a:schemeClr val="accent1"/>
                </a:solidFill>
                <a:latin typeface="Bodoni MT" panose="02070603080606020203" pitchFamily="18" charset="0"/>
              </a:rPr>
            </a:br>
            <a:r>
              <a:rPr lang="en-US" sz="3100">
                <a:solidFill>
                  <a:schemeClr val="accent1"/>
                </a:solidFill>
                <a:latin typeface="Bodoni MT" panose="02070603080606020203" pitchFamily="18" charset="0"/>
              </a:rPr>
              <a:t>EAD </a:t>
            </a:r>
            <a:r>
              <a:rPr lang="en-US" sz="3100" dirty="0">
                <a:solidFill>
                  <a:schemeClr val="accent1"/>
                </a:solidFill>
                <a:latin typeface="Bodoni MT" panose="02070603080606020203" pitchFamily="18" charset="0"/>
              </a:rPr>
              <a:t>and MN Eligibility Pathways</a:t>
            </a:r>
          </a:p>
        </p:txBody>
      </p:sp>
      <p:sp>
        <p:nvSpPr>
          <p:cNvPr id="43" name="Freeform 75">
            <a:extLst>
              <a:ext uri="{FF2B5EF4-FFF2-40B4-BE49-F238E27FC236}">
                <a16:creationId xmlns:a16="http://schemas.microsoft.com/office/drawing/2014/main" id="{D4A67D3B-CF15-41C0-AEB5-8D857A8AE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138412" cy="3315551"/>
          </a:xfrm>
          <a:custGeom>
            <a:avLst/>
            <a:gdLst>
              <a:gd name="connsiteX0" fmla="*/ 0 w 3138412"/>
              <a:gd name="connsiteY0" fmla="*/ 0 h 3315551"/>
              <a:gd name="connsiteX1" fmla="*/ 2697473 w 3138412"/>
              <a:gd name="connsiteY1" fmla="*/ 0 h 3315551"/>
              <a:gd name="connsiteX2" fmla="*/ 2788573 w 3138412"/>
              <a:gd name="connsiteY2" fmla="*/ 121826 h 3315551"/>
              <a:gd name="connsiteX3" fmla="*/ 3138412 w 3138412"/>
              <a:gd name="connsiteY3" fmla="*/ 1267122 h 3315551"/>
              <a:gd name="connsiteX4" fmla="*/ 1089983 w 3138412"/>
              <a:gd name="connsiteY4" fmla="*/ 3315551 h 3315551"/>
              <a:gd name="connsiteX5" fmla="*/ 113581 w 3138412"/>
              <a:gd name="connsiteY5" fmla="*/ 3068317 h 3315551"/>
              <a:gd name="connsiteX6" fmla="*/ 0 w 3138412"/>
              <a:gd name="connsiteY6" fmla="*/ 2999315 h 33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412" h="3315551">
                <a:moveTo>
                  <a:pt x="0" y="0"/>
                </a:moveTo>
                <a:lnTo>
                  <a:pt x="2697473" y="0"/>
                </a:lnTo>
                <a:lnTo>
                  <a:pt x="2788573" y="121826"/>
                </a:lnTo>
                <a:cubicBezTo>
                  <a:pt x="3009443" y="448758"/>
                  <a:pt x="3138412" y="842879"/>
                  <a:pt x="3138412" y="1267122"/>
                </a:cubicBezTo>
                <a:cubicBezTo>
                  <a:pt x="3138412" y="2398438"/>
                  <a:pt x="2221299" y="3315551"/>
                  <a:pt x="1089983" y="3315551"/>
                </a:cubicBezTo>
                <a:cubicBezTo>
                  <a:pt x="736447" y="3315551"/>
                  <a:pt x="403829" y="3225989"/>
                  <a:pt x="113581" y="3068317"/>
                </a:cubicBezTo>
                <a:lnTo>
                  <a:pt x="0" y="2999315"/>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phic 11" descr="Woman with cane">
            <a:extLst>
              <a:ext uri="{FF2B5EF4-FFF2-40B4-BE49-F238E27FC236}">
                <a16:creationId xmlns:a16="http://schemas.microsoft.com/office/drawing/2014/main" id="{C56BBF04-BF4F-4B8D-9E06-CF34F257FF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487" y="320231"/>
            <a:ext cx="2296146" cy="2296146"/>
          </a:xfrm>
          <a:prstGeom prst="rect">
            <a:avLst/>
          </a:prstGeom>
        </p:spPr>
      </p:pic>
      <p:sp>
        <p:nvSpPr>
          <p:cNvPr id="45" name="Oval 44">
            <a:extLst>
              <a:ext uri="{FF2B5EF4-FFF2-40B4-BE49-F238E27FC236}">
                <a16:creationId xmlns:a16="http://schemas.microsoft.com/office/drawing/2014/main" id="{4EE44E17-6A21-4DF3-9573-0819D6F00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0441" y="563445"/>
            <a:ext cx="3123224" cy="3123224"/>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7" descr="New wheelchair">
            <a:extLst>
              <a:ext uri="{FF2B5EF4-FFF2-40B4-BE49-F238E27FC236}">
                <a16:creationId xmlns:a16="http://schemas.microsoft.com/office/drawing/2014/main" id="{488FDDC1-907F-4063-AD0B-0F2AD55C58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5234" y="1158239"/>
            <a:ext cx="1933637" cy="1933637"/>
          </a:xfrm>
          <a:prstGeom prst="rect">
            <a:avLst/>
          </a:prstGeom>
        </p:spPr>
      </p:pic>
      <p:sp>
        <p:nvSpPr>
          <p:cNvPr id="47" name="Freeform 67">
            <a:extLst>
              <a:ext uri="{FF2B5EF4-FFF2-40B4-BE49-F238E27FC236}">
                <a16:creationId xmlns:a16="http://schemas.microsoft.com/office/drawing/2014/main" id="{1DE44A29-0857-4193-8859-8E5D8A3CD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0733" y="0"/>
            <a:ext cx="3693492" cy="2106382"/>
          </a:xfrm>
          <a:custGeom>
            <a:avLst/>
            <a:gdLst>
              <a:gd name="connsiteX0" fmla="*/ 20343 w 3693492"/>
              <a:gd name="connsiteY0" fmla="*/ 0 h 2106382"/>
              <a:gd name="connsiteX1" fmla="*/ 3673149 w 3693492"/>
              <a:gd name="connsiteY1" fmla="*/ 0 h 2106382"/>
              <a:gd name="connsiteX2" fmla="*/ 3683957 w 3693492"/>
              <a:gd name="connsiteY2" fmla="*/ 70817 h 2106382"/>
              <a:gd name="connsiteX3" fmla="*/ 3693492 w 3693492"/>
              <a:gd name="connsiteY3" fmla="*/ 259636 h 2106382"/>
              <a:gd name="connsiteX4" fmla="*/ 1846746 w 3693492"/>
              <a:gd name="connsiteY4" fmla="*/ 2106382 h 2106382"/>
              <a:gd name="connsiteX5" fmla="*/ 0 w 3693492"/>
              <a:gd name="connsiteY5" fmla="*/ 259636 h 2106382"/>
              <a:gd name="connsiteX6" fmla="*/ 9535 w 3693492"/>
              <a:gd name="connsiteY6" fmla="*/ 70817 h 21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492" h="2106382">
                <a:moveTo>
                  <a:pt x="20343" y="0"/>
                </a:moveTo>
                <a:lnTo>
                  <a:pt x="3673149" y="0"/>
                </a:lnTo>
                <a:lnTo>
                  <a:pt x="3683957" y="70817"/>
                </a:lnTo>
                <a:cubicBezTo>
                  <a:pt x="3690262" y="132899"/>
                  <a:pt x="3693492" y="195891"/>
                  <a:pt x="3693492" y="259636"/>
                </a:cubicBezTo>
                <a:cubicBezTo>
                  <a:pt x="3693492" y="1279566"/>
                  <a:pt x="2866676" y="2106382"/>
                  <a:pt x="1846746" y="2106382"/>
                </a:cubicBezTo>
                <a:cubicBezTo>
                  <a:pt x="826816" y="2106382"/>
                  <a:pt x="0" y="1279566"/>
                  <a:pt x="0" y="259636"/>
                </a:cubicBezTo>
                <a:cubicBezTo>
                  <a:pt x="0" y="195891"/>
                  <a:pt x="3230" y="132899"/>
                  <a:pt x="9535" y="7081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Man with cane">
            <a:extLst>
              <a:ext uri="{FF2B5EF4-FFF2-40B4-BE49-F238E27FC236}">
                <a16:creationId xmlns:a16="http://schemas.microsoft.com/office/drawing/2014/main" id="{20B577FD-164E-4DCE-BFA3-17DAD85711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7027" y="136743"/>
            <a:ext cx="1440902" cy="1440902"/>
          </a:xfrm>
          <a:prstGeom prst="rect">
            <a:avLst/>
          </a:prstGeom>
        </p:spPr>
      </p:pic>
      <p:sp>
        <p:nvSpPr>
          <p:cNvPr id="49" name="Freeform 71">
            <a:extLst>
              <a:ext uri="{FF2B5EF4-FFF2-40B4-BE49-F238E27FC236}">
                <a16:creationId xmlns:a16="http://schemas.microsoft.com/office/drawing/2014/main" id="{B2A37BC1-02C0-4D97-8BEC-5BECAD9A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944" y="2616377"/>
            <a:ext cx="3711057" cy="4251098"/>
          </a:xfrm>
          <a:custGeom>
            <a:avLst/>
            <a:gdLst>
              <a:gd name="connsiteX0" fmla="*/ 2538398 w 3711057"/>
              <a:gd name="connsiteY0" fmla="*/ 0 h 4251098"/>
              <a:gd name="connsiteX1" fmla="*/ 3526457 w 3711057"/>
              <a:gd name="connsiteY1" fmla="*/ 199480 h 4251098"/>
              <a:gd name="connsiteX2" fmla="*/ 3711057 w 3711057"/>
              <a:gd name="connsiteY2" fmla="*/ 288406 h 4251098"/>
              <a:gd name="connsiteX3" fmla="*/ 3711057 w 3711057"/>
              <a:gd name="connsiteY3" fmla="*/ 4251098 h 4251098"/>
              <a:gd name="connsiteX4" fmla="*/ 668754 w 3711057"/>
              <a:gd name="connsiteY4" fmla="*/ 4251098 h 4251098"/>
              <a:gd name="connsiteX5" fmla="*/ 579647 w 3711057"/>
              <a:gd name="connsiteY5" fmla="*/ 4153055 h 4251098"/>
              <a:gd name="connsiteX6" fmla="*/ 0 w 3711057"/>
              <a:gd name="connsiteY6" fmla="*/ 2538398 h 4251098"/>
              <a:gd name="connsiteX7" fmla="*/ 2538398 w 3711057"/>
              <a:gd name="connsiteY7" fmla="*/ 0 h 425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1057" h="4251098">
                <a:moveTo>
                  <a:pt x="2538398" y="0"/>
                </a:moveTo>
                <a:cubicBezTo>
                  <a:pt x="2888878" y="0"/>
                  <a:pt x="3222768" y="71030"/>
                  <a:pt x="3526457" y="199480"/>
                </a:cubicBezTo>
                <a:lnTo>
                  <a:pt x="3711057" y="288406"/>
                </a:lnTo>
                <a:lnTo>
                  <a:pt x="3711057" y="4251098"/>
                </a:lnTo>
                <a:lnTo>
                  <a:pt x="668754" y="4251098"/>
                </a:lnTo>
                <a:lnTo>
                  <a:pt x="579647" y="4153055"/>
                </a:lnTo>
                <a:cubicBezTo>
                  <a:pt x="217529" y="3714270"/>
                  <a:pt x="0" y="3151738"/>
                  <a:pt x="0" y="2538398"/>
                </a:cubicBezTo>
                <a:cubicBezTo>
                  <a:pt x="0" y="1136479"/>
                  <a:pt x="1136479" y="0"/>
                  <a:pt x="253839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Universal access">
            <a:extLst>
              <a:ext uri="{FF2B5EF4-FFF2-40B4-BE49-F238E27FC236}">
                <a16:creationId xmlns:a16="http://schemas.microsoft.com/office/drawing/2014/main" id="{F49ADA78-D319-4381-B3CD-A35B39AADD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45168" y="3734501"/>
            <a:ext cx="2816218" cy="2816218"/>
          </a:xfrm>
          <a:prstGeom prst="rect">
            <a:avLst/>
          </a:prstGeom>
        </p:spPr>
      </p:pic>
      <p:sp>
        <p:nvSpPr>
          <p:cNvPr id="6" name="Date Placeholder 5">
            <a:extLst>
              <a:ext uri="{FF2B5EF4-FFF2-40B4-BE49-F238E27FC236}">
                <a16:creationId xmlns:a16="http://schemas.microsoft.com/office/drawing/2014/main" id="{7700E120-CEC9-4A68-9BA7-866C4B3DE901}"/>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7" name="Footer Placeholder 6">
            <a:extLst>
              <a:ext uri="{FF2B5EF4-FFF2-40B4-BE49-F238E27FC236}">
                <a16:creationId xmlns:a16="http://schemas.microsoft.com/office/drawing/2014/main" id="{61339EB9-8347-41D1-B107-ABA1FE5F66F0}"/>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1DA786A2-37E4-4C22-8CC2-FA3711B66ED6}"/>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66447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2FC0-7EB6-45D8-8140-4A9F217F806D}"/>
              </a:ext>
            </a:extLst>
          </p:cNvPr>
          <p:cNvSpPr>
            <a:spLocks noGrp="1"/>
          </p:cNvSpPr>
          <p:nvPr>
            <p:ph type="title"/>
          </p:nvPr>
        </p:nvSpPr>
        <p:spPr/>
        <p:txBody>
          <a:bodyPr/>
          <a:lstStyle/>
          <a:p>
            <a:r>
              <a:rPr lang="en-US" dirty="0">
                <a:latin typeface="Bodoni MT" panose="02070603080606020203" pitchFamily="18" charset="0"/>
              </a:rPr>
              <a:t>Key Terms and Concepts Related to IHCC Groups</a:t>
            </a:r>
          </a:p>
        </p:txBody>
      </p:sp>
      <p:sp>
        <p:nvSpPr>
          <p:cNvPr id="3" name="Content Placeholder 2">
            <a:extLst>
              <a:ext uri="{FF2B5EF4-FFF2-40B4-BE49-F238E27FC236}">
                <a16:creationId xmlns:a16="http://schemas.microsoft.com/office/drawing/2014/main" id="{D594B477-C210-4726-A088-516E374A1E78}"/>
              </a:ext>
            </a:extLst>
          </p:cNvPr>
          <p:cNvSpPr>
            <a:spLocks noGrp="1"/>
          </p:cNvSpPr>
          <p:nvPr>
            <p:ph idx="1"/>
          </p:nvPr>
        </p:nvSpPr>
        <p:spPr>
          <a:xfrm>
            <a:off x="609600" y="1234440"/>
            <a:ext cx="10972800" cy="5041231"/>
          </a:xfrm>
        </p:spPr>
        <p:style>
          <a:lnRef idx="1">
            <a:schemeClr val="accent2"/>
          </a:lnRef>
          <a:fillRef idx="2">
            <a:schemeClr val="accent2"/>
          </a:fillRef>
          <a:effectRef idx="1">
            <a:schemeClr val="accent2"/>
          </a:effectRef>
          <a:fontRef idx="minor">
            <a:schemeClr val="dk1"/>
          </a:fontRef>
        </p:style>
        <p:txBody>
          <a:bodyPr numCol="2"/>
          <a:lstStyle/>
          <a:p>
            <a:pPr marL="342900" indent="-342900">
              <a:buFont typeface="Wingdings" panose="05000000000000000000" pitchFamily="2" charset="2"/>
              <a:buChar char="q"/>
            </a:pPr>
            <a:r>
              <a:rPr lang="en-US" sz="1450" b="1" dirty="0">
                <a:solidFill>
                  <a:schemeClr val="accent1"/>
                </a:solidFill>
                <a:latin typeface="Bodoni MT" panose="02070603080606020203" pitchFamily="18" charset="0"/>
              </a:rPr>
              <a:t>Deemed income</a:t>
            </a:r>
            <a:r>
              <a:rPr lang="en-US" sz="1450" dirty="0">
                <a:latin typeface="Bodoni MT" panose="02070603080606020203" pitchFamily="18" charset="0"/>
              </a:rPr>
              <a:t>: In the SSI method deemed income </a:t>
            </a:r>
            <a:r>
              <a:rPr lang="en-US" sz="1450" dirty="0" err="1">
                <a:latin typeface="Bodoni MT" panose="02070603080606020203" pitchFamily="18" charset="0"/>
              </a:rPr>
              <a:t>i</a:t>
            </a:r>
            <a:r>
              <a:rPr lang="en-US" sz="1450" dirty="0">
                <a:latin typeface="Bodoni MT" panose="02070603080606020203" pitchFamily="18" charset="0"/>
              </a:rPr>
              <a:t> s attributed to another person whether or not the income is actually available to the person to whom it is deemed. Spouses deem to one another and parents deem to children. Children never deem to adults</a:t>
            </a:r>
          </a:p>
          <a:p>
            <a:pPr marL="342900" indent="-342900">
              <a:buFont typeface="Wingdings" panose="05000000000000000000" pitchFamily="2" charset="2"/>
              <a:buChar char="q"/>
            </a:pPr>
            <a:r>
              <a:rPr lang="en-US" sz="1450" b="1" dirty="0">
                <a:solidFill>
                  <a:schemeClr val="tx2"/>
                </a:solidFill>
                <a:latin typeface="Bodoni MT" panose="02070603080606020203" pitchFamily="18" charset="0"/>
              </a:rPr>
              <a:t>Modified passive renewal:</a:t>
            </a:r>
            <a:r>
              <a:rPr lang="en-US" sz="1450" dirty="0">
                <a:latin typeface="Bodoni MT" panose="02070603080606020203" pitchFamily="18" charset="0"/>
              </a:rPr>
              <a:t> The method for determining continuing eligibility using electronic data sources and information provided by beneficiaries. This method is only used when the eligibility factors subject to change cannot be evaluated fully by the available electronic data sources or information in the beneficiary’s account  -- e.g., resources. </a:t>
            </a:r>
          </a:p>
          <a:p>
            <a:pPr marL="1025525" lvl="1" indent="-342900">
              <a:buFont typeface="Wingdings" panose="05000000000000000000" pitchFamily="2" charset="2"/>
              <a:buChar char="ü"/>
            </a:pPr>
            <a:r>
              <a:rPr lang="en-US" sz="1450" dirty="0">
                <a:latin typeface="Bodoni MT" panose="02070603080606020203" pitchFamily="18" charset="0"/>
              </a:rPr>
              <a:t>This process be used when there is insufficient information to determine whether a beneficiary who is losing coverage due to a change in an eligibility factor is eligible in another coverage group, such as when a MACC adult is about to turn sixty-five (65) and must be evaluated using the SSI methodology.</a:t>
            </a:r>
          </a:p>
          <a:p>
            <a:pPr marL="285750" indent="-285750">
              <a:buFont typeface="Wingdings" panose="05000000000000000000" pitchFamily="2" charset="2"/>
              <a:buChar char="q"/>
            </a:pPr>
            <a:r>
              <a:rPr lang="en-US" sz="1450" b="1" dirty="0">
                <a:solidFill>
                  <a:srgbClr val="00267A"/>
                </a:solidFill>
                <a:latin typeface="Bodoni MT" panose="02070603080606020203" pitchFamily="18" charset="0"/>
              </a:rPr>
              <a:t>Medicaid eligibility group:  </a:t>
            </a:r>
            <a:r>
              <a:rPr lang="en-US" sz="1450" dirty="0">
                <a:latin typeface="Bodoni MT" panose="02070603080606020203" pitchFamily="18" charset="0"/>
              </a:rPr>
              <a:t>The total number of persons counted in a household – that is, the family size involved – when identifying the FPL income level that applies when determining a person’s Medicaid eligibility. For example, for EAD and MPPP, even when only one spouse is applying, the eligibility group is two; for SSI cash, it would be 1 (applicant only) even though FRU is 2.  </a:t>
            </a:r>
            <a:endParaRPr lang="en-US" sz="1450" b="1" dirty="0">
              <a:solidFill>
                <a:srgbClr val="00267A"/>
              </a:solidFill>
              <a:latin typeface="Bodoni MT" panose="02070603080606020203" pitchFamily="18" charset="0"/>
            </a:endParaRPr>
          </a:p>
          <a:p>
            <a:endParaRPr lang="en-US" sz="1450" b="1" dirty="0">
              <a:solidFill>
                <a:srgbClr val="00267A"/>
              </a:solidFill>
              <a:latin typeface="Bodoni MT" panose="02070603080606020203" pitchFamily="18" charset="0"/>
            </a:endParaRPr>
          </a:p>
          <a:p>
            <a:endParaRPr lang="en-US" sz="1450" b="1" dirty="0">
              <a:solidFill>
                <a:srgbClr val="00267A"/>
              </a:solidFill>
              <a:latin typeface="Bodoni MT" panose="02070603080606020203" pitchFamily="18" charset="0"/>
            </a:endParaRPr>
          </a:p>
          <a:p>
            <a:endParaRPr lang="en-US" sz="1450" b="1" dirty="0">
              <a:solidFill>
                <a:srgbClr val="00267A"/>
              </a:solidFill>
              <a:latin typeface="Bodoni MT" panose="02070603080606020203" pitchFamily="18" charset="0"/>
            </a:endParaRPr>
          </a:p>
          <a:p>
            <a:endParaRPr lang="en-US" sz="1450" b="1" dirty="0">
              <a:solidFill>
                <a:srgbClr val="00267A"/>
              </a:solidFill>
              <a:latin typeface="Bodoni MT" panose="02070603080606020203" pitchFamily="18" charset="0"/>
            </a:endParaRPr>
          </a:p>
          <a:p>
            <a:endParaRPr lang="en-US" sz="1450" b="1" dirty="0">
              <a:solidFill>
                <a:srgbClr val="00267A"/>
              </a:solidFill>
              <a:latin typeface="Bodoni MT" panose="02070603080606020203" pitchFamily="18" charset="0"/>
            </a:endParaRPr>
          </a:p>
          <a:p>
            <a:pPr marL="285750" indent="-285750">
              <a:buFont typeface="Wingdings" panose="05000000000000000000" pitchFamily="2" charset="2"/>
              <a:buChar char="q"/>
            </a:pPr>
            <a:r>
              <a:rPr lang="en-US" sz="1450" b="1" dirty="0">
                <a:solidFill>
                  <a:srgbClr val="00267A"/>
                </a:solidFill>
                <a:latin typeface="Bodoni MT" panose="02070603080606020203" pitchFamily="18" charset="0"/>
              </a:rPr>
              <a:t>Financial Responsibility Unit/Group: </a:t>
            </a:r>
            <a:r>
              <a:rPr lang="en-US" sz="1450" dirty="0">
                <a:latin typeface="Bodoni MT" panose="02070603080606020203" pitchFamily="18" charset="0"/>
              </a:rPr>
              <a:t>The members of the household whose income counts when determining financial eligibility. For non-LTSS, usually the applicant and spouse, even if both are not applying for coverage. See above</a:t>
            </a:r>
          </a:p>
          <a:p>
            <a:pPr marL="285750" indent="-285750">
              <a:buFont typeface="Wingdings" panose="05000000000000000000" pitchFamily="2" charset="2"/>
              <a:buChar char="q"/>
            </a:pPr>
            <a:r>
              <a:rPr lang="en-US" sz="1450" b="1" dirty="0">
                <a:solidFill>
                  <a:srgbClr val="00267A"/>
                </a:solidFill>
                <a:latin typeface="Bodoni MT" panose="02070603080606020203" pitchFamily="18" charset="0"/>
              </a:rPr>
              <a:t>Medicaid primary care essential health benefits</a:t>
            </a:r>
            <a:r>
              <a:rPr lang="en-US" sz="1450" dirty="0">
                <a:latin typeface="Bodoni MT" panose="02070603080606020203" pitchFamily="18" charset="0"/>
              </a:rPr>
              <a:t>: the full scope of essential preventive, acute and subacute health care services authorized under the State’s Medicaid State Plan and/or Section 1115 demonstration waiver provided through an authorized Medicaid delivery system. The term does not apply to partial dual eligible persons who, qualify only for financial assistance through the MPPP to help pay Medicare cost-sharing.</a:t>
            </a:r>
          </a:p>
          <a:p>
            <a:pPr marL="285750" indent="-285750">
              <a:buFont typeface="Wingdings" panose="05000000000000000000" pitchFamily="2" charset="2"/>
              <a:buChar char="q"/>
            </a:pPr>
            <a:r>
              <a:rPr lang="en-US" sz="1450" b="1" dirty="0">
                <a:solidFill>
                  <a:srgbClr val="002060"/>
                </a:solidFill>
                <a:latin typeface="Bodoni MT" panose="02070603080606020203" pitchFamily="18" charset="0"/>
              </a:rPr>
              <a:t>EAD Disability Determinations: </a:t>
            </a:r>
            <a:r>
              <a:rPr lang="en-US" sz="1450" dirty="0">
                <a:latin typeface="Bodoni MT" panose="02070603080606020203" pitchFamily="18" charset="0"/>
              </a:rPr>
              <a:t>Applicants who indicate on the Medicaid application that they have been determined to have a disabling condition by a government agency and/or are seeking retroactive eligibility are referred to the MART for a disability review if they:</a:t>
            </a:r>
          </a:p>
          <a:p>
            <a:pPr marL="968375" lvl="1" indent="-285750">
              <a:buFont typeface="Wingdings" panose="05000000000000000000" pitchFamily="2" charset="2"/>
              <a:buChar char="ü"/>
            </a:pPr>
            <a:r>
              <a:rPr lang="en-US" sz="1400" dirty="0">
                <a:latin typeface="Bodoni MT" panose="02070603080606020203" pitchFamily="18" charset="0"/>
              </a:rPr>
              <a:t> Are not currently an SSI or RSDI recipient and do not qualify for MAGI-based coverage due to Medicare eligibility or enrollment and/or are seeking retroactive eligibility; or </a:t>
            </a:r>
          </a:p>
          <a:p>
            <a:pPr marL="968375" lvl="1" indent="-285750">
              <a:buFont typeface="Wingdings" panose="05000000000000000000" pitchFamily="2" charset="2"/>
              <a:buChar char="ü"/>
            </a:pPr>
            <a:r>
              <a:rPr lang="en-US" sz="1400" dirty="0">
                <a:latin typeface="Bodoni MT" panose="02070603080606020203" pitchFamily="18" charset="0"/>
              </a:rPr>
              <a:t>Qualify for such MAGI coverage but would prefer to be evaluated for IHCC through a pathway for Community Medicaid.</a:t>
            </a:r>
          </a:p>
          <a:p>
            <a:pPr lvl="1" indent="0">
              <a:buNone/>
            </a:pPr>
            <a:endParaRPr lang="en-US" sz="1400" dirty="0">
              <a:latin typeface="Bodoni MT" panose="02070603080606020203" pitchFamily="18" charset="0"/>
            </a:endParaRPr>
          </a:p>
          <a:p>
            <a:pPr lvl="1" indent="0">
              <a:buNone/>
            </a:pPr>
            <a:endParaRPr lang="en-US" sz="1400" dirty="0">
              <a:latin typeface="Bodoni MT" panose="02070603080606020203" pitchFamily="18" charset="0"/>
            </a:endParaRPr>
          </a:p>
          <a:p>
            <a:r>
              <a:rPr lang="en-US" sz="1400" dirty="0">
                <a:latin typeface="Bodoni MT" panose="02070603080606020203" pitchFamily="18" charset="0"/>
              </a:rPr>
              <a:t> </a:t>
            </a:r>
          </a:p>
          <a:p>
            <a:endParaRPr lang="en-US" sz="1600" dirty="0">
              <a:latin typeface="Bodoni MT" panose="02070603080606020203" pitchFamily="18" charset="0"/>
            </a:endParaRPr>
          </a:p>
        </p:txBody>
      </p:sp>
      <p:sp>
        <p:nvSpPr>
          <p:cNvPr id="7" name="Date Placeholder 6">
            <a:extLst>
              <a:ext uri="{FF2B5EF4-FFF2-40B4-BE49-F238E27FC236}">
                <a16:creationId xmlns:a16="http://schemas.microsoft.com/office/drawing/2014/main" id="{79DA0F79-54B9-48B3-A772-2167A684FF40}"/>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5E808784-6385-439B-BBC3-5B277B505F11}"/>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5D5D5892-58A4-4EF6-8437-9561826AF7F9}"/>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86713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B865-3943-4E0F-A910-050D3232F0CA}"/>
              </a:ext>
            </a:extLst>
          </p:cNvPr>
          <p:cNvSpPr>
            <a:spLocks noGrp="1"/>
          </p:cNvSpPr>
          <p:nvPr>
            <p:ph type="title"/>
          </p:nvPr>
        </p:nvSpPr>
        <p:spPr>
          <a:xfrm>
            <a:off x="609600" y="274638"/>
            <a:ext cx="10972800" cy="915065"/>
          </a:xfrm>
        </p:spPr>
        <p:txBody>
          <a:bodyPr/>
          <a:lstStyle/>
          <a:p>
            <a:r>
              <a:rPr lang="en-US" dirty="0">
                <a:latin typeface="Bodoni MT" panose="02070603080606020203" pitchFamily="18" charset="0"/>
              </a:rPr>
              <a:t>IHCC  Groups Eligibility Pathways: Quick Guide</a:t>
            </a:r>
          </a:p>
        </p:txBody>
      </p:sp>
      <p:graphicFrame>
        <p:nvGraphicFramePr>
          <p:cNvPr id="7" name="Content Placeholder 6">
            <a:extLst>
              <a:ext uri="{FF2B5EF4-FFF2-40B4-BE49-F238E27FC236}">
                <a16:creationId xmlns:a16="http://schemas.microsoft.com/office/drawing/2014/main" id="{5938DB6E-BACE-42DA-8D79-50C65EE90DF2}"/>
              </a:ext>
            </a:extLst>
          </p:cNvPr>
          <p:cNvGraphicFramePr>
            <a:graphicFrameLocks noGrp="1"/>
          </p:cNvGraphicFramePr>
          <p:nvPr>
            <p:ph idx="1"/>
            <p:extLst>
              <p:ext uri="{D42A27DB-BD31-4B8C-83A1-F6EECF244321}">
                <p14:modId xmlns:p14="http://schemas.microsoft.com/office/powerpoint/2010/main" val="2094852954"/>
              </p:ext>
            </p:extLst>
          </p:nvPr>
        </p:nvGraphicFramePr>
        <p:xfrm>
          <a:off x="609600" y="1170891"/>
          <a:ext cx="10802755" cy="5103442"/>
        </p:xfrm>
        <a:graphic>
          <a:graphicData uri="http://schemas.openxmlformats.org/drawingml/2006/table">
            <a:tbl>
              <a:tblPr firstRow="1" bandRow="1">
                <a:tableStyleId>{5C22544A-7EE6-4342-B048-85BDC9FD1C3A}</a:tableStyleId>
              </a:tblPr>
              <a:tblGrid>
                <a:gridCol w="4162352">
                  <a:extLst>
                    <a:ext uri="{9D8B030D-6E8A-4147-A177-3AD203B41FA5}">
                      <a16:colId xmlns:a16="http://schemas.microsoft.com/office/drawing/2014/main" val="95514304"/>
                    </a:ext>
                  </a:extLst>
                </a:gridCol>
                <a:gridCol w="3571879">
                  <a:extLst>
                    <a:ext uri="{9D8B030D-6E8A-4147-A177-3AD203B41FA5}">
                      <a16:colId xmlns:a16="http://schemas.microsoft.com/office/drawing/2014/main" val="2332355297"/>
                    </a:ext>
                  </a:extLst>
                </a:gridCol>
                <a:gridCol w="1393903">
                  <a:extLst>
                    <a:ext uri="{9D8B030D-6E8A-4147-A177-3AD203B41FA5}">
                      <a16:colId xmlns:a16="http://schemas.microsoft.com/office/drawing/2014/main" val="2482885574"/>
                    </a:ext>
                  </a:extLst>
                </a:gridCol>
                <a:gridCol w="1674621">
                  <a:extLst>
                    <a:ext uri="{9D8B030D-6E8A-4147-A177-3AD203B41FA5}">
                      <a16:colId xmlns:a16="http://schemas.microsoft.com/office/drawing/2014/main" val="2411476391"/>
                    </a:ext>
                  </a:extLst>
                </a:gridCol>
              </a:tblGrid>
              <a:tr h="447740">
                <a:tc gridSpan="4">
                  <a:txBody>
                    <a:bodyPr/>
                    <a:lstStyle/>
                    <a:p>
                      <a:pPr algn="ctr"/>
                      <a:r>
                        <a:rPr lang="en-US" sz="2000" dirty="0">
                          <a:solidFill>
                            <a:schemeClr val="accent2"/>
                          </a:solidFill>
                          <a:latin typeface="Bodoni MT" panose="02070603080606020203" pitchFamily="18" charset="0"/>
                        </a:rPr>
                        <a:t>IHCC Eligibility Pathways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42757883"/>
                  </a:ext>
                </a:extLst>
              </a:tr>
              <a:tr h="328343">
                <a:tc>
                  <a:txBody>
                    <a:bodyPr/>
                    <a:lstStyle/>
                    <a:p>
                      <a:pPr algn="ctr"/>
                      <a:r>
                        <a:rPr lang="en-US" sz="1600" b="1" dirty="0">
                          <a:solidFill>
                            <a:schemeClr val="tx2"/>
                          </a:solidFill>
                          <a:latin typeface="Bodoni MT" panose="02070603080606020203" pitchFamily="18" charset="0"/>
                        </a:rPr>
                        <a:t>Eligibility Pathway</a:t>
                      </a:r>
                    </a:p>
                  </a:txBody>
                  <a:tcPr>
                    <a:solidFill>
                      <a:schemeClr val="accent1">
                        <a:lumMod val="10000"/>
                        <a:lumOff val="90000"/>
                      </a:schemeClr>
                    </a:solidFill>
                  </a:tcPr>
                </a:tc>
                <a:tc>
                  <a:txBody>
                    <a:bodyPr/>
                    <a:lstStyle/>
                    <a:p>
                      <a:pPr algn="ctr"/>
                      <a:r>
                        <a:rPr lang="en-US" sz="1600" b="1" dirty="0">
                          <a:solidFill>
                            <a:schemeClr val="tx2"/>
                          </a:solidFill>
                          <a:latin typeface="Bodoni MT" panose="02070603080606020203" pitchFamily="18" charset="0"/>
                        </a:rPr>
                        <a:t>Population </a:t>
                      </a:r>
                    </a:p>
                  </a:txBody>
                  <a:tcPr>
                    <a:solidFill>
                      <a:schemeClr val="accent1">
                        <a:lumMod val="10000"/>
                        <a:lumOff val="90000"/>
                      </a:schemeClr>
                    </a:solidFill>
                  </a:tcPr>
                </a:tc>
                <a:tc>
                  <a:txBody>
                    <a:bodyPr/>
                    <a:lstStyle/>
                    <a:p>
                      <a:pPr algn="ctr"/>
                      <a:r>
                        <a:rPr lang="en-US" sz="1600" b="1" dirty="0">
                          <a:solidFill>
                            <a:schemeClr val="tx2"/>
                          </a:solidFill>
                          <a:latin typeface="Bodoni MT" panose="02070603080606020203" pitchFamily="18" charset="0"/>
                        </a:rPr>
                        <a:t>Income </a:t>
                      </a:r>
                    </a:p>
                  </a:txBody>
                  <a:tcPr>
                    <a:solidFill>
                      <a:schemeClr val="accent1">
                        <a:lumMod val="10000"/>
                        <a:lumOff val="90000"/>
                      </a:schemeClr>
                    </a:solidFill>
                  </a:tcPr>
                </a:tc>
                <a:tc>
                  <a:txBody>
                    <a:bodyPr/>
                    <a:lstStyle/>
                    <a:p>
                      <a:pPr algn="ctr"/>
                      <a:r>
                        <a:rPr lang="en-US" sz="1600" b="1" dirty="0">
                          <a:solidFill>
                            <a:schemeClr val="tx2"/>
                          </a:solidFill>
                          <a:latin typeface="Bodoni MT" panose="02070603080606020203" pitchFamily="18" charset="0"/>
                        </a:rPr>
                        <a:t>Resources</a:t>
                      </a:r>
                    </a:p>
                  </a:txBody>
                  <a:tcPr>
                    <a:solidFill>
                      <a:schemeClr val="accent1">
                        <a:lumMod val="10000"/>
                        <a:lumOff val="90000"/>
                      </a:schemeClr>
                    </a:solidFill>
                  </a:tcPr>
                </a:tc>
                <a:extLst>
                  <a:ext uri="{0D108BD9-81ED-4DB2-BD59-A6C34878D82A}">
                    <a16:rowId xmlns:a16="http://schemas.microsoft.com/office/drawing/2014/main" val="3749443650"/>
                  </a:ext>
                </a:extLst>
              </a:tr>
              <a:tr h="329367">
                <a:tc>
                  <a:txBody>
                    <a:bodyPr/>
                    <a:lstStyle/>
                    <a:p>
                      <a:r>
                        <a:rPr lang="en-US" sz="1600" dirty="0">
                          <a:solidFill>
                            <a:schemeClr val="tx2"/>
                          </a:solidFill>
                          <a:latin typeface="Bodoni MT" panose="02070603080606020203" pitchFamily="18" charset="0"/>
                        </a:rPr>
                        <a:t>I. </a:t>
                      </a:r>
                      <a:r>
                        <a:rPr lang="en-US" sz="1600" b="1" dirty="0">
                          <a:solidFill>
                            <a:schemeClr val="tx2"/>
                          </a:solidFill>
                          <a:latin typeface="Bodoni MT" panose="02070603080606020203" pitchFamily="18" charset="0"/>
                        </a:rPr>
                        <a:t>Community Medicaid</a:t>
                      </a:r>
                    </a:p>
                  </a:txBody>
                  <a:tcPr/>
                </a:tc>
                <a:tc>
                  <a:txBody>
                    <a:bodyPr/>
                    <a:lstStyle/>
                    <a:p>
                      <a:endParaRPr lang="en-US" sz="1400" dirty="0">
                        <a:latin typeface="Bodoni MT" panose="02070603080606020203" pitchFamily="18" charset="0"/>
                      </a:endParaRPr>
                    </a:p>
                  </a:txBody>
                  <a:tcPr/>
                </a:tc>
                <a:tc>
                  <a:txBody>
                    <a:bodyPr/>
                    <a:lstStyle/>
                    <a:p>
                      <a:endParaRPr lang="en-US" sz="1400" dirty="0">
                        <a:latin typeface="Bodoni MT" panose="02070603080606020203" pitchFamily="18" charset="0"/>
                      </a:endParaRPr>
                    </a:p>
                  </a:txBody>
                  <a:tcPr/>
                </a:tc>
                <a:tc>
                  <a:txBody>
                    <a:bodyPr/>
                    <a:lstStyle/>
                    <a:p>
                      <a:endParaRPr lang="en-US" sz="1400" dirty="0">
                        <a:latin typeface="Bodoni MT" panose="02070603080606020203" pitchFamily="18" charset="0"/>
                      </a:endParaRPr>
                    </a:p>
                  </a:txBody>
                  <a:tcPr/>
                </a:tc>
                <a:extLst>
                  <a:ext uri="{0D108BD9-81ED-4DB2-BD59-A6C34878D82A}">
                    <a16:rowId xmlns:a16="http://schemas.microsoft.com/office/drawing/2014/main" val="1364143873"/>
                  </a:ext>
                </a:extLst>
              </a:tr>
              <a:tr h="693129">
                <a:tc>
                  <a:txBody>
                    <a:bodyPr/>
                    <a:lstStyle/>
                    <a:p>
                      <a:r>
                        <a:rPr lang="en-US" sz="1400" dirty="0">
                          <a:latin typeface="Bodoni MT" panose="02070603080606020203" pitchFamily="18" charset="0"/>
                        </a:rPr>
                        <a:t>Elders and Adults with Disabilities</a:t>
                      </a:r>
                    </a:p>
                  </a:txBody>
                  <a:tcPr/>
                </a:tc>
                <a:tc>
                  <a:txBody>
                    <a:bodyPr/>
                    <a:lstStyle/>
                    <a:p>
                      <a:pPr marL="285750" indent="-285750">
                        <a:buFont typeface="Arial" panose="020B0604020202020204" pitchFamily="34" charset="0"/>
                        <a:buChar char="•"/>
                      </a:pPr>
                      <a:r>
                        <a:rPr lang="en-US" sz="1200" dirty="0">
                          <a:latin typeface="Bodoni MT" panose="02070603080606020203" pitchFamily="18" charset="0"/>
                        </a:rPr>
                        <a:t>65 or older</a:t>
                      </a:r>
                    </a:p>
                    <a:p>
                      <a:pPr marL="285750" indent="-285750">
                        <a:buFont typeface="Arial" panose="020B0604020202020204" pitchFamily="34" charset="0"/>
                        <a:buChar char="•"/>
                      </a:pPr>
                      <a:r>
                        <a:rPr lang="en-US" sz="1200" dirty="0">
                          <a:latin typeface="Bodoni MT" panose="02070603080606020203" pitchFamily="18" charset="0"/>
                        </a:rPr>
                        <a:t>19 to 64 with a disability &amp; eligible for or enrolled in Medicare</a:t>
                      </a:r>
                    </a:p>
                  </a:txBody>
                  <a:tcPr/>
                </a:tc>
                <a:tc>
                  <a:txBody>
                    <a:bodyPr/>
                    <a:lstStyle/>
                    <a:p>
                      <a:r>
                        <a:rPr lang="en-US" sz="1400" dirty="0">
                          <a:latin typeface="Bodoni MT" panose="02070603080606020203" pitchFamily="18" charset="0"/>
                        </a:rPr>
                        <a:t>100% FPL</a:t>
                      </a:r>
                    </a:p>
                  </a:txBody>
                  <a:tcPr/>
                </a:tc>
                <a:tc>
                  <a:txBody>
                    <a:bodyPr/>
                    <a:lstStyle/>
                    <a:p>
                      <a:r>
                        <a:rPr lang="en-US" sz="1400" dirty="0">
                          <a:latin typeface="Bodoni MT" panose="02070603080606020203" pitchFamily="18" charset="0"/>
                        </a:rPr>
                        <a:t>$4,000 (I)</a:t>
                      </a:r>
                    </a:p>
                    <a:p>
                      <a:r>
                        <a:rPr lang="en-US" sz="1400" dirty="0">
                          <a:latin typeface="Bodoni MT" panose="02070603080606020203" pitchFamily="18" charset="0"/>
                        </a:rPr>
                        <a:t>$6,000 (C)</a:t>
                      </a:r>
                    </a:p>
                  </a:txBody>
                  <a:tcPr/>
                </a:tc>
                <a:extLst>
                  <a:ext uri="{0D108BD9-81ED-4DB2-BD59-A6C34878D82A}">
                    <a16:rowId xmlns:a16="http://schemas.microsoft.com/office/drawing/2014/main" val="2626628863"/>
                  </a:ext>
                </a:extLst>
              </a:tr>
              <a:tr h="716384">
                <a:tc>
                  <a:txBody>
                    <a:bodyPr/>
                    <a:lstStyle/>
                    <a:p>
                      <a:r>
                        <a:rPr lang="en-US" sz="1400" dirty="0">
                          <a:latin typeface="Bodoni MT" panose="02070603080606020203" pitchFamily="18" charset="0"/>
                        </a:rPr>
                        <a:t>EAD Medically Needy</a:t>
                      </a:r>
                    </a:p>
                  </a:txBody>
                  <a:tcPr/>
                </a:tc>
                <a:tc>
                  <a:txBody>
                    <a:bodyPr/>
                    <a:lstStyle/>
                    <a:p>
                      <a:pPr marL="285750" indent="-285750">
                        <a:buFont typeface="Arial" panose="020B0604020202020204" pitchFamily="34" charset="0"/>
                        <a:buChar char="•"/>
                      </a:pPr>
                      <a:r>
                        <a:rPr lang="en-US" sz="1200" dirty="0">
                          <a:latin typeface="Bodoni MT" panose="02070603080606020203" pitchFamily="18" charset="0"/>
                        </a:rPr>
                        <a:t>65 or older</a:t>
                      </a:r>
                    </a:p>
                    <a:p>
                      <a:pPr marL="285750" indent="-285750">
                        <a:buFont typeface="Arial" panose="020B0604020202020204" pitchFamily="34" charset="0"/>
                        <a:buChar char="•"/>
                      </a:pPr>
                      <a:r>
                        <a:rPr lang="en-US" sz="1200" dirty="0">
                          <a:latin typeface="Bodoni MT" panose="02070603080606020203" pitchFamily="18" charset="0"/>
                        </a:rPr>
                        <a:t>19 to 64 with a disability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Bodoni MT" panose="02070603080606020203" pitchFamily="18" charset="0"/>
                        </a:rPr>
                        <a:t>Above 100% FPL</a:t>
                      </a:r>
                    </a:p>
                    <a:p>
                      <a:endParaRPr lang="en-US" sz="1400" dirty="0">
                        <a:latin typeface="Bodoni MT" panose="02070603080606020203" pitchFamily="18" charset="0"/>
                      </a:endParaRPr>
                    </a:p>
                  </a:txBody>
                  <a:tcPr/>
                </a:tc>
                <a:tc>
                  <a:txBody>
                    <a:bodyPr/>
                    <a:lstStyle/>
                    <a:p>
                      <a:r>
                        <a:rPr lang="en-US" sz="1400" dirty="0">
                          <a:latin typeface="Bodoni MT" panose="02070603080606020203" pitchFamily="18" charset="0"/>
                        </a:rPr>
                        <a:t>$4,000 (I)</a:t>
                      </a:r>
                    </a:p>
                    <a:p>
                      <a:r>
                        <a:rPr lang="en-US" sz="1400" dirty="0">
                          <a:latin typeface="Bodoni MT" panose="02070603080606020203" pitchFamily="18" charset="0"/>
                        </a:rPr>
                        <a:t>$6,000 (C)</a:t>
                      </a:r>
                    </a:p>
                  </a:txBody>
                  <a:tcPr/>
                </a:tc>
                <a:extLst>
                  <a:ext uri="{0D108BD9-81ED-4DB2-BD59-A6C34878D82A}">
                    <a16:rowId xmlns:a16="http://schemas.microsoft.com/office/drawing/2014/main" val="1559953261"/>
                  </a:ext>
                </a:extLst>
              </a:tr>
              <a:tr h="716384">
                <a:tc>
                  <a:txBody>
                    <a:bodyPr/>
                    <a:lstStyle/>
                    <a:p>
                      <a:r>
                        <a:rPr lang="en-US" sz="1400" dirty="0">
                          <a:latin typeface="Bodoni MT" panose="02070603080606020203" pitchFamily="18" charset="0"/>
                        </a:rPr>
                        <a:t>Supplemental Security Income (SSI) Recipients</a:t>
                      </a:r>
                    </a:p>
                  </a:txBody>
                  <a:tcPr/>
                </a:tc>
                <a:tc>
                  <a:txBody>
                    <a:bodyPr/>
                    <a:lstStyle/>
                    <a:p>
                      <a:r>
                        <a:rPr lang="en-US" sz="1200" dirty="0">
                          <a:latin typeface="Bodoni MT" panose="02070603080606020203" pitchFamily="18" charset="0"/>
                        </a:rPr>
                        <a:t>SSI Cash recipients over age 21</a:t>
                      </a:r>
                    </a:p>
                  </a:txBody>
                  <a:tcPr/>
                </a:tc>
                <a:tc>
                  <a:txBody>
                    <a:bodyPr/>
                    <a:lstStyle/>
                    <a:p>
                      <a:r>
                        <a:rPr lang="en-US" sz="1400" dirty="0">
                          <a:latin typeface="Bodoni MT" panose="02070603080606020203" pitchFamily="18" charset="0"/>
                        </a:rPr>
                        <a:t>SSA determines -- @78% FPL</a:t>
                      </a:r>
                    </a:p>
                  </a:txBody>
                  <a:tcPr/>
                </a:tc>
                <a:tc>
                  <a:txBody>
                    <a:bodyPr/>
                    <a:lstStyle/>
                    <a:p>
                      <a:r>
                        <a:rPr lang="en-US" sz="1400" dirty="0">
                          <a:latin typeface="Bodoni MT" panose="02070603080606020203" pitchFamily="18" charset="0"/>
                        </a:rPr>
                        <a:t>$2,000 (I)</a:t>
                      </a:r>
                    </a:p>
                    <a:p>
                      <a:r>
                        <a:rPr lang="en-US" sz="1400" dirty="0">
                          <a:latin typeface="Bodoni MT" panose="02070603080606020203" pitchFamily="18" charset="0"/>
                        </a:rPr>
                        <a:t>$3,000 (C)</a:t>
                      </a:r>
                    </a:p>
                    <a:p>
                      <a:endParaRPr lang="en-US" sz="1400" dirty="0">
                        <a:latin typeface="Bodoni MT" panose="02070603080606020203" pitchFamily="18" charset="0"/>
                      </a:endParaRPr>
                    </a:p>
                  </a:txBody>
                  <a:tcPr/>
                </a:tc>
                <a:extLst>
                  <a:ext uri="{0D108BD9-81ED-4DB2-BD59-A6C34878D82A}">
                    <a16:rowId xmlns:a16="http://schemas.microsoft.com/office/drawing/2014/main" val="3302099183"/>
                  </a:ext>
                </a:extLst>
              </a:tr>
              <a:tr h="1097453">
                <a:tc>
                  <a:txBody>
                    <a:bodyPr/>
                    <a:lstStyle/>
                    <a:p>
                      <a:r>
                        <a:rPr lang="en-US" sz="1400" dirty="0">
                          <a:latin typeface="Bodoni MT" panose="02070603080606020203" pitchFamily="18" charset="0"/>
                        </a:rPr>
                        <a:t>SSI Protected Status</a:t>
                      </a:r>
                    </a:p>
                  </a:txBody>
                  <a:tcPr/>
                </a:tc>
                <a:tc>
                  <a:txBody>
                    <a:bodyPr/>
                    <a:lstStyle/>
                    <a:p>
                      <a:r>
                        <a:rPr lang="en-US" sz="1200" dirty="0">
                          <a:latin typeface="Bodoni MT" panose="02070603080606020203" pitchFamily="18" charset="0"/>
                        </a:rPr>
                        <a:t>Former SSI recipients and SSI recipients receiving reduced benefits due to work or SSDI – Pickles, Widows &amp; Widowers, Adults Children with Disabilities,  and  Adults who are working (1619 (a) and (b)</a:t>
                      </a:r>
                    </a:p>
                  </a:txBody>
                  <a:tcPr/>
                </a:tc>
                <a:tc>
                  <a:txBody>
                    <a:bodyPr/>
                    <a:lstStyle/>
                    <a:p>
                      <a:r>
                        <a:rPr lang="en-US" sz="1400" dirty="0">
                          <a:latin typeface="Bodoni MT" panose="02070603080606020203" pitchFamily="18" charset="0"/>
                        </a:rPr>
                        <a:t>Varies</a:t>
                      </a:r>
                    </a:p>
                  </a:txBody>
                  <a:tcPr/>
                </a:tc>
                <a:tc>
                  <a:txBody>
                    <a:bodyPr/>
                    <a:lstStyle/>
                    <a:p>
                      <a:r>
                        <a:rPr lang="en-US" sz="1400" dirty="0">
                          <a:latin typeface="Bodoni MT" panose="02070603080606020203" pitchFamily="18" charset="0"/>
                        </a:rPr>
                        <a:t>Depends of who determines – State or SSA </a:t>
                      </a:r>
                    </a:p>
                  </a:txBody>
                  <a:tcPr/>
                </a:tc>
                <a:extLst>
                  <a:ext uri="{0D108BD9-81ED-4DB2-BD59-A6C34878D82A}">
                    <a16:rowId xmlns:a16="http://schemas.microsoft.com/office/drawing/2014/main" val="714627485"/>
                  </a:ext>
                </a:extLst>
              </a:tr>
              <a:tr h="716384">
                <a:tc>
                  <a:txBody>
                    <a:bodyPr/>
                    <a:lstStyle/>
                    <a:p>
                      <a:r>
                        <a:rPr lang="en-US" sz="1400" dirty="0">
                          <a:latin typeface="Bodoni MT" panose="02070603080606020203" pitchFamily="18" charset="0"/>
                        </a:rPr>
                        <a:t>Sherlock Plan for Working Adults with Disabilities</a:t>
                      </a:r>
                    </a:p>
                  </a:txBody>
                  <a:tcPr/>
                </a:tc>
                <a:tc>
                  <a:txBody>
                    <a:bodyPr/>
                    <a:lstStyle/>
                    <a:p>
                      <a:pPr marL="285750" indent="-285750">
                        <a:buFont typeface="Arial" panose="020B0604020202020204" pitchFamily="34" charset="0"/>
                        <a:buChar char="•"/>
                      </a:pPr>
                      <a:r>
                        <a:rPr lang="en-US" sz="1200" dirty="0">
                          <a:latin typeface="Bodoni MT" panose="02070603080606020203" pitchFamily="18" charset="0"/>
                        </a:rPr>
                        <a:t>19 to 64</a:t>
                      </a:r>
                    </a:p>
                    <a:p>
                      <a:pPr marL="285750" indent="-285750">
                        <a:buFont typeface="Arial" panose="020B0604020202020204" pitchFamily="34" charset="0"/>
                        <a:buChar char="•"/>
                      </a:pPr>
                      <a:r>
                        <a:rPr lang="en-US" sz="1200" dirty="0">
                          <a:latin typeface="Bodoni MT" panose="02070603080606020203" pitchFamily="18" charset="0"/>
                        </a:rPr>
                        <a:t>Living with a disability and working </a:t>
                      </a:r>
                    </a:p>
                  </a:txBody>
                  <a:tcPr/>
                </a:tc>
                <a:tc>
                  <a:txBody>
                    <a:bodyPr/>
                    <a:lstStyle/>
                    <a:p>
                      <a:r>
                        <a:rPr lang="en-US" sz="1400" dirty="0">
                          <a:latin typeface="Bodoni MT" panose="02070603080606020203" pitchFamily="18" charset="0"/>
                        </a:rPr>
                        <a:t>250% FPL</a:t>
                      </a:r>
                    </a:p>
                  </a:txBody>
                  <a:tcPr/>
                </a:tc>
                <a:tc>
                  <a:txBody>
                    <a:bodyPr/>
                    <a:lstStyle/>
                    <a:p>
                      <a:r>
                        <a:rPr lang="en-US" sz="1400" dirty="0">
                          <a:latin typeface="Bodoni MT" panose="02070603080606020203" pitchFamily="18" charset="0"/>
                        </a:rPr>
                        <a:t>$10,000 (I)</a:t>
                      </a:r>
                    </a:p>
                    <a:p>
                      <a:r>
                        <a:rPr lang="en-US" sz="1400" dirty="0">
                          <a:latin typeface="Bodoni MT" panose="02070603080606020203" pitchFamily="18" charset="0"/>
                        </a:rPr>
                        <a:t>$20,000 (C)</a:t>
                      </a:r>
                    </a:p>
                    <a:p>
                      <a:endParaRPr lang="en-US" sz="1400" dirty="0">
                        <a:latin typeface="Bodoni MT" panose="02070603080606020203" pitchFamily="18" charset="0"/>
                      </a:endParaRPr>
                    </a:p>
                  </a:txBody>
                  <a:tcPr/>
                </a:tc>
                <a:extLst>
                  <a:ext uri="{0D108BD9-81ED-4DB2-BD59-A6C34878D82A}">
                    <a16:rowId xmlns:a16="http://schemas.microsoft.com/office/drawing/2014/main" val="3255108933"/>
                  </a:ext>
                </a:extLst>
              </a:tr>
            </a:tbl>
          </a:graphicData>
        </a:graphic>
      </p:graphicFrame>
      <p:sp>
        <p:nvSpPr>
          <p:cNvPr id="3" name="Date Placeholder 2">
            <a:extLst>
              <a:ext uri="{FF2B5EF4-FFF2-40B4-BE49-F238E27FC236}">
                <a16:creationId xmlns:a16="http://schemas.microsoft.com/office/drawing/2014/main" id="{97C1920D-5CA4-481A-82E8-7DEB139C0B02}"/>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D98F8F4C-858C-4E82-AAE8-24CF70404111}"/>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5C5B8DBA-F298-4F64-B24C-4C0BF8E2D0A7}"/>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80158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B865-3943-4E0F-A910-050D3232F0CA}"/>
              </a:ext>
            </a:extLst>
          </p:cNvPr>
          <p:cNvSpPr>
            <a:spLocks noGrp="1"/>
          </p:cNvSpPr>
          <p:nvPr>
            <p:ph type="title"/>
          </p:nvPr>
        </p:nvSpPr>
        <p:spPr>
          <a:xfrm>
            <a:off x="609600" y="274638"/>
            <a:ext cx="10972800" cy="915065"/>
          </a:xfrm>
        </p:spPr>
        <p:txBody>
          <a:bodyPr/>
          <a:lstStyle/>
          <a:p>
            <a:r>
              <a:rPr lang="en-US" dirty="0">
                <a:latin typeface="Bodoni MT" panose="02070603080606020203" pitchFamily="18" charset="0"/>
              </a:rPr>
              <a:t>IHCC  Groups Eligibility Pathways: Quick Guide</a:t>
            </a:r>
          </a:p>
        </p:txBody>
      </p:sp>
      <p:graphicFrame>
        <p:nvGraphicFramePr>
          <p:cNvPr id="7" name="Content Placeholder 6">
            <a:extLst>
              <a:ext uri="{FF2B5EF4-FFF2-40B4-BE49-F238E27FC236}">
                <a16:creationId xmlns:a16="http://schemas.microsoft.com/office/drawing/2014/main" id="{5938DB6E-BACE-42DA-8D79-50C65EE90DF2}"/>
              </a:ext>
            </a:extLst>
          </p:cNvPr>
          <p:cNvGraphicFramePr>
            <a:graphicFrameLocks noGrp="1"/>
          </p:cNvGraphicFramePr>
          <p:nvPr>
            <p:ph idx="1"/>
            <p:extLst>
              <p:ext uri="{D42A27DB-BD31-4B8C-83A1-F6EECF244321}">
                <p14:modId xmlns:p14="http://schemas.microsoft.com/office/powerpoint/2010/main" val="3659668558"/>
              </p:ext>
            </p:extLst>
          </p:nvPr>
        </p:nvGraphicFramePr>
        <p:xfrm>
          <a:off x="664143" y="1075312"/>
          <a:ext cx="10892590" cy="5261749"/>
        </p:xfrm>
        <a:graphic>
          <a:graphicData uri="http://schemas.openxmlformats.org/drawingml/2006/table">
            <a:tbl>
              <a:tblPr firstRow="1" bandRow="1">
                <a:tableStyleId>{5C22544A-7EE6-4342-B048-85BDC9FD1C3A}</a:tableStyleId>
              </a:tblPr>
              <a:tblGrid>
                <a:gridCol w="4147661">
                  <a:extLst>
                    <a:ext uri="{9D8B030D-6E8A-4147-A177-3AD203B41FA5}">
                      <a16:colId xmlns:a16="http://schemas.microsoft.com/office/drawing/2014/main" val="95514304"/>
                    </a:ext>
                  </a:extLst>
                </a:gridCol>
                <a:gridCol w="3628103">
                  <a:extLst>
                    <a:ext uri="{9D8B030D-6E8A-4147-A177-3AD203B41FA5}">
                      <a16:colId xmlns:a16="http://schemas.microsoft.com/office/drawing/2014/main" val="2332355297"/>
                    </a:ext>
                  </a:extLst>
                </a:gridCol>
                <a:gridCol w="1415845">
                  <a:extLst>
                    <a:ext uri="{9D8B030D-6E8A-4147-A177-3AD203B41FA5}">
                      <a16:colId xmlns:a16="http://schemas.microsoft.com/office/drawing/2014/main" val="2482885574"/>
                    </a:ext>
                  </a:extLst>
                </a:gridCol>
                <a:gridCol w="1700981">
                  <a:extLst>
                    <a:ext uri="{9D8B030D-6E8A-4147-A177-3AD203B41FA5}">
                      <a16:colId xmlns:a16="http://schemas.microsoft.com/office/drawing/2014/main" val="2411476391"/>
                    </a:ext>
                  </a:extLst>
                </a:gridCol>
              </a:tblGrid>
              <a:tr h="465298">
                <a:tc gridSpan="4">
                  <a:txBody>
                    <a:bodyPr/>
                    <a:lstStyle/>
                    <a:p>
                      <a:pPr algn="ctr"/>
                      <a:r>
                        <a:rPr lang="en-US" sz="2400" dirty="0">
                          <a:solidFill>
                            <a:schemeClr val="accent2"/>
                          </a:solidFill>
                          <a:latin typeface="Bodoni MT" panose="02070603080606020203" pitchFamily="18" charset="0"/>
                        </a:rPr>
                        <a:t>IHCC Eligibility Pathways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42757883"/>
                  </a:ext>
                </a:extLst>
              </a:tr>
              <a:tr h="341219">
                <a:tc>
                  <a:txBody>
                    <a:bodyPr/>
                    <a:lstStyle/>
                    <a:p>
                      <a:pPr algn="ctr"/>
                      <a:r>
                        <a:rPr lang="en-US" sz="1600" b="1" dirty="0">
                          <a:solidFill>
                            <a:schemeClr val="tx2"/>
                          </a:solidFill>
                          <a:latin typeface="Bodoni MT" panose="02070603080606020203" pitchFamily="18" charset="0"/>
                        </a:rPr>
                        <a:t>Eligibility Pathway</a:t>
                      </a:r>
                    </a:p>
                  </a:txBody>
                  <a:tcPr>
                    <a:solidFill>
                      <a:schemeClr val="accent1">
                        <a:lumMod val="10000"/>
                        <a:lumOff val="90000"/>
                      </a:schemeClr>
                    </a:solidFill>
                  </a:tcPr>
                </a:tc>
                <a:tc>
                  <a:txBody>
                    <a:bodyPr/>
                    <a:lstStyle/>
                    <a:p>
                      <a:pPr algn="ctr"/>
                      <a:r>
                        <a:rPr lang="en-US" sz="1600" b="1" dirty="0">
                          <a:solidFill>
                            <a:schemeClr val="tx2"/>
                          </a:solidFill>
                          <a:latin typeface="Bodoni MT" panose="02070603080606020203" pitchFamily="18" charset="0"/>
                        </a:rPr>
                        <a:t>Population/Level of Assistance</a:t>
                      </a:r>
                    </a:p>
                  </a:txBody>
                  <a:tcPr>
                    <a:solidFill>
                      <a:schemeClr val="accent1">
                        <a:lumMod val="10000"/>
                        <a:lumOff val="90000"/>
                      </a:schemeClr>
                    </a:solidFill>
                  </a:tcPr>
                </a:tc>
                <a:tc>
                  <a:txBody>
                    <a:bodyPr/>
                    <a:lstStyle/>
                    <a:p>
                      <a:pPr algn="ctr"/>
                      <a:r>
                        <a:rPr lang="en-US" sz="1600" b="1" dirty="0">
                          <a:solidFill>
                            <a:schemeClr val="tx2"/>
                          </a:solidFill>
                          <a:latin typeface="Bodoni MT" panose="02070603080606020203" pitchFamily="18" charset="0"/>
                        </a:rPr>
                        <a:t>Income </a:t>
                      </a:r>
                    </a:p>
                  </a:txBody>
                  <a:tcPr>
                    <a:solidFill>
                      <a:schemeClr val="accent1">
                        <a:lumMod val="10000"/>
                        <a:lumOff val="90000"/>
                      </a:schemeClr>
                    </a:solidFill>
                  </a:tcPr>
                </a:tc>
                <a:tc>
                  <a:txBody>
                    <a:bodyPr/>
                    <a:lstStyle/>
                    <a:p>
                      <a:pPr algn="ctr"/>
                      <a:r>
                        <a:rPr lang="en-US" sz="1600" b="1" dirty="0">
                          <a:solidFill>
                            <a:schemeClr val="tx2"/>
                          </a:solidFill>
                          <a:latin typeface="Bodoni MT" panose="02070603080606020203" pitchFamily="18" charset="0"/>
                        </a:rPr>
                        <a:t>Resources</a:t>
                      </a:r>
                    </a:p>
                  </a:txBody>
                  <a:tcPr>
                    <a:solidFill>
                      <a:schemeClr val="accent1">
                        <a:lumMod val="10000"/>
                        <a:lumOff val="90000"/>
                      </a:schemeClr>
                    </a:solidFill>
                  </a:tcPr>
                </a:tc>
                <a:extLst>
                  <a:ext uri="{0D108BD9-81ED-4DB2-BD59-A6C34878D82A}">
                    <a16:rowId xmlns:a16="http://schemas.microsoft.com/office/drawing/2014/main" val="3749443650"/>
                  </a:ext>
                </a:extLst>
              </a:tr>
              <a:tr h="744477">
                <a:tc>
                  <a:txBody>
                    <a:bodyPr/>
                    <a:lstStyle/>
                    <a:p>
                      <a:r>
                        <a:rPr lang="en-US" sz="1600" b="1" dirty="0">
                          <a:solidFill>
                            <a:schemeClr val="tx2"/>
                          </a:solidFill>
                          <a:latin typeface="Bodoni MT" panose="02070603080606020203" pitchFamily="18" charset="0"/>
                        </a:rPr>
                        <a:t>II. Medicaid Premium Payment Program Medicaid</a:t>
                      </a:r>
                    </a:p>
                  </a:txBody>
                  <a:tcPr/>
                </a:tc>
                <a:tc>
                  <a:txBody>
                    <a:bodyPr/>
                    <a:lstStyle/>
                    <a:p>
                      <a:pPr marL="0" indent="0">
                        <a:buFont typeface="Arial" panose="020B0604020202020204" pitchFamily="34" charset="0"/>
                        <a:buNone/>
                      </a:pPr>
                      <a:r>
                        <a:rPr lang="en-US" sz="1400" b="1" dirty="0">
                          <a:solidFill>
                            <a:schemeClr val="accent1"/>
                          </a:solidFill>
                          <a:latin typeface="Bodoni MT" panose="02070603080606020203" pitchFamily="18" charset="0"/>
                        </a:rPr>
                        <a:t>Unless otherwise noted:</a:t>
                      </a:r>
                    </a:p>
                    <a:p>
                      <a:pPr marL="285750" indent="-285750">
                        <a:buFont typeface="Arial" panose="020B0604020202020204" pitchFamily="34" charset="0"/>
                        <a:buChar char="•"/>
                      </a:pPr>
                      <a:r>
                        <a:rPr lang="en-US" sz="1400" b="1" dirty="0">
                          <a:solidFill>
                            <a:schemeClr val="accent1"/>
                          </a:solidFill>
                          <a:latin typeface="Bodoni MT" panose="02070603080606020203" pitchFamily="18" charset="0"/>
                        </a:rPr>
                        <a:t>65 or older</a:t>
                      </a:r>
                    </a:p>
                    <a:p>
                      <a:pPr marL="285750" indent="-285750">
                        <a:buFont typeface="Arial" panose="020B0604020202020204" pitchFamily="34" charset="0"/>
                        <a:buChar char="•"/>
                      </a:pPr>
                      <a:r>
                        <a:rPr lang="en-US" sz="1400" b="1" dirty="0">
                          <a:solidFill>
                            <a:schemeClr val="accent1"/>
                          </a:solidFill>
                          <a:latin typeface="Bodoni MT" panose="02070603080606020203" pitchFamily="18" charset="0"/>
                        </a:rPr>
                        <a:t>19 to 64 with a disability  </a:t>
                      </a:r>
                    </a:p>
                    <a:p>
                      <a:endParaRPr lang="en-US" sz="1400" b="1" dirty="0">
                        <a:latin typeface="Bodoni MT" panose="02070603080606020203" pitchFamily="18" charset="0"/>
                      </a:endParaRPr>
                    </a:p>
                  </a:txBody>
                  <a:tcPr/>
                </a:tc>
                <a:tc>
                  <a:txBody>
                    <a:bodyPr/>
                    <a:lstStyle/>
                    <a:p>
                      <a:r>
                        <a:rPr lang="en-US" sz="1400" b="1" dirty="0">
                          <a:solidFill>
                            <a:schemeClr val="accent1"/>
                          </a:solidFill>
                          <a:latin typeface="Bodoni MT" panose="02070603080606020203" pitchFamily="18" charset="0"/>
                        </a:rPr>
                        <a:t>Varies As below</a:t>
                      </a:r>
                    </a:p>
                  </a:txBody>
                  <a:tcPr/>
                </a:tc>
                <a:tc rowSpan="4">
                  <a:txBody>
                    <a:bodyPr/>
                    <a:lstStyle/>
                    <a:p>
                      <a:endParaRPr lang="en-US" sz="1400" b="1" kern="1200" dirty="0">
                        <a:solidFill>
                          <a:schemeClr val="accent1"/>
                        </a:solidFill>
                        <a:effectLst/>
                        <a:latin typeface="Bodoni MT" panose="02070603080606020203" pitchFamily="18" charset="0"/>
                        <a:ea typeface="+mn-ea"/>
                        <a:cs typeface="+mn-cs"/>
                      </a:endParaRPr>
                    </a:p>
                    <a:p>
                      <a:endParaRPr lang="en-US" sz="1400" b="1" kern="1200" dirty="0">
                        <a:solidFill>
                          <a:schemeClr val="accent1"/>
                        </a:solidFill>
                        <a:effectLst/>
                        <a:latin typeface="Bodoni MT" panose="02070603080606020203" pitchFamily="18" charset="0"/>
                        <a:ea typeface="+mn-ea"/>
                        <a:cs typeface="+mn-cs"/>
                      </a:endParaRPr>
                    </a:p>
                    <a:p>
                      <a:endParaRPr lang="en-US" sz="1400" b="1" kern="1200" dirty="0">
                        <a:solidFill>
                          <a:schemeClr val="accent1"/>
                        </a:solidFill>
                        <a:effectLst/>
                        <a:latin typeface="Bodoni MT" panose="02070603080606020203" pitchFamily="18" charset="0"/>
                        <a:ea typeface="+mn-ea"/>
                        <a:cs typeface="+mn-cs"/>
                      </a:endParaRPr>
                    </a:p>
                    <a:p>
                      <a:endParaRPr lang="en-US" sz="1400" b="1" kern="1200" dirty="0">
                        <a:solidFill>
                          <a:schemeClr val="accent1"/>
                        </a:solidFill>
                        <a:effectLst/>
                        <a:latin typeface="Bodoni MT" panose="02070603080606020203" pitchFamily="18" charset="0"/>
                        <a:ea typeface="+mn-ea"/>
                        <a:cs typeface="+mn-cs"/>
                      </a:endParaRPr>
                    </a:p>
                    <a:p>
                      <a:endParaRPr lang="en-US" sz="1400" b="1" kern="1200" dirty="0">
                        <a:solidFill>
                          <a:schemeClr val="accent1"/>
                        </a:solidFill>
                        <a:effectLst/>
                        <a:latin typeface="Bodoni MT" panose="02070603080606020203" pitchFamily="18" charset="0"/>
                        <a:ea typeface="+mn-ea"/>
                        <a:cs typeface="+mn-cs"/>
                      </a:endParaRPr>
                    </a:p>
                    <a:p>
                      <a:endParaRPr lang="en-US" sz="1400" b="1" kern="1200" dirty="0">
                        <a:solidFill>
                          <a:schemeClr val="accent1"/>
                        </a:solidFill>
                        <a:effectLst/>
                        <a:latin typeface="Bodoni MT" panose="02070603080606020203" pitchFamily="18" charset="0"/>
                        <a:ea typeface="+mn-ea"/>
                        <a:cs typeface="+mn-cs"/>
                      </a:endParaRPr>
                    </a:p>
                    <a:p>
                      <a:r>
                        <a:rPr lang="en-US" sz="1400" b="1" kern="1200" dirty="0">
                          <a:solidFill>
                            <a:schemeClr val="accent1"/>
                          </a:solidFill>
                          <a:effectLst/>
                          <a:latin typeface="Bodoni MT" panose="02070603080606020203" pitchFamily="18" charset="0"/>
                          <a:ea typeface="+mn-ea"/>
                          <a:cs typeface="+mn-cs"/>
                        </a:rPr>
                        <a:t>$ Changes Annually</a:t>
                      </a:r>
                      <a:endParaRPr lang="en-US" sz="1400" b="1" dirty="0">
                        <a:solidFill>
                          <a:schemeClr val="accent1"/>
                        </a:solidFill>
                        <a:latin typeface="Bodoni MT" panose="02070603080606020203" pitchFamily="18" charset="0"/>
                      </a:endParaRPr>
                    </a:p>
                  </a:txBody>
                  <a:tcPr/>
                </a:tc>
                <a:extLst>
                  <a:ext uri="{0D108BD9-81ED-4DB2-BD59-A6C34878D82A}">
                    <a16:rowId xmlns:a16="http://schemas.microsoft.com/office/drawing/2014/main" val="1364143873"/>
                  </a:ext>
                </a:extLst>
              </a:tr>
              <a:tr h="1457934">
                <a:tc>
                  <a:txBody>
                    <a:bodyPr/>
                    <a:lstStyle/>
                    <a:p>
                      <a:r>
                        <a:rPr lang="en-US" sz="1600" dirty="0">
                          <a:latin typeface="Bodoni MT" panose="02070603080606020203" pitchFamily="18" charset="0"/>
                        </a:rPr>
                        <a:t>Qualified Medicare Beneficiaries (QMB)</a:t>
                      </a:r>
                    </a:p>
                  </a:txBody>
                  <a:tcPr/>
                </a:tc>
                <a:tc>
                  <a:txBody>
                    <a:bodyPr/>
                    <a:lstStyle/>
                    <a:p>
                      <a:pPr marL="0" indent="0">
                        <a:buFont typeface="Arial" panose="020B0604020202020204" pitchFamily="34" charset="0"/>
                        <a:buNone/>
                      </a:pPr>
                      <a:r>
                        <a:rPr lang="en-US" sz="1100" kern="1200" dirty="0">
                          <a:solidFill>
                            <a:schemeClr val="dk1"/>
                          </a:solidFill>
                          <a:effectLst/>
                          <a:latin typeface="Bodoni MT" panose="02070603080606020203" pitchFamily="18" charset="0"/>
                          <a:ea typeface="+mn-ea"/>
                          <a:cs typeface="+mn-cs"/>
                        </a:rPr>
                        <a:t>Medicare Part A and qualify for Medicaid payment of: </a:t>
                      </a:r>
                    </a:p>
                    <a:p>
                      <a:pPr marL="171450" indent="-171450">
                        <a:buFont typeface="Arial" panose="020B0604020202020204" pitchFamily="34" charset="0"/>
                        <a:buChar char="•"/>
                      </a:pPr>
                      <a:r>
                        <a:rPr lang="en-US" sz="1100" kern="1200" dirty="0">
                          <a:solidFill>
                            <a:schemeClr val="dk1"/>
                          </a:solidFill>
                          <a:effectLst/>
                          <a:latin typeface="Bodoni MT" panose="02070603080606020203" pitchFamily="18" charset="0"/>
                          <a:ea typeface="+mn-ea"/>
                          <a:cs typeface="+mn-cs"/>
                        </a:rPr>
                        <a:t>Medicare Part A premiums (if needed)</a:t>
                      </a:r>
                    </a:p>
                    <a:p>
                      <a:pPr marL="171450" indent="-171450">
                        <a:buFont typeface="Arial" panose="020B0604020202020204" pitchFamily="34" charset="0"/>
                        <a:buChar char="•"/>
                      </a:pPr>
                      <a:r>
                        <a:rPr lang="en-US" sz="1100" kern="1200" dirty="0">
                          <a:solidFill>
                            <a:schemeClr val="dk1"/>
                          </a:solidFill>
                          <a:effectLst/>
                          <a:latin typeface="Bodoni MT" panose="02070603080606020203" pitchFamily="18" charset="0"/>
                          <a:ea typeface="+mn-ea"/>
                          <a:cs typeface="+mn-cs"/>
                        </a:rPr>
                        <a:t>Medicare Part B premiums</a:t>
                      </a:r>
                    </a:p>
                    <a:p>
                      <a:pPr marL="171450" indent="-171450">
                        <a:buFont typeface="Arial" panose="020B0604020202020204" pitchFamily="34" charset="0"/>
                        <a:buChar char="•"/>
                      </a:pPr>
                      <a:r>
                        <a:rPr lang="en-US" sz="1100" kern="1200" dirty="0">
                          <a:solidFill>
                            <a:schemeClr val="dk1"/>
                          </a:solidFill>
                          <a:effectLst/>
                          <a:latin typeface="Bodoni MT" panose="02070603080606020203" pitchFamily="18" charset="0"/>
                          <a:ea typeface="+mn-ea"/>
                          <a:cs typeface="+mn-cs"/>
                        </a:rPr>
                        <a:t>Certain premiums charged by Medicare Advantage plans</a:t>
                      </a:r>
                    </a:p>
                    <a:p>
                      <a:pPr marL="171450" indent="-171450">
                        <a:buFont typeface="Arial" panose="020B0604020202020204" pitchFamily="34" charset="0"/>
                        <a:buChar char="•"/>
                      </a:pPr>
                      <a:r>
                        <a:rPr lang="en-US" sz="1100" kern="1200" dirty="0">
                          <a:solidFill>
                            <a:schemeClr val="dk1"/>
                          </a:solidFill>
                          <a:effectLst/>
                          <a:latin typeface="Bodoni MT" panose="02070603080606020203" pitchFamily="18" charset="0"/>
                          <a:ea typeface="+mn-ea"/>
                          <a:cs typeface="+mn-cs"/>
                        </a:rPr>
                        <a:t>Medicare deductibles, coinsurance, and copayments (except for nominal copayments in Part D, the Medicare drug program)</a:t>
                      </a:r>
                      <a:endParaRPr lang="en-US" sz="1100" dirty="0">
                        <a:latin typeface="Bodoni MT" panose="02070603080606020203" pitchFamily="18" charset="0"/>
                      </a:endParaRPr>
                    </a:p>
                  </a:txBody>
                  <a:tcPr/>
                </a:tc>
                <a:tc>
                  <a:txBody>
                    <a:bodyPr/>
                    <a:lstStyle/>
                    <a:p>
                      <a:r>
                        <a:rPr lang="en-US" sz="1400" dirty="0">
                          <a:latin typeface="Bodoni MT" panose="02070603080606020203" pitchFamily="18" charset="0"/>
                        </a:rPr>
                        <a:t>100 % FPL</a:t>
                      </a:r>
                    </a:p>
                  </a:txBody>
                  <a:tcPr/>
                </a:tc>
                <a:tc vMerge="1">
                  <a:txBody>
                    <a:bodyPr/>
                    <a:lstStyle/>
                    <a:p>
                      <a:endParaRPr lang="en-US" sz="1400" dirty="0">
                        <a:latin typeface="Bodoni MT" panose="02070603080606020203" pitchFamily="18" charset="0"/>
                      </a:endParaRPr>
                    </a:p>
                  </a:txBody>
                  <a:tcPr/>
                </a:tc>
                <a:extLst>
                  <a:ext uri="{0D108BD9-81ED-4DB2-BD59-A6C34878D82A}">
                    <a16:rowId xmlns:a16="http://schemas.microsoft.com/office/drawing/2014/main" val="2626628863"/>
                  </a:ext>
                </a:extLst>
              </a:tr>
              <a:tr h="589378">
                <a:tc>
                  <a:txBody>
                    <a:bodyPr/>
                    <a:lstStyle/>
                    <a:p>
                      <a:r>
                        <a:rPr lang="en-US" sz="1600" dirty="0">
                          <a:latin typeface="Bodoni MT" panose="02070603080606020203" pitchFamily="18" charset="0"/>
                        </a:rPr>
                        <a:t>Special Low-Income Medicare Beneficiaries (SLMB)</a:t>
                      </a:r>
                    </a:p>
                  </a:txBody>
                  <a:tcPr/>
                </a:tc>
                <a:tc>
                  <a:txBody>
                    <a:bodyPr/>
                    <a:lstStyle/>
                    <a:p>
                      <a:r>
                        <a:rPr lang="en-US" sz="1200" kern="1200" dirty="0">
                          <a:solidFill>
                            <a:schemeClr val="dk1"/>
                          </a:solidFill>
                          <a:effectLst/>
                          <a:latin typeface="Bodoni MT" panose="02070603080606020203" pitchFamily="18" charset="0"/>
                          <a:ea typeface="+mn-ea"/>
                          <a:cs typeface="+mn-cs"/>
                        </a:rPr>
                        <a:t>Medicare Part A and qualify for Medicaid payment of</a:t>
                      </a:r>
                    </a:p>
                    <a:p>
                      <a:r>
                        <a:rPr lang="en-US" sz="1200" kern="1200" dirty="0">
                          <a:solidFill>
                            <a:schemeClr val="dk1"/>
                          </a:solidFill>
                          <a:effectLst/>
                          <a:latin typeface="Bodoni MT" panose="02070603080606020203" pitchFamily="18" charset="0"/>
                          <a:ea typeface="+mn-ea"/>
                          <a:cs typeface="+mn-cs"/>
                        </a:rPr>
                        <a:t>Medicare Part B premiums</a:t>
                      </a:r>
                      <a:endParaRPr lang="en-US" sz="1200" dirty="0">
                        <a:latin typeface="Bodoni MT" panose="02070603080606020203" pitchFamily="18" charset="0"/>
                      </a:endParaRPr>
                    </a:p>
                  </a:txBody>
                  <a:tcPr/>
                </a:tc>
                <a:tc>
                  <a:txBody>
                    <a:bodyPr/>
                    <a:lstStyle/>
                    <a:p>
                      <a:r>
                        <a:rPr lang="en-US" sz="1400" kern="1200" dirty="0">
                          <a:solidFill>
                            <a:schemeClr val="dk1"/>
                          </a:solidFill>
                          <a:effectLst/>
                          <a:latin typeface="Bodoni MT" panose="02070603080606020203" pitchFamily="18" charset="0"/>
                          <a:ea typeface="+mn-ea"/>
                          <a:cs typeface="+mn-cs"/>
                        </a:rPr>
                        <a:t>101-120% FPL </a:t>
                      </a:r>
                      <a:endParaRPr lang="en-US" sz="1400" dirty="0">
                        <a:latin typeface="Bodoni MT" panose="02070603080606020203" pitchFamily="18" charset="0"/>
                      </a:endParaRPr>
                    </a:p>
                  </a:txBody>
                  <a:tcPr/>
                </a:tc>
                <a:tc vMerge="1">
                  <a:txBody>
                    <a:bodyPr/>
                    <a:lstStyle/>
                    <a:p>
                      <a:endParaRPr lang="en-US" sz="1400" dirty="0">
                        <a:latin typeface="Bodoni MT" panose="02070603080606020203" pitchFamily="18" charset="0"/>
                      </a:endParaRPr>
                    </a:p>
                  </a:txBody>
                  <a:tcPr/>
                </a:tc>
                <a:extLst>
                  <a:ext uri="{0D108BD9-81ED-4DB2-BD59-A6C34878D82A}">
                    <a16:rowId xmlns:a16="http://schemas.microsoft.com/office/drawing/2014/main" val="1559953261"/>
                  </a:ext>
                </a:extLst>
              </a:tr>
              <a:tr h="5893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Bodoni MT" panose="02070603080606020203" pitchFamily="18" charset="0"/>
                          <a:ea typeface="+mn-ea"/>
                          <a:cs typeface="+mn-cs"/>
                        </a:rPr>
                        <a:t>Qualifying Individuals-1 (QI-1) </a:t>
                      </a:r>
                      <a:endParaRPr lang="en-US" sz="1600" dirty="0">
                        <a:latin typeface="Bodoni MT" panose="02070603080606020203" pitchFamily="18" charset="0"/>
                      </a:endParaRPr>
                    </a:p>
                    <a:p>
                      <a:endParaRPr lang="en-US" sz="1600" dirty="0">
                        <a:latin typeface="Bodoni MT" panose="02070603080606020203" pitchFamily="18" charset="0"/>
                      </a:endParaRPr>
                    </a:p>
                  </a:txBody>
                  <a:tcPr/>
                </a:tc>
                <a:tc>
                  <a:txBody>
                    <a:bodyPr/>
                    <a:lstStyle/>
                    <a:p>
                      <a:r>
                        <a:rPr lang="en-US" sz="1400" kern="1200" dirty="0">
                          <a:solidFill>
                            <a:schemeClr val="dk1"/>
                          </a:solidFill>
                          <a:effectLst/>
                          <a:latin typeface="Bodoni MT" panose="02070603080606020203" pitchFamily="18" charset="0"/>
                          <a:ea typeface="+mn-ea"/>
                          <a:cs typeface="+mn-cs"/>
                        </a:rPr>
                        <a:t>Medicare Part A and qualify for Medicaid payment </a:t>
                      </a:r>
                      <a:r>
                        <a:rPr lang="en-US" sz="1400" kern="1200" dirty="0" err="1">
                          <a:solidFill>
                            <a:schemeClr val="dk1"/>
                          </a:solidFill>
                          <a:effectLst/>
                          <a:latin typeface="Bodoni MT" panose="02070603080606020203" pitchFamily="18" charset="0"/>
                          <a:ea typeface="+mn-ea"/>
                          <a:cs typeface="+mn-cs"/>
                        </a:rPr>
                        <a:t>ofMedicare</a:t>
                      </a:r>
                      <a:r>
                        <a:rPr lang="en-US" sz="1400" kern="1200" dirty="0">
                          <a:solidFill>
                            <a:schemeClr val="dk1"/>
                          </a:solidFill>
                          <a:effectLst/>
                          <a:latin typeface="Bodoni MT" panose="02070603080606020203" pitchFamily="18" charset="0"/>
                          <a:ea typeface="+mn-ea"/>
                          <a:cs typeface="+mn-cs"/>
                        </a:rPr>
                        <a:t> Part B premiums</a:t>
                      </a:r>
                      <a:endParaRPr lang="en-US" sz="1400" dirty="0">
                        <a:latin typeface="Bodoni MT" panose="02070603080606020203" pitchFamily="18" charset="0"/>
                      </a:endParaRPr>
                    </a:p>
                    <a:p>
                      <a:endParaRPr lang="en-US" sz="1400" dirty="0">
                        <a:latin typeface="Bodoni MT" panose="02070603080606020203" pitchFamily="18" charset="0"/>
                      </a:endParaRPr>
                    </a:p>
                  </a:txBody>
                  <a:tcPr/>
                </a:tc>
                <a:tc>
                  <a:txBody>
                    <a:bodyPr/>
                    <a:lstStyle/>
                    <a:p>
                      <a:r>
                        <a:rPr lang="en-US" sz="1400" dirty="0">
                          <a:latin typeface="Bodoni MT" panose="02070603080606020203" pitchFamily="18" charset="0"/>
                        </a:rPr>
                        <a:t>121-135% FPL</a:t>
                      </a:r>
                    </a:p>
                  </a:txBody>
                  <a:tcPr/>
                </a:tc>
                <a:tc vMerge="1">
                  <a:txBody>
                    <a:bodyPr/>
                    <a:lstStyle/>
                    <a:p>
                      <a:endParaRPr lang="en-US" sz="1400" dirty="0">
                        <a:latin typeface="Bodoni MT" panose="02070603080606020203" pitchFamily="18" charset="0"/>
                      </a:endParaRPr>
                    </a:p>
                  </a:txBody>
                  <a:tcPr/>
                </a:tc>
                <a:extLst>
                  <a:ext uri="{0D108BD9-81ED-4DB2-BD59-A6C34878D82A}">
                    <a16:rowId xmlns:a16="http://schemas.microsoft.com/office/drawing/2014/main" val="714627485"/>
                  </a:ext>
                </a:extLst>
              </a:tr>
              <a:tr h="377409">
                <a:tc>
                  <a:txBody>
                    <a:bodyPr/>
                    <a:lstStyle/>
                    <a:p>
                      <a:r>
                        <a:rPr lang="en-US" sz="1600" kern="1200" dirty="0">
                          <a:solidFill>
                            <a:schemeClr val="dk1"/>
                          </a:solidFill>
                          <a:effectLst/>
                          <a:latin typeface="Bodoni MT" panose="02070603080606020203" pitchFamily="18" charset="0"/>
                          <a:ea typeface="+mn-ea"/>
                          <a:cs typeface="+mn-cs"/>
                        </a:rPr>
                        <a:t>Qualified Disabled and Working Individuals (QDWIs) </a:t>
                      </a:r>
                      <a:endParaRPr lang="en-US" sz="1600" dirty="0">
                        <a:latin typeface="Bodoni MT" panose="02070603080606020203" pitchFamily="18" charset="0"/>
                      </a:endParaRPr>
                    </a:p>
                  </a:txBody>
                  <a:tcPr/>
                </a:tc>
                <a:tc>
                  <a:txBody>
                    <a:bodyPr/>
                    <a:lstStyle/>
                    <a:p>
                      <a:pPr marL="285750" indent="-285750">
                        <a:buFont typeface="Arial" panose="020B0604020202020204" pitchFamily="34" charset="0"/>
                        <a:buChar char="•"/>
                      </a:pPr>
                      <a:r>
                        <a:rPr lang="en-US" sz="1400" dirty="0">
                          <a:latin typeface="Bodoni MT" panose="02070603080606020203" pitchFamily="18" charset="0"/>
                        </a:rPr>
                        <a:t>Special category for working adults with disabilities &lt; 65 who lose Medicare Part A when returning to work</a:t>
                      </a:r>
                    </a:p>
                  </a:txBody>
                  <a:tcPr/>
                </a:tc>
                <a:tc>
                  <a:txBody>
                    <a:bodyPr/>
                    <a:lstStyle/>
                    <a:p>
                      <a:endParaRPr lang="en-US" sz="1400" dirty="0">
                        <a:latin typeface="Bodoni MT" panose="02070603080606020203" pitchFamily="18" charset="0"/>
                      </a:endParaRPr>
                    </a:p>
                  </a:txBody>
                  <a:tcPr/>
                </a:tc>
                <a:tc>
                  <a:txBody>
                    <a:bodyPr/>
                    <a:lstStyle/>
                    <a:p>
                      <a:r>
                        <a:rPr lang="en-US" sz="1400" dirty="0">
                          <a:latin typeface="Bodoni MT" panose="02070603080606020203" pitchFamily="18" charset="0"/>
                        </a:rPr>
                        <a:t>$4,000 (I)</a:t>
                      </a:r>
                    </a:p>
                    <a:p>
                      <a:r>
                        <a:rPr lang="en-US" sz="1400" dirty="0">
                          <a:latin typeface="Bodoni MT" panose="02070603080606020203" pitchFamily="18" charset="0"/>
                        </a:rPr>
                        <a:t>$6,000 (C)</a:t>
                      </a:r>
                    </a:p>
                  </a:txBody>
                  <a:tcPr/>
                </a:tc>
                <a:extLst>
                  <a:ext uri="{0D108BD9-81ED-4DB2-BD59-A6C34878D82A}">
                    <a16:rowId xmlns:a16="http://schemas.microsoft.com/office/drawing/2014/main" val="3255108933"/>
                  </a:ext>
                </a:extLst>
              </a:tr>
            </a:tbl>
          </a:graphicData>
        </a:graphic>
      </p:graphicFrame>
      <p:sp>
        <p:nvSpPr>
          <p:cNvPr id="3" name="Date Placeholder 2">
            <a:extLst>
              <a:ext uri="{FF2B5EF4-FFF2-40B4-BE49-F238E27FC236}">
                <a16:creationId xmlns:a16="http://schemas.microsoft.com/office/drawing/2014/main" id="{A3ED2094-109F-4404-AEB6-F333B39E52F8}"/>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C4D0B86-6D4C-4D39-8C66-3F0C2E73F568}"/>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78741524-3B2F-4E6F-A0A1-514691BF1AE7}"/>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321316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6BB2664-306C-48C9-82D1-EAB48AF45210}"/>
              </a:ext>
            </a:extLst>
          </p:cNvPr>
          <p:cNvSpPr>
            <a:spLocks noGrp="1"/>
          </p:cNvSpPr>
          <p:nvPr>
            <p:ph type="title"/>
          </p:nvPr>
        </p:nvSpPr>
        <p:spPr/>
        <p:txBody>
          <a:bodyPr/>
          <a:lstStyle/>
          <a:p>
            <a:r>
              <a:rPr lang="en-US" dirty="0">
                <a:latin typeface="Bodoni MT" panose="02070603080606020203" pitchFamily="18" charset="0"/>
              </a:rPr>
              <a:t>SSI Method: Factors Affecting Treatment of Income and Resources</a:t>
            </a:r>
          </a:p>
        </p:txBody>
      </p:sp>
      <p:graphicFrame>
        <p:nvGraphicFramePr>
          <p:cNvPr id="20" name="Content Placeholder 19">
            <a:extLst>
              <a:ext uri="{FF2B5EF4-FFF2-40B4-BE49-F238E27FC236}">
                <a16:creationId xmlns:a16="http://schemas.microsoft.com/office/drawing/2014/main" id="{17466AA3-1F35-45BE-8981-F0B3E0EA8683}"/>
              </a:ext>
            </a:extLst>
          </p:cNvPr>
          <p:cNvGraphicFramePr>
            <a:graphicFrameLocks noGrp="1"/>
          </p:cNvGraphicFramePr>
          <p:nvPr>
            <p:ph idx="1"/>
            <p:extLst>
              <p:ext uri="{D42A27DB-BD31-4B8C-83A1-F6EECF244321}">
                <p14:modId xmlns:p14="http://schemas.microsoft.com/office/powerpoint/2010/main" val="3290678667"/>
              </p:ext>
            </p:extLst>
          </p:nvPr>
        </p:nvGraphicFramePr>
        <p:xfrm>
          <a:off x="415636" y="1620659"/>
          <a:ext cx="1116676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B26D508F-5F61-48D6-8EB6-D9095F887BD1}"/>
              </a:ext>
            </a:extLst>
          </p:cNvPr>
          <p:cNvSpPr txBox="1"/>
          <p:nvPr/>
        </p:nvSpPr>
        <p:spPr>
          <a:xfrm>
            <a:off x="3095625" y="5880478"/>
            <a:ext cx="7263592"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a:t>See Appendix I for information on Countable Income and Resources</a:t>
            </a:r>
          </a:p>
        </p:txBody>
      </p:sp>
      <p:sp>
        <p:nvSpPr>
          <p:cNvPr id="3" name="Date Placeholder 2">
            <a:extLst>
              <a:ext uri="{FF2B5EF4-FFF2-40B4-BE49-F238E27FC236}">
                <a16:creationId xmlns:a16="http://schemas.microsoft.com/office/drawing/2014/main" id="{CB8411C7-6E70-4F78-B58D-5440955556CE}"/>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34A10103-5824-47F9-BB25-96AD5BF2C97E}"/>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D29C185C-2BE7-4701-B291-B4A2DC6F3A51}"/>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18701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9A81B1-ED48-4210-BA5B-3FDE94EF54A1}"/>
              </a:ext>
            </a:extLst>
          </p:cNvPr>
          <p:cNvSpPr>
            <a:spLocks noGrp="1"/>
          </p:cNvSpPr>
          <p:nvPr>
            <p:ph type="title"/>
          </p:nvPr>
        </p:nvSpPr>
        <p:spPr/>
        <p:txBody>
          <a:bodyPr/>
          <a:lstStyle/>
          <a:p>
            <a:r>
              <a:rPr lang="en-US" dirty="0">
                <a:latin typeface="Bodoni MT" panose="02070603080606020203" pitchFamily="18" charset="0"/>
              </a:rPr>
              <a:t>Medicaid Program Overview</a:t>
            </a:r>
          </a:p>
        </p:txBody>
      </p:sp>
      <p:sp>
        <p:nvSpPr>
          <p:cNvPr id="10" name="Text Placeholder 9">
            <a:extLst>
              <a:ext uri="{FF2B5EF4-FFF2-40B4-BE49-F238E27FC236}">
                <a16:creationId xmlns:a16="http://schemas.microsoft.com/office/drawing/2014/main" id="{2DD17D98-4D80-413E-B85D-6ACDD2017D70}"/>
              </a:ext>
            </a:extLst>
          </p:cNvPr>
          <p:cNvSpPr>
            <a:spLocks noGrp="1"/>
          </p:cNvSpPr>
          <p:nvPr>
            <p:ph type="body" idx="1"/>
          </p:nvPr>
        </p:nvSpPr>
        <p:spPr/>
        <p:txBody>
          <a:bodyPr/>
          <a:lstStyle/>
          <a:p>
            <a:endParaRPr lang="en-US" sz="2800" dirty="0">
              <a:latin typeface="Bodoni MT" panose="02070603080606020203" pitchFamily="18" charset="0"/>
            </a:endParaRPr>
          </a:p>
          <a:p>
            <a:r>
              <a:rPr lang="en-US" sz="2800" dirty="0">
                <a:latin typeface="Bodoni MT" panose="02070603080606020203" pitchFamily="18" charset="0"/>
              </a:rPr>
              <a:t>Medicaid Basics</a:t>
            </a:r>
          </a:p>
          <a:p>
            <a:endParaRPr lang="en-US" dirty="0"/>
          </a:p>
        </p:txBody>
      </p:sp>
      <p:sp>
        <p:nvSpPr>
          <p:cNvPr id="7" name="Content Placeholder 6">
            <a:extLst>
              <a:ext uri="{FF2B5EF4-FFF2-40B4-BE49-F238E27FC236}">
                <a16:creationId xmlns:a16="http://schemas.microsoft.com/office/drawing/2014/main" id="{71AF06A8-C1EB-4290-8A94-95EC107B3DC7}"/>
              </a:ext>
            </a:extLst>
          </p:cNvPr>
          <p:cNvSpPr>
            <a:spLocks noGrp="1"/>
          </p:cNvSpPr>
          <p:nvPr>
            <p:ph sz="half" idx="2"/>
          </p:nvPr>
        </p:nvSpPr>
        <p:spPr>
          <a:xfrm>
            <a:off x="609600" y="2174875"/>
            <a:ext cx="5386917" cy="4083048"/>
          </a:xfrm>
        </p:spPr>
        <p:style>
          <a:lnRef idx="2">
            <a:schemeClr val="accent1"/>
          </a:lnRef>
          <a:fillRef idx="1">
            <a:schemeClr val="lt1"/>
          </a:fillRef>
          <a:effectRef idx="0">
            <a:schemeClr val="accent1"/>
          </a:effectRef>
          <a:fontRef idx="minor">
            <a:schemeClr val="dk1"/>
          </a:fontRef>
        </p:style>
        <p:txBody>
          <a:bodyPr/>
          <a:lstStyle/>
          <a:p>
            <a:pPr marL="285750" indent="-285750">
              <a:buFont typeface="Wingdings" panose="05000000000000000000" pitchFamily="2" charset="2"/>
              <a:buChar char="q"/>
            </a:pPr>
            <a:r>
              <a:rPr lang="en-US" sz="2000" dirty="0">
                <a:latin typeface="Bodoni MT" panose="02070603080606020203" pitchFamily="18" charset="0"/>
              </a:rPr>
              <a:t>Jointly federal and state-funded program that provides coverage to adults, children, elders and people with disabilities that otherwise are unable to obtain or afford the health coverage they need.</a:t>
            </a:r>
          </a:p>
          <a:p>
            <a:pPr marL="285750" indent="-285750">
              <a:buFont typeface="Wingdings" panose="05000000000000000000" pitchFamily="2" charset="2"/>
              <a:buChar char="q"/>
            </a:pPr>
            <a:r>
              <a:rPr lang="en-US" sz="2000" dirty="0">
                <a:latin typeface="Bodoni MT" panose="02070603080606020203" pitchFamily="18" charset="0"/>
              </a:rPr>
              <a:t>Covers primary care (preventive services, office visits, Rx), acute care (hospital and ER, etc.) and subacute care (rehab), and;</a:t>
            </a:r>
          </a:p>
          <a:p>
            <a:pPr marL="285750" indent="-285750">
              <a:buFont typeface="Wingdings" panose="05000000000000000000" pitchFamily="2" charset="2"/>
              <a:buChar char="q"/>
            </a:pPr>
            <a:r>
              <a:rPr lang="en-US" sz="2000" dirty="0">
                <a:latin typeface="Bodoni MT" panose="02070603080606020203" pitchFamily="18" charset="0"/>
              </a:rPr>
              <a:t> Long-term services and supports (LTSS) (e.g.,  personal care, medication management, skilled nursing, homemaker, adult day, etc.)</a:t>
            </a:r>
          </a:p>
          <a:p>
            <a:endParaRPr lang="en-US" dirty="0"/>
          </a:p>
        </p:txBody>
      </p:sp>
      <p:sp>
        <p:nvSpPr>
          <p:cNvPr id="11" name="Text Placeholder 10">
            <a:extLst>
              <a:ext uri="{FF2B5EF4-FFF2-40B4-BE49-F238E27FC236}">
                <a16:creationId xmlns:a16="http://schemas.microsoft.com/office/drawing/2014/main" id="{9523209C-BC03-4D60-8190-5BCF0335E1A5}"/>
              </a:ext>
            </a:extLst>
          </p:cNvPr>
          <p:cNvSpPr>
            <a:spLocks noGrp="1"/>
          </p:cNvSpPr>
          <p:nvPr>
            <p:ph type="body" sz="quarter" idx="3"/>
          </p:nvPr>
        </p:nvSpPr>
        <p:spPr/>
        <p:txBody>
          <a:bodyPr/>
          <a:lstStyle/>
          <a:p>
            <a:endParaRPr lang="en-US" sz="2800" dirty="0">
              <a:latin typeface="Bodoni MT" panose="02070603080606020203" pitchFamily="18" charset="0"/>
            </a:endParaRPr>
          </a:p>
          <a:p>
            <a:r>
              <a:rPr lang="en-US" sz="2800" dirty="0">
                <a:latin typeface="Bodoni MT" panose="02070603080606020203" pitchFamily="18" charset="0"/>
              </a:rPr>
              <a:t>Authorities</a:t>
            </a:r>
          </a:p>
          <a:p>
            <a:endParaRPr lang="en-US" dirty="0"/>
          </a:p>
        </p:txBody>
      </p:sp>
      <p:sp>
        <p:nvSpPr>
          <p:cNvPr id="8" name="Content Placeholder 7">
            <a:extLst>
              <a:ext uri="{FF2B5EF4-FFF2-40B4-BE49-F238E27FC236}">
                <a16:creationId xmlns:a16="http://schemas.microsoft.com/office/drawing/2014/main" id="{CC6D41F6-3AED-40AC-B2DD-6BE79D0FC902}"/>
              </a:ext>
            </a:extLst>
          </p:cNvPr>
          <p:cNvSpPr>
            <a:spLocks noGrp="1"/>
          </p:cNvSpPr>
          <p:nvPr>
            <p:ph sz="quarter" idx="4"/>
          </p:nvPr>
        </p:nvSpPr>
        <p:spPr>
          <a:xfrm>
            <a:off x="6193368" y="2174874"/>
            <a:ext cx="5389033" cy="4083049"/>
          </a:xfrm>
        </p:spPr>
        <p:style>
          <a:lnRef idx="2">
            <a:schemeClr val="accent1"/>
          </a:lnRef>
          <a:fillRef idx="1">
            <a:schemeClr val="lt1"/>
          </a:fillRef>
          <a:effectRef idx="0">
            <a:schemeClr val="accent1"/>
          </a:effectRef>
          <a:fontRef idx="minor">
            <a:schemeClr val="dk1"/>
          </a:fontRef>
        </p:style>
        <p:txBody>
          <a:bodyPr/>
          <a:lstStyle/>
          <a:p>
            <a:pPr marL="342900" indent="-342900">
              <a:buFont typeface="Wingdings" panose="05000000000000000000" pitchFamily="2" charset="2"/>
              <a:buChar char="q"/>
            </a:pPr>
            <a:r>
              <a:rPr lang="en-US" sz="2000" dirty="0">
                <a:latin typeface="Bodoni MT" panose="02070603080606020203" pitchFamily="18" charset="0"/>
              </a:rPr>
              <a:t>FEDERAL</a:t>
            </a:r>
          </a:p>
          <a:p>
            <a:pPr lvl="1"/>
            <a:r>
              <a:rPr lang="en-US" sz="1500" dirty="0">
                <a:latin typeface="Bodoni MT" panose="02070603080606020203" pitchFamily="18" charset="0"/>
              </a:rPr>
              <a:t>Medicaid State Plan</a:t>
            </a:r>
          </a:p>
          <a:p>
            <a:pPr lvl="1"/>
            <a:r>
              <a:rPr lang="en-US" sz="1500" dirty="0">
                <a:latin typeface="Bodoni MT" panose="02070603080606020203" pitchFamily="18" charset="0"/>
              </a:rPr>
              <a:t>Title XIX – Medicaid Law under federal Social Security Act</a:t>
            </a:r>
          </a:p>
          <a:p>
            <a:pPr lvl="1"/>
            <a:r>
              <a:rPr lang="en-US" sz="1500" dirty="0">
                <a:latin typeface="Bodoni MT" panose="02070603080606020203" pitchFamily="18" charset="0"/>
              </a:rPr>
              <a:t>Section 1115 Demonstration Waiver – Provides state with authority to deviate from certain federal core Medicaid requirements</a:t>
            </a:r>
          </a:p>
          <a:p>
            <a:pPr lvl="1"/>
            <a:r>
              <a:rPr lang="en-US" sz="1500" dirty="0">
                <a:latin typeface="Bodoni MT" panose="02070603080606020203" pitchFamily="18" charset="0"/>
              </a:rPr>
              <a:t>Federal Affordable Care Act (ACA) of 2010 – Created MAGI Eligibility</a:t>
            </a:r>
          </a:p>
          <a:p>
            <a:pPr lvl="1"/>
            <a:r>
              <a:rPr lang="en-US" sz="1500" dirty="0">
                <a:latin typeface="Bodoni MT" panose="02070603080606020203" pitchFamily="18" charset="0"/>
              </a:rPr>
              <a:t>Federal Regulations – Title 42</a:t>
            </a:r>
          </a:p>
          <a:p>
            <a:pPr lvl="1"/>
            <a:r>
              <a:rPr lang="en-US" sz="1500" dirty="0">
                <a:latin typeface="Bodoni MT" panose="02070603080606020203" pitchFamily="18" charset="0"/>
              </a:rPr>
              <a:t>Federal Supplemental Security Income Regs and POMS</a:t>
            </a:r>
          </a:p>
          <a:p>
            <a:pPr marL="342900" indent="-342900">
              <a:buFont typeface="Wingdings" panose="05000000000000000000" pitchFamily="2" charset="2"/>
              <a:buChar char="q"/>
            </a:pPr>
            <a:r>
              <a:rPr lang="en-US" sz="2000" dirty="0">
                <a:latin typeface="Bodoni MT" panose="02070603080606020203" pitchFamily="18" charset="0"/>
              </a:rPr>
              <a:t>STATE </a:t>
            </a:r>
          </a:p>
          <a:p>
            <a:pPr lvl="1"/>
            <a:r>
              <a:rPr lang="en-US" sz="1500" dirty="0">
                <a:latin typeface="Bodoni MT" panose="02070603080606020203" pitchFamily="18" charset="0"/>
              </a:rPr>
              <a:t>General Laws – Title 40-8 etc.</a:t>
            </a:r>
          </a:p>
          <a:p>
            <a:pPr lvl="1"/>
            <a:r>
              <a:rPr lang="en-US" sz="1500" dirty="0">
                <a:latin typeface="Bodoni MT" panose="02070603080606020203" pitchFamily="18" charset="0"/>
              </a:rPr>
              <a:t>EOHHS Rules –Rhode Island Code of Rules (RICR)</a:t>
            </a:r>
          </a:p>
          <a:p>
            <a:endParaRPr lang="en-US" dirty="0"/>
          </a:p>
        </p:txBody>
      </p:sp>
      <p:sp>
        <p:nvSpPr>
          <p:cNvPr id="3" name="Date Placeholder 2">
            <a:extLst>
              <a:ext uri="{FF2B5EF4-FFF2-40B4-BE49-F238E27FC236}">
                <a16:creationId xmlns:a16="http://schemas.microsoft.com/office/drawing/2014/main" id="{2DF2FCF5-EA80-4404-91D5-C62601A79FF6}"/>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77D8ED65-6384-4347-BED2-8DD6B6C80ABE}"/>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12" name="Slide Number Placeholder 11">
            <a:extLst>
              <a:ext uri="{FF2B5EF4-FFF2-40B4-BE49-F238E27FC236}">
                <a16:creationId xmlns:a16="http://schemas.microsoft.com/office/drawing/2014/main" id="{E604FC61-A663-4432-98B2-8285A305473E}"/>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407842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B38A-9C16-4F5D-BC77-F9DC69D77D96}"/>
              </a:ext>
            </a:extLst>
          </p:cNvPr>
          <p:cNvSpPr>
            <a:spLocks noGrp="1"/>
          </p:cNvSpPr>
          <p:nvPr>
            <p:ph type="title"/>
          </p:nvPr>
        </p:nvSpPr>
        <p:spPr/>
        <p:txBody>
          <a:bodyPr/>
          <a:lstStyle/>
          <a:p>
            <a:r>
              <a:rPr lang="en-US" dirty="0">
                <a:latin typeface="Bodoni MT" panose="02070603080606020203" pitchFamily="18" charset="0"/>
              </a:rPr>
              <a:t>Medically Needy (MN) Pathway for Community Medicaid</a:t>
            </a:r>
          </a:p>
        </p:txBody>
      </p:sp>
      <p:sp>
        <p:nvSpPr>
          <p:cNvPr id="3" name="Content Placeholder 2">
            <a:extLst>
              <a:ext uri="{FF2B5EF4-FFF2-40B4-BE49-F238E27FC236}">
                <a16:creationId xmlns:a16="http://schemas.microsoft.com/office/drawing/2014/main" id="{14E8CCBC-5766-41BF-9E73-F79983FE46B7}"/>
              </a:ext>
            </a:extLst>
          </p:cNvPr>
          <p:cNvSpPr>
            <a:spLocks noGrp="1"/>
          </p:cNvSpPr>
          <p:nvPr>
            <p:ph idx="1"/>
          </p:nvPr>
        </p:nvSpPr>
        <p:spPr>
          <a:xfrm>
            <a:off x="609600" y="1600201"/>
            <a:ext cx="10972800" cy="4752796"/>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342900" indent="-342900">
              <a:buFont typeface="Wingdings" panose="05000000000000000000" pitchFamily="2" charset="2"/>
              <a:buChar char="q"/>
            </a:pPr>
            <a:r>
              <a:rPr lang="en-US" sz="1900" b="1" dirty="0">
                <a:latin typeface="Bodoni MT" panose="02070603080606020203" pitchFamily="18" charset="0"/>
              </a:rPr>
              <a:t>A medically needy (MN) spenddown</a:t>
            </a:r>
            <a:r>
              <a:rPr lang="en-US" sz="1900" dirty="0">
                <a:latin typeface="Bodoni MT" panose="02070603080606020203" pitchFamily="18" charset="0"/>
              </a:rPr>
              <a:t>, previously referred to as the “Flexible Test of Income”, is a cost-sharing approach  provides a Medicaid eligibility pathway for elders and persons with disabilities with high medical expenses who have income above the EAD income limit, but otherwise meet all of the general eligibility requirements for Medicaid</a:t>
            </a:r>
            <a:endParaRPr lang="en-US" sz="1900" dirty="0">
              <a:latin typeface="Bodoni MT" panose="02070603080606020203" pitchFamily="18" charset="0"/>
              <a:ea typeface="Arial" panose="020B0604020202020204" pitchFamily="34" charset="0"/>
            </a:endParaRPr>
          </a:p>
          <a:p>
            <a:pPr marL="342900" indent="-342900">
              <a:buFont typeface="Wingdings" panose="05000000000000000000" pitchFamily="2" charset="2"/>
              <a:buChar char="q"/>
            </a:pPr>
            <a:r>
              <a:rPr lang="en-US" sz="1900" dirty="0">
                <a:latin typeface="Bodoni MT" panose="02070603080606020203" pitchFamily="18" charset="0"/>
                <a:ea typeface="Arial" panose="020B0604020202020204" pitchFamily="34" charset="0"/>
              </a:rPr>
              <a:t>Under the Medicaid</a:t>
            </a:r>
            <a:r>
              <a:rPr lang="en-US" sz="1900" spc="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State Plan, these people become eligible for Medicaid by</a:t>
            </a:r>
            <a:r>
              <a:rPr lang="en-US" sz="1900" spc="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“spending</a:t>
            </a:r>
            <a:r>
              <a:rPr lang="en-US" sz="1900" spc="-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down”</a:t>
            </a:r>
            <a:r>
              <a:rPr lang="en-US" sz="1900" spc="-1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their</a:t>
            </a:r>
            <a:r>
              <a:rPr lang="en-US" sz="1900" spc="-1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income</a:t>
            </a:r>
            <a:r>
              <a:rPr lang="en-US" sz="1900" spc="-10"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to</a:t>
            </a:r>
            <a:r>
              <a:rPr lang="en-US" sz="1900" spc="-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a</a:t>
            </a:r>
            <a:r>
              <a:rPr lang="en-US" sz="1900" spc="-1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limit</a:t>
            </a:r>
            <a:r>
              <a:rPr lang="en-US" sz="1900" spc="-1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established</a:t>
            </a:r>
            <a:r>
              <a:rPr lang="en-US" sz="1900" spc="-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by</a:t>
            </a:r>
            <a:r>
              <a:rPr lang="en-US" sz="1900" spc="-1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the</a:t>
            </a:r>
            <a:r>
              <a:rPr lang="en-US" sz="1900" spc="-1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state -</a:t>
            </a:r>
            <a:r>
              <a:rPr lang="en-US" sz="1900" spc="-1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a:t>
            </a:r>
            <a:r>
              <a:rPr lang="en-US" sz="1900" spc="-1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known</a:t>
            </a:r>
            <a:r>
              <a:rPr lang="en-US" sz="1900" spc="-10"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as</a:t>
            </a:r>
            <a:r>
              <a:rPr lang="en-US" sz="1900" spc="-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the</a:t>
            </a:r>
            <a:r>
              <a:rPr lang="en-US" sz="1900" spc="-320" dirty="0">
                <a:latin typeface="Bodoni MT" panose="02070603080606020203" pitchFamily="18" charset="0"/>
                <a:ea typeface="Arial" panose="020B0604020202020204" pitchFamily="34" charset="0"/>
              </a:rPr>
              <a:t> </a:t>
            </a:r>
            <a:r>
              <a:rPr lang="en-US" sz="1900" b="1" dirty="0">
                <a:latin typeface="Bodoni MT" panose="02070603080606020203" pitchFamily="18" charset="0"/>
                <a:ea typeface="Arial" panose="020B0604020202020204" pitchFamily="34" charset="0"/>
              </a:rPr>
              <a:t>medically needy income limit or “MNIL</a:t>
            </a:r>
            <a:r>
              <a:rPr lang="en-US" sz="1900" dirty="0">
                <a:latin typeface="Bodoni MT" panose="02070603080606020203" pitchFamily="18" charset="0"/>
                <a:ea typeface="Arial" panose="020B0604020202020204" pitchFamily="34" charset="0"/>
              </a:rPr>
              <a:t>” by deducting certain health care</a:t>
            </a:r>
            <a:r>
              <a:rPr lang="en-US" sz="1900" spc="5" dirty="0">
                <a:latin typeface="Bodoni MT" panose="02070603080606020203" pitchFamily="18" charset="0"/>
                <a:ea typeface="Arial" panose="020B0604020202020204" pitchFamily="34" charset="0"/>
              </a:rPr>
              <a:t> </a:t>
            </a:r>
            <a:r>
              <a:rPr lang="en-US" sz="1900" dirty="0">
                <a:latin typeface="Bodoni MT" panose="02070603080606020203" pitchFamily="18" charset="0"/>
                <a:ea typeface="Arial" panose="020B0604020202020204" pitchFamily="34" charset="0"/>
              </a:rPr>
              <a:t>expenses.</a:t>
            </a:r>
          </a:p>
          <a:p>
            <a:pPr marL="1025525" lvl="1" indent="-342900">
              <a:buFont typeface="Wingdings" panose="05000000000000000000" pitchFamily="2" charset="2"/>
              <a:buChar char="Ø"/>
            </a:pPr>
            <a:r>
              <a:rPr lang="en-US" sz="1900" dirty="0">
                <a:latin typeface="Bodoni MT" panose="02070603080606020203" pitchFamily="18" charset="0"/>
              </a:rPr>
              <a:t>In theory, MNIL is the minimum amount of monthly income required to cover basic needs once all allowable health costs are deducted.  Typically,  higher than SSI benefit rate for but below 100% of FPL</a:t>
            </a:r>
          </a:p>
          <a:p>
            <a:pPr marL="1025525" lvl="1" indent="-342900">
              <a:buFont typeface="Wingdings" panose="05000000000000000000" pitchFamily="2" charset="2"/>
              <a:buChar char="Ø"/>
            </a:pPr>
            <a:r>
              <a:rPr lang="en-US" sz="1900" dirty="0">
                <a:latin typeface="Bodoni MT" panose="02070603080606020203" pitchFamily="18" charset="0"/>
              </a:rPr>
              <a:t>In RI, </a:t>
            </a:r>
            <a:r>
              <a:rPr lang="en-US" sz="1900" b="1" dirty="0">
                <a:solidFill>
                  <a:schemeClr val="accent1"/>
                </a:solidFill>
                <a:latin typeface="Bodoni MT" panose="02070603080606020203" pitchFamily="18" charset="0"/>
              </a:rPr>
              <a:t>MN income limit for Community Medicaid is set at 100% of FPL</a:t>
            </a:r>
            <a:r>
              <a:rPr lang="en-US" sz="1900" dirty="0">
                <a:latin typeface="Bodoni MT" panose="02070603080606020203" pitchFamily="18" charset="0"/>
              </a:rPr>
              <a:t>.</a:t>
            </a:r>
          </a:p>
          <a:p>
            <a:pPr marL="1025525" lvl="1" indent="-342900">
              <a:buFont typeface="Wingdings" panose="05000000000000000000" pitchFamily="2" charset="2"/>
              <a:buChar char="Ø"/>
            </a:pPr>
            <a:r>
              <a:rPr lang="en-US" sz="1900" dirty="0">
                <a:latin typeface="Bodoni MT" panose="02070603080606020203" pitchFamily="18" charset="0"/>
              </a:rPr>
              <a:t>Number changes annually in most cases and is adjusted for family size</a:t>
            </a:r>
          </a:p>
          <a:p>
            <a:pPr marL="1025525" lvl="1" indent="-342900">
              <a:buFont typeface="Wingdings" panose="05000000000000000000" pitchFamily="2" charset="2"/>
              <a:buChar char="Ø"/>
            </a:pPr>
            <a:r>
              <a:rPr lang="en-US" sz="1900" dirty="0">
                <a:latin typeface="Bodoni MT" panose="02070603080606020203" pitchFamily="18" charset="0"/>
              </a:rPr>
              <a:t>Income must be spent down to 100% of FPL  for eligibility to occur.</a:t>
            </a:r>
          </a:p>
          <a:p>
            <a:pPr marL="342900" indent="-342900">
              <a:buFont typeface="Wingdings" panose="05000000000000000000" pitchFamily="2" charset="2"/>
              <a:buChar char="q"/>
            </a:pPr>
            <a:r>
              <a:rPr lang="en-US" sz="1900" dirty="0">
                <a:latin typeface="Bodoni MT" panose="02070603080606020203" pitchFamily="18" charset="0"/>
              </a:rPr>
              <a:t>Not all health expenses count under federal law.  State has established a list of allowable health expenses that can be deducted.</a:t>
            </a:r>
          </a:p>
          <a:p>
            <a:pPr marL="342900" indent="-342900">
              <a:buFont typeface="Wingdings" panose="05000000000000000000" pitchFamily="2" charset="2"/>
              <a:buChar char="q"/>
            </a:pPr>
            <a:r>
              <a:rPr lang="en-US" sz="1900" dirty="0">
                <a:latin typeface="Bodoni MT" panose="02070603080606020203" pitchFamily="18" charset="0"/>
              </a:rPr>
              <a:t>Only about 22 states have MN pathway for Community Medicaid populations</a:t>
            </a:r>
          </a:p>
        </p:txBody>
      </p:sp>
      <p:sp>
        <p:nvSpPr>
          <p:cNvPr id="6" name="Text Placeholder 5">
            <a:extLst>
              <a:ext uri="{FF2B5EF4-FFF2-40B4-BE49-F238E27FC236}">
                <a16:creationId xmlns:a16="http://schemas.microsoft.com/office/drawing/2014/main" id="{CB74529E-E5B8-4EB7-82B2-48F5922CD67C}"/>
              </a:ext>
            </a:extLst>
          </p:cNvPr>
          <p:cNvSpPr>
            <a:spLocks noGrp="1"/>
          </p:cNvSpPr>
          <p:nvPr>
            <p:ph type="body" sz="quarter" idx="13"/>
          </p:nvPr>
        </p:nvSpPr>
        <p:spPr/>
        <p:style>
          <a:lnRef idx="1">
            <a:schemeClr val="accent2"/>
          </a:lnRef>
          <a:fillRef idx="2">
            <a:schemeClr val="accent2"/>
          </a:fillRef>
          <a:effectRef idx="1">
            <a:schemeClr val="accent2"/>
          </a:effectRef>
          <a:fontRef idx="minor">
            <a:schemeClr val="dk1"/>
          </a:fontRef>
        </p:style>
        <p:txBody>
          <a:bodyPr/>
          <a:lstStyle/>
          <a:p>
            <a:r>
              <a:rPr lang="en-US" dirty="0">
                <a:solidFill>
                  <a:schemeClr val="accent1"/>
                </a:solidFill>
                <a:latin typeface="Bodoni MT" panose="02070603080606020203" pitchFamily="18" charset="0"/>
              </a:rPr>
              <a:t>Optional State Plan Eligibility Pathway for Elders and Adults with Disabilities</a:t>
            </a:r>
          </a:p>
        </p:txBody>
      </p:sp>
      <p:sp>
        <p:nvSpPr>
          <p:cNvPr id="7" name="Footer Placeholder 6">
            <a:extLst>
              <a:ext uri="{FF2B5EF4-FFF2-40B4-BE49-F238E27FC236}">
                <a16:creationId xmlns:a16="http://schemas.microsoft.com/office/drawing/2014/main" id="{290B4D59-DC23-445F-A69B-5141493AB319}"/>
              </a:ext>
            </a:extLst>
          </p:cNvPr>
          <p:cNvSpPr>
            <a:spLocks noGrp="1"/>
          </p:cNvSpPr>
          <p:nvPr>
            <p:ph type="ftr" sz="quarter" idx="11"/>
          </p:nvPr>
        </p:nvSpPr>
        <p:spPr/>
        <p:txBody>
          <a:bodyPr/>
          <a:lstStyle/>
          <a:p>
            <a:r>
              <a:rPr lang="en-US"/>
              <a:t>EOHHS Medicaid Eligibility For Adults</a:t>
            </a:r>
            <a:endParaRPr lang="en-US" dirty="0"/>
          </a:p>
        </p:txBody>
      </p:sp>
      <p:sp>
        <p:nvSpPr>
          <p:cNvPr id="8" name="Slide Number Placeholder 7">
            <a:extLst>
              <a:ext uri="{FF2B5EF4-FFF2-40B4-BE49-F238E27FC236}">
                <a16:creationId xmlns:a16="http://schemas.microsoft.com/office/drawing/2014/main" id="{7B7C5103-0AFB-44BC-B5ED-DCCE8D7F7551}"/>
              </a:ext>
            </a:extLst>
          </p:cNvPr>
          <p:cNvSpPr>
            <a:spLocks noGrp="1"/>
          </p:cNvSpPr>
          <p:nvPr>
            <p:ph type="sldNum" sz="quarter" idx="12"/>
          </p:nvPr>
        </p:nvSpPr>
        <p:spPr/>
        <p:txBody>
          <a:bodyPr/>
          <a:lstStyle/>
          <a:p>
            <a:fld id="{3B575E07-9B7E-C648-B5DD-A65F79465784}"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35337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2553-C382-42D8-BBF7-ED1A0F8C321E}"/>
              </a:ext>
            </a:extLst>
          </p:cNvPr>
          <p:cNvSpPr>
            <a:spLocks noGrp="1"/>
          </p:cNvSpPr>
          <p:nvPr>
            <p:ph type="title"/>
          </p:nvPr>
        </p:nvSpPr>
        <p:spPr/>
        <p:txBody>
          <a:bodyPr/>
          <a:lstStyle/>
          <a:p>
            <a:r>
              <a:rPr lang="en-US" dirty="0">
                <a:latin typeface="Bodoni MT" panose="02070603080606020203" pitchFamily="18" charset="0"/>
              </a:rPr>
              <a:t>Medically Needy (MN) Eligibility: Basic Rules</a:t>
            </a:r>
          </a:p>
        </p:txBody>
      </p:sp>
      <p:sp>
        <p:nvSpPr>
          <p:cNvPr id="4" name="Content Placeholder 3">
            <a:extLst>
              <a:ext uri="{FF2B5EF4-FFF2-40B4-BE49-F238E27FC236}">
                <a16:creationId xmlns:a16="http://schemas.microsoft.com/office/drawing/2014/main" id="{C57A4D36-3A7B-4715-864D-6C2C27ADEA63}"/>
              </a:ext>
            </a:extLst>
          </p:cNvPr>
          <p:cNvSpPr>
            <a:spLocks noGrp="1"/>
          </p:cNvSpPr>
          <p:nvPr>
            <p:ph idx="1"/>
          </p:nvPr>
        </p:nvSpPr>
        <p:spPr>
          <a:xfrm>
            <a:off x="609600" y="1304925"/>
            <a:ext cx="10972800" cy="4962525"/>
          </a:xfrm>
        </p:spPr>
        <p:style>
          <a:lnRef idx="1">
            <a:schemeClr val="accent1"/>
          </a:lnRef>
          <a:fillRef idx="2">
            <a:schemeClr val="accent1"/>
          </a:fillRef>
          <a:effectRef idx="1">
            <a:schemeClr val="accent1"/>
          </a:effectRef>
          <a:fontRef idx="minor">
            <a:schemeClr val="dk1"/>
          </a:fontRef>
        </p:style>
        <p:txBody>
          <a:bodyPr/>
          <a:lstStyle/>
          <a:p>
            <a:pPr marL="342900" indent="-342900">
              <a:buFont typeface="Wingdings" panose="05000000000000000000" pitchFamily="2" charset="2"/>
              <a:buChar char="q"/>
            </a:pPr>
            <a:r>
              <a:rPr lang="en-US" sz="1800" dirty="0">
                <a:solidFill>
                  <a:schemeClr val="accent1"/>
                </a:solidFill>
                <a:latin typeface="Bodoni MT" panose="02070603080606020203" pitchFamily="18" charset="0"/>
              </a:rPr>
              <a:t>Applicants who do not meet the income limits for Community Medicaid (100% 0f FPL) are automatically evaluated for MN coverage. (Hierarchy)</a:t>
            </a:r>
          </a:p>
          <a:p>
            <a:pPr marL="342900" indent="-342900">
              <a:buFont typeface="Wingdings" panose="05000000000000000000" pitchFamily="2" charset="2"/>
              <a:buChar char="q"/>
            </a:pPr>
            <a:r>
              <a:rPr lang="en-US" sz="1800" dirty="0">
                <a:solidFill>
                  <a:schemeClr val="accent1"/>
                </a:solidFill>
                <a:latin typeface="Bodoni MT" panose="02070603080606020203" pitchFamily="18" charset="0"/>
              </a:rPr>
              <a:t>The MN cases are determined for a six (6) month period beginning with the first day of the month in which the application is received. (Example: App received in January. MN eligibility assessed by projecting excess income to June.)</a:t>
            </a:r>
          </a:p>
          <a:p>
            <a:pPr marL="342900" indent="-342900">
              <a:buFont typeface="Wingdings" panose="05000000000000000000" pitchFamily="2" charset="2"/>
              <a:buChar char="q"/>
            </a:pPr>
            <a:r>
              <a:rPr lang="en-US" sz="1800" dirty="0">
                <a:solidFill>
                  <a:schemeClr val="accent1"/>
                </a:solidFill>
                <a:latin typeface="Bodoni MT" panose="02070603080606020203" pitchFamily="18" charset="0"/>
              </a:rPr>
              <a:t>Eligibility for MN coverage begins when the applicant has presented proof of health expenses incurred and paid or that remain outstanding for the eligibility period. (Example: could be Jan 2 or May 30!)</a:t>
            </a:r>
          </a:p>
          <a:p>
            <a:pPr marL="1025525" lvl="1" indent="-342900">
              <a:buFont typeface="Wingdings" panose="05000000000000000000" pitchFamily="2" charset="2"/>
              <a:buChar char="Ø"/>
            </a:pPr>
            <a:r>
              <a:rPr lang="en-US" sz="1800" dirty="0">
                <a:solidFill>
                  <a:schemeClr val="accent1"/>
                </a:solidFill>
                <a:latin typeface="Bodoni MT" panose="02070603080606020203" pitchFamily="18" charset="0"/>
              </a:rPr>
              <a:t>Any allowable health expenses  dating back to the to start of the retroactive period (up to 90 days) are also considered, but only if UNPAID. (Example: unpaid copays or deductibles for a surgery in November are counted in determining when eligibility spenddown is met.)</a:t>
            </a:r>
          </a:p>
          <a:p>
            <a:pPr marL="342900" indent="-342900">
              <a:buFont typeface="Wingdings" panose="05000000000000000000" pitchFamily="2" charset="2"/>
              <a:buChar char="q"/>
            </a:pPr>
            <a:r>
              <a:rPr lang="en-US" sz="1800" dirty="0">
                <a:solidFill>
                  <a:schemeClr val="accent1"/>
                </a:solidFill>
                <a:latin typeface="Bodoni MT" panose="02070603080606020203" pitchFamily="18" charset="0"/>
              </a:rPr>
              <a:t>The </a:t>
            </a:r>
            <a:r>
              <a:rPr lang="en-US" sz="1800" b="1" dirty="0">
                <a:solidFill>
                  <a:schemeClr val="accent1"/>
                </a:solidFill>
                <a:latin typeface="Bodoni MT" panose="02070603080606020203" pitchFamily="18" charset="0"/>
              </a:rPr>
              <a:t>date of eligibility </a:t>
            </a:r>
            <a:r>
              <a:rPr lang="en-US" sz="1800" dirty="0">
                <a:solidFill>
                  <a:schemeClr val="accent1"/>
                </a:solidFill>
                <a:latin typeface="Bodoni MT" panose="02070603080606020203" pitchFamily="18" charset="0"/>
              </a:rPr>
              <a:t>is the actual day of the month the applicant incurs a health expense – not the billing date – which reduces income to the MNIL. (Example: Could be  Dec 1 if allowable expenses for November reduce income to MNIL).</a:t>
            </a:r>
          </a:p>
          <a:p>
            <a:pPr marL="342900" indent="-342900">
              <a:buFont typeface="Wingdings" panose="05000000000000000000" pitchFamily="2" charset="2"/>
              <a:buChar char="q"/>
            </a:pPr>
            <a:r>
              <a:rPr lang="en-US" sz="1800" dirty="0">
                <a:solidFill>
                  <a:schemeClr val="accent1"/>
                </a:solidFill>
                <a:latin typeface="Bodoni MT" panose="02070603080606020203" pitchFamily="18" charset="0"/>
              </a:rPr>
              <a:t> Eligibility renewed on a continuing basis if the beneficiary’s health care expenses are fixed (e.g., based on a monthly premium, costs for renting wheelchair, Rx copays, etc.) and exceed current income. Otherwise, a re-evaluation of eligibility, based on the cost of health costs currently being incurred is required.</a:t>
            </a:r>
          </a:p>
          <a:p>
            <a:pPr marL="342900" indent="-342900">
              <a:buFont typeface="Wingdings" panose="05000000000000000000" pitchFamily="2" charset="2"/>
              <a:buChar char="q"/>
            </a:pPr>
            <a:endParaRPr lang="en-US" sz="1800" dirty="0">
              <a:latin typeface="Bodoni MT" panose="02070603080606020203" pitchFamily="18" charset="0"/>
            </a:endParaRPr>
          </a:p>
          <a:p>
            <a:pPr marL="342900" indent="-342900">
              <a:buFont typeface="Wingdings" panose="05000000000000000000" pitchFamily="2" charset="2"/>
              <a:buChar char="q"/>
            </a:pPr>
            <a:endParaRPr lang="en-US" sz="1800" dirty="0">
              <a:latin typeface="Bodoni MT" panose="02070603080606020203" pitchFamily="18" charset="0"/>
            </a:endParaRPr>
          </a:p>
          <a:p>
            <a:r>
              <a:rPr lang="en-US" sz="1800" dirty="0">
                <a:latin typeface="Bodoni MT" panose="02070603080606020203" pitchFamily="18" charset="0"/>
              </a:rPr>
              <a:t> </a:t>
            </a:r>
          </a:p>
          <a:p>
            <a:pPr marL="342900" indent="-342900">
              <a:buFont typeface="Wingdings" panose="05000000000000000000" pitchFamily="2" charset="2"/>
              <a:buChar char="q"/>
            </a:pPr>
            <a:endParaRPr lang="en-US" sz="1600" dirty="0">
              <a:latin typeface="Bodoni MT" panose="02070603080606020203" pitchFamily="18" charset="0"/>
            </a:endParaRPr>
          </a:p>
          <a:p>
            <a:pPr marL="342900" indent="-342900">
              <a:buFont typeface="Wingdings" panose="05000000000000000000" pitchFamily="2" charset="2"/>
              <a:buChar char="q"/>
            </a:pPr>
            <a:endParaRPr lang="en-US" dirty="0"/>
          </a:p>
        </p:txBody>
      </p:sp>
      <p:sp>
        <p:nvSpPr>
          <p:cNvPr id="3" name="Date Placeholder 2">
            <a:extLst>
              <a:ext uri="{FF2B5EF4-FFF2-40B4-BE49-F238E27FC236}">
                <a16:creationId xmlns:a16="http://schemas.microsoft.com/office/drawing/2014/main" id="{D9284104-4E2F-446B-A2CD-5D6A3BE73E2A}"/>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C777189-E020-41E8-AA29-CA2968C6CC22}"/>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7FAA0DB5-E075-4678-924C-157215C061A0}"/>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0982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D29F-F236-4611-B007-DB9CF155638F}"/>
              </a:ext>
            </a:extLst>
          </p:cNvPr>
          <p:cNvSpPr>
            <a:spLocks noGrp="1"/>
          </p:cNvSpPr>
          <p:nvPr>
            <p:ph type="title"/>
          </p:nvPr>
        </p:nvSpPr>
        <p:spPr>
          <a:xfrm>
            <a:off x="609600" y="274638"/>
            <a:ext cx="10972800" cy="696912"/>
          </a:xfrm>
        </p:spPr>
        <p:txBody>
          <a:bodyPr/>
          <a:lstStyle/>
          <a:p>
            <a:r>
              <a:rPr lang="en-US" dirty="0">
                <a:latin typeface="Bodoni MT" panose="02070603080606020203" pitchFamily="18" charset="0"/>
              </a:rPr>
              <a:t>Determining MN eligibility</a:t>
            </a:r>
          </a:p>
        </p:txBody>
      </p:sp>
      <p:graphicFrame>
        <p:nvGraphicFramePr>
          <p:cNvPr id="7" name="Content Placeholder 6">
            <a:extLst>
              <a:ext uri="{FF2B5EF4-FFF2-40B4-BE49-F238E27FC236}">
                <a16:creationId xmlns:a16="http://schemas.microsoft.com/office/drawing/2014/main" id="{78E25062-6155-40A1-826C-B7B3445C8443}"/>
              </a:ext>
            </a:extLst>
          </p:cNvPr>
          <p:cNvGraphicFramePr>
            <a:graphicFrameLocks noGrp="1"/>
          </p:cNvGraphicFramePr>
          <p:nvPr>
            <p:ph idx="1"/>
            <p:extLst>
              <p:ext uri="{D42A27DB-BD31-4B8C-83A1-F6EECF244321}">
                <p14:modId xmlns:p14="http://schemas.microsoft.com/office/powerpoint/2010/main" val="1216782130"/>
              </p:ext>
            </p:extLst>
          </p:nvPr>
        </p:nvGraphicFramePr>
        <p:xfrm>
          <a:off x="609600" y="1085850"/>
          <a:ext cx="109728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76FA57D6-2BD0-4882-976F-30C1A205AFA8}"/>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6445368E-16E1-42A8-898F-C9E8F1E65778}"/>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C49DCBAA-A8E7-4960-BAB5-44105102345D}"/>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68924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17CD-797C-4C76-8140-9E2970436826}"/>
              </a:ext>
            </a:extLst>
          </p:cNvPr>
          <p:cNvSpPr>
            <a:spLocks noGrp="1"/>
          </p:cNvSpPr>
          <p:nvPr>
            <p:ph type="title"/>
          </p:nvPr>
        </p:nvSpPr>
        <p:spPr/>
        <p:txBody>
          <a:bodyPr/>
          <a:lstStyle/>
          <a:p>
            <a:r>
              <a:rPr lang="en-US" dirty="0">
                <a:latin typeface="Bodoni MT" panose="02070603080606020203" pitchFamily="18" charset="0"/>
              </a:rPr>
              <a:t>SSI Method: Medically Needy Eligibility – Community Medicaid</a:t>
            </a:r>
          </a:p>
        </p:txBody>
      </p:sp>
      <p:graphicFrame>
        <p:nvGraphicFramePr>
          <p:cNvPr id="7" name="Content Placeholder 6">
            <a:extLst>
              <a:ext uri="{FF2B5EF4-FFF2-40B4-BE49-F238E27FC236}">
                <a16:creationId xmlns:a16="http://schemas.microsoft.com/office/drawing/2014/main" id="{51DF0838-F133-4E58-B9CA-30452AA0CB0D}"/>
              </a:ext>
            </a:extLst>
          </p:cNvPr>
          <p:cNvGraphicFramePr>
            <a:graphicFrameLocks noGrp="1"/>
          </p:cNvGraphicFramePr>
          <p:nvPr>
            <p:ph idx="1"/>
            <p:extLst>
              <p:ext uri="{D42A27DB-BD31-4B8C-83A1-F6EECF244321}">
                <p14:modId xmlns:p14="http://schemas.microsoft.com/office/powerpoint/2010/main" val="964850132"/>
              </p:ext>
            </p:extLst>
          </p:nvPr>
        </p:nvGraphicFramePr>
        <p:xfrm>
          <a:off x="361950" y="1600200"/>
          <a:ext cx="112204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2418E1F-ABC4-4AA1-A22A-CC7961F960CC}"/>
              </a:ext>
            </a:extLst>
          </p:cNvPr>
          <p:cNvSpPr txBox="1"/>
          <p:nvPr/>
        </p:nvSpPr>
        <p:spPr>
          <a:xfrm>
            <a:off x="849746" y="1884218"/>
            <a:ext cx="10732654" cy="923330"/>
          </a:xfrm>
          <a:prstGeom prst="rect">
            <a:avLst/>
          </a:prstGeom>
          <a:noFill/>
        </p:spPr>
        <p:txBody>
          <a:bodyPr wrap="square" rtlCol="0">
            <a:spAutoFit/>
          </a:bodyPr>
          <a:lstStyle/>
          <a:p>
            <a:r>
              <a:rPr lang="en-US" b="1" i="1" dirty="0">
                <a:latin typeface="Bodoni MT" panose="02070603080606020203" pitchFamily="18" charset="0"/>
              </a:rPr>
              <a:t>Jim must pay or incur allowable health care expenses that meet or exceed the 6-month spenddown before Medicaid coverage kicks in. Excess expenses from one budget period can be used toward the spenddown in the next budget period. </a:t>
            </a:r>
          </a:p>
        </p:txBody>
      </p:sp>
      <p:sp>
        <p:nvSpPr>
          <p:cNvPr id="3" name="TextBox 2">
            <a:extLst>
              <a:ext uri="{FF2B5EF4-FFF2-40B4-BE49-F238E27FC236}">
                <a16:creationId xmlns:a16="http://schemas.microsoft.com/office/drawing/2014/main" id="{33498C6F-F6DD-4DEB-AF44-012A1B2E8DC0}"/>
              </a:ext>
            </a:extLst>
          </p:cNvPr>
          <p:cNvSpPr txBox="1"/>
          <p:nvPr/>
        </p:nvSpPr>
        <p:spPr>
          <a:xfrm>
            <a:off x="470234" y="5063609"/>
            <a:ext cx="185339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600" dirty="0">
                <a:latin typeface="Bodoni MT" panose="02070603080606020203" pitchFamily="18" charset="0"/>
              </a:rPr>
              <a:t>Net MN Income</a:t>
            </a:r>
          </a:p>
          <a:p>
            <a:r>
              <a:rPr lang="en-US" sz="1600" dirty="0">
                <a:latin typeface="Bodoni MT" panose="02070603080606020203" pitchFamily="18" charset="0"/>
              </a:rPr>
              <a:t>$1,400 x 6 = $8,400</a:t>
            </a:r>
          </a:p>
        </p:txBody>
      </p:sp>
      <p:sp>
        <p:nvSpPr>
          <p:cNvPr id="9" name="TextBox 8">
            <a:extLst>
              <a:ext uri="{FF2B5EF4-FFF2-40B4-BE49-F238E27FC236}">
                <a16:creationId xmlns:a16="http://schemas.microsoft.com/office/drawing/2014/main" id="{931328D6-001C-427B-815D-AEF87013340C}"/>
              </a:ext>
            </a:extLst>
          </p:cNvPr>
          <p:cNvSpPr txBox="1"/>
          <p:nvPr/>
        </p:nvSpPr>
        <p:spPr>
          <a:xfrm>
            <a:off x="3946090" y="5063608"/>
            <a:ext cx="2502608" cy="5847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600" dirty="0">
                <a:solidFill>
                  <a:schemeClr val="bg1"/>
                </a:solidFill>
                <a:latin typeface="Bodoni MT" panose="02070603080606020203" pitchFamily="18" charset="0"/>
              </a:rPr>
              <a:t>FPL Comparison Standard</a:t>
            </a:r>
          </a:p>
          <a:p>
            <a:r>
              <a:rPr lang="en-US" sz="1600" dirty="0">
                <a:solidFill>
                  <a:schemeClr val="bg1"/>
                </a:solidFill>
                <a:latin typeface="Bodoni MT" panose="02070603080606020203" pitchFamily="18" charset="0"/>
              </a:rPr>
              <a:t>$1,073 x 6 = $6,438</a:t>
            </a:r>
          </a:p>
        </p:txBody>
      </p:sp>
      <p:sp>
        <p:nvSpPr>
          <p:cNvPr id="10" name="TextBox 9">
            <a:extLst>
              <a:ext uri="{FF2B5EF4-FFF2-40B4-BE49-F238E27FC236}">
                <a16:creationId xmlns:a16="http://schemas.microsoft.com/office/drawing/2014/main" id="{47C8075F-EDDC-4740-A7F0-712B0B284E85}"/>
              </a:ext>
            </a:extLst>
          </p:cNvPr>
          <p:cNvSpPr txBox="1"/>
          <p:nvPr/>
        </p:nvSpPr>
        <p:spPr>
          <a:xfrm>
            <a:off x="8071162" y="4965412"/>
            <a:ext cx="2260362" cy="584775"/>
          </a:xfrm>
          <a:prstGeom prst="rect">
            <a:avLst/>
          </a:prstGeom>
          <a:solidFill>
            <a:srgbClr val="0052F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600" dirty="0">
                <a:latin typeface="Bodoni MT" panose="02070603080606020203" pitchFamily="18" charset="0"/>
              </a:rPr>
              <a:t>Subtract retro allowable</a:t>
            </a:r>
          </a:p>
          <a:p>
            <a:r>
              <a:rPr lang="en-US" sz="1600" dirty="0">
                <a:solidFill>
                  <a:schemeClr val="bg1"/>
                </a:solidFill>
                <a:latin typeface="Bodoni MT" panose="02070603080606020203" pitchFamily="18" charset="0"/>
              </a:rPr>
              <a:t>expenses</a:t>
            </a:r>
          </a:p>
        </p:txBody>
      </p:sp>
      <p:sp>
        <p:nvSpPr>
          <p:cNvPr id="12" name="Date Placeholder 11">
            <a:extLst>
              <a:ext uri="{FF2B5EF4-FFF2-40B4-BE49-F238E27FC236}">
                <a16:creationId xmlns:a16="http://schemas.microsoft.com/office/drawing/2014/main" id="{06AD7965-94D9-4D14-965C-EC88C9E506C0}"/>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13" name="Footer Placeholder 12">
            <a:extLst>
              <a:ext uri="{FF2B5EF4-FFF2-40B4-BE49-F238E27FC236}">
                <a16:creationId xmlns:a16="http://schemas.microsoft.com/office/drawing/2014/main" id="{C3F517C1-CFDB-4603-A22F-41E6B095AFC2}"/>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14" name="Slide Number Placeholder 13">
            <a:extLst>
              <a:ext uri="{FF2B5EF4-FFF2-40B4-BE49-F238E27FC236}">
                <a16:creationId xmlns:a16="http://schemas.microsoft.com/office/drawing/2014/main" id="{E852A78D-42D0-4A23-AF5C-85042BBE114C}"/>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74096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AB7B-93A9-466E-A302-10C7DA754D47}"/>
              </a:ext>
            </a:extLst>
          </p:cNvPr>
          <p:cNvSpPr>
            <a:spLocks noGrp="1"/>
          </p:cNvSpPr>
          <p:nvPr>
            <p:ph type="title"/>
          </p:nvPr>
        </p:nvSpPr>
        <p:spPr/>
        <p:txBody>
          <a:bodyPr/>
          <a:lstStyle/>
          <a:p>
            <a:r>
              <a:rPr lang="en-US" dirty="0">
                <a:latin typeface="Bodoni MT" panose="02070603080606020203" pitchFamily="18" charset="0"/>
              </a:rPr>
              <a:t>Types of Allowable Health Expenses </a:t>
            </a:r>
          </a:p>
        </p:txBody>
      </p:sp>
      <p:sp>
        <p:nvSpPr>
          <p:cNvPr id="3" name="Content Placeholder 2">
            <a:extLst>
              <a:ext uri="{FF2B5EF4-FFF2-40B4-BE49-F238E27FC236}">
                <a16:creationId xmlns:a16="http://schemas.microsoft.com/office/drawing/2014/main" id="{EEFFAE27-CEC4-4333-BDFB-8DEE2089AE4F}"/>
              </a:ext>
            </a:extLst>
          </p:cNvPr>
          <p:cNvSpPr>
            <a:spLocks noGrp="1"/>
          </p:cNvSpPr>
          <p:nvPr>
            <p:ph idx="1"/>
          </p:nvPr>
        </p:nvSpPr>
        <p:spPr>
          <a:xfrm>
            <a:off x="609600" y="1273996"/>
            <a:ext cx="10972800" cy="5079001"/>
          </a:xfrm>
        </p:spPr>
        <p:style>
          <a:lnRef idx="1">
            <a:schemeClr val="accent1"/>
          </a:lnRef>
          <a:fillRef idx="2">
            <a:schemeClr val="accent1"/>
          </a:fillRef>
          <a:effectRef idx="1">
            <a:schemeClr val="accent1"/>
          </a:effectRef>
          <a:fontRef idx="minor">
            <a:schemeClr val="dk1"/>
          </a:fontRef>
        </p:style>
        <p:txBody>
          <a:bodyPr/>
          <a:lstStyle/>
          <a:p>
            <a:pPr marL="342900" lvl="0" indent="-342900">
              <a:buFont typeface="Wingdings" panose="05000000000000000000" pitchFamily="2" charset="2"/>
              <a:buChar char="q"/>
            </a:pPr>
            <a:r>
              <a:rPr lang="en-US" dirty="0">
                <a:latin typeface="Bodoni MT" panose="02070603080606020203" pitchFamily="18" charset="0"/>
              </a:rPr>
              <a:t> </a:t>
            </a:r>
            <a:r>
              <a:rPr lang="en-US" sz="2200" dirty="0">
                <a:latin typeface="Bodoni MT" panose="02070603080606020203" pitchFamily="18" charset="0"/>
              </a:rPr>
              <a:t>Expenses incurred by the beneficiary or other allowable family member(s) that are not subject to payment by a third party and includes:</a:t>
            </a:r>
          </a:p>
          <a:p>
            <a:pPr marL="1025525" lvl="1" indent="-342900">
              <a:buFont typeface="Wingdings" panose="05000000000000000000" pitchFamily="2" charset="2"/>
              <a:buChar char="Ø"/>
            </a:pPr>
            <a:r>
              <a:rPr lang="en-US" sz="2200" dirty="0">
                <a:latin typeface="Bodoni MT" panose="02070603080606020203" pitchFamily="18" charset="0"/>
              </a:rPr>
              <a:t>Paid or unpaid health care bills incurred in the current eligibility period; and</a:t>
            </a:r>
          </a:p>
          <a:p>
            <a:pPr marL="1025525" lvl="1" indent="-342900">
              <a:buFont typeface="Wingdings" panose="05000000000000000000" pitchFamily="2" charset="2"/>
              <a:buChar char="Ø"/>
            </a:pPr>
            <a:r>
              <a:rPr lang="en-US" sz="2200" dirty="0">
                <a:latin typeface="Bodoni MT" panose="02070603080606020203" pitchFamily="18" charset="0"/>
              </a:rPr>
              <a:t>Unpaid bills incurred prior to the current eligibility period.</a:t>
            </a:r>
          </a:p>
          <a:p>
            <a:pPr marL="342900" indent="-342900">
              <a:buFont typeface="Wingdings" panose="05000000000000000000" pitchFamily="2" charset="2"/>
              <a:buChar char="q"/>
            </a:pPr>
            <a:r>
              <a:rPr lang="en-US" sz="2200" dirty="0">
                <a:latin typeface="Bodoni MT" panose="02070603080606020203" pitchFamily="18" charset="0"/>
              </a:rPr>
              <a:t>Includes, but is limited to: </a:t>
            </a:r>
            <a:r>
              <a:rPr lang="en-US" sz="2200" b="1" i="1" dirty="0">
                <a:solidFill>
                  <a:schemeClr val="accent1"/>
                </a:solidFill>
                <a:latin typeface="Bodoni MT" panose="02070603080606020203" pitchFamily="18" charset="0"/>
              </a:rPr>
              <a:t>physician /health care provider visits; health insurance premiums, co-pays, co-insurance, and deductibles; dental and vision care; chiropractic and podiatric visits; prescription medications; tests and X- rays; acute hospital and nursing care; home nursing care, such as personal care attendants, private duty nursing and home health aides; audiologists and hearing aids; dentures; durable medical equipment such as wheelchairs and protective shields; therapy, such as speech, physical, or occupational therapy; transportation for medical care, such as car, taxi, bus or ambulance; and LTSS expenses at home or in a health institution at the State Medicaid reimbursement rate.</a:t>
            </a:r>
          </a:p>
          <a:p>
            <a:endParaRPr lang="en-US" sz="2200" dirty="0">
              <a:latin typeface="Bodoni MT" panose="02070603080606020203" pitchFamily="18" charset="0"/>
            </a:endParaRPr>
          </a:p>
          <a:p>
            <a:pPr marL="342900" indent="-342900">
              <a:buFont typeface="Wingdings" panose="05000000000000000000" pitchFamily="2" charset="2"/>
              <a:buChar char="q"/>
            </a:pPr>
            <a:endParaRPr lang="en-US" dirty="0">
              <a:latin typeface="Bodoni MT" panose="02070603080606020203" pitchFamily="18" charset="0"/>
            </a:endParaRPr>
          </a:p>
          <a:p>
            <a:endParaRPr lang="en-US" dirty="0"/>
          </a:p>
        </p:txBody>
      </p:sp>
      <p:sp>
        <p:nvSpPr>
          <p:cNvPr id="7" name="Date Placeholder 6">
            <a:extLst>
              <a:ext uri="{FF2B5EF4-FFF2-40B4-BE49-F238E27FC236}">
                <a16:creationId xmlns:a16="http://schemas.microsoft.com/office/drawing/2014/main" id="{6646A9F1-A367-46E1-B05F-438C1C77F10F}"/>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9C82BCB8-0671-43C8-BB16-7CBE0572ADB1}"/>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7E4815C-FDF9-47AF-BDF5-564B71EC0756}"/>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188851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11DB-22B0-478C-B619-50B9F69D2241}"/>
              </a:ext>
            </a:extLst>
          </p:cNvPr>
          <p:cNvSpPr>
            <a:spLocks noGrp="1"/>
          </p:cNvSpPr>
          <p:nvPr>
            <p:ph type="title"/>
          </p:nvPr>
        </p:nvSpPr>
        <p:spPr/>
        <p:txBody>
          <a:bodyPr/>
          <a:lstStyle/>
          <a:p>
            <a:r>
              <a:rPr lang="en-US" dirty="0">
                <a:latin typeface="Bodoni MT" panose="02070603080606020203" pitchFamily="18" charset="0"/>
              </a:rPr>
              <a:t>Applying Expenses to the Spenddown</a:t>
            </a:r>
          </a:p>
        </p:txBody>
      </p:sp>
      <p:sp>
        <p:nvSpPr>
          <p:cNvPr id="3" name="Text Placeholder 2">
            <a:extLst>
              <a:ext uri="{FF2B5EF4-FFF2-40B4-BE49-F238E27FC236}">
                <a16:creationId xmlns:a16="http://schemas.microsoft.com/office/drawing/2014/main" id="{A7F55454-55F6-4E7C-B327-136130421162}"/>
              </a:ext>
            </a:extLst>
          </p:cNvPr>
          <p:cNvSpPr>
            <a:spLocks noGrp="1"/>
          </p:cNvSpPr>
          <p:nvPr>
            <p:ph type="body" idx="1"/>
          </p:nvPr>
        </p:nvSpPr>
        <p:spPr/>
        <p:txBody>
          <a:bodyPr/>
          <a:lstStyle/>
          <a:p>
            <a:r>
              <a:rPr lang="en-US" dirty="0">
                <a:latin typeface="Bodoni MT" panose="02070603080606020203" pitchFamily="18" charset="0"/>
              </a:rPr>
              <a:t>Limits</a:t>
            </a:r>
          </a:p>
        </p:txBody>
      </p:sp>
      <p:sp>
        <p:nvSpPr>
          <p:cNvPr id="4" name="Content Placeholder 3">
            <a:extLst>
              <a:ext uri="{FF2B5EF4-FFF2-40B4-BE49-F238E27FC236}">
                <a16:creationId xmlns:a16="http://schemas.microsoft.com/office/drawing/2014/main" id="{76E27C7E-3C54-489E-9C85-FF0947F99A4E}"/>
              </a:ext>
            </a:extLst>
          </p:cNvPr>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lstStyle/>
          <a:p>
            <a:pPr marL="342900" indent="-342900">
              <a:buFont typeface="Wingdings" panose="05000000000000000000" pitchFamily="2" charset="2"/>
              <a:buChar char="q"/>
            </a:pPr>
            <a:r>
              <a:rPr lang="en-US" sz="2000" dirty="0">
                <a:latin typeface="Bodoni MT" panose="02070603080606020203" pitchFamily="18" charset="0"/>
              </a:rPr>
              <a:t>The portion of a bill used to meet a previous spenddown cannot be used again in future spenddown calculations, unless the entire eligibility period was denied </a:t>
            </a:r>
          </a:p>
          <a:p>
            <a:pPr marL="342900" indent="-342900">
              <a:buFont typeface="Wingdings" panose="05000000000000000000" pitchFamily="2" charset="2"/>
              <a:buChar char="q"/>
            </a:pPr>
            <a:r>
              <a:rPr lang="en-US" sz="2000" dirty="0">
                <a:latin typeface="Bodoni MT" panose="02070603080606020203" pitchFamily="18" charset="0"/>
              </a:rPr>
              <a:t>An expense is allowable for the Medicaid spenddown if it is for health insurance costs or specific types of Medicaid non-covered and covered services. The scope, amount and duration of the service determines whether it qualifies as an allowable expense as a Medicaid covered or non-covered service </a:t>
            </a:r>
          </a:p>
          <a:p>
            <a:pPr marL="342900" indent="-342900">
              <a:buFont typeface="Wingdings" panose="05000000000000000000" pitchFamily="2" charset="2"/>
              <a:buChar char="q"/>
            </a:pPr>
            <a:endParaRPr lang="en-US" dirty="0"/>
          </a:p>
        </p:txBody>
      </p:sp>
      <p:sp>
        <p:nvSpPr>
          <p:cNvPr id="5" name="Text Placeholder 4">
            <a:extLst>
              <a:ext uri="{FF2B5EF4-FFF2-40B4-BE49-F238E27FC236}">
                <a16:creationId xmlns:a16="http://schemas.microsoft.com/office/drawing/2014/main" id="{72DD897D-DD91-485F-AD0C-E919262DC0EF}"/>
              </a:ext>
            </a:extLst>
          </p:cNvPr>
          <p:cNvSpPr>
            <a:spLocks noGrp="1"/>
          </p:cNvSpPr>
          <p:nvPr>
            <p:ph type="body" sz="quarter" idx="3"/>
          </p:nvPr>
        </p:nvSpPr>
        <p:spPr/>
        <p:txBody>
          <a:bodyPr/>
          <a:lstStyle/>
          <a:p>
            <a:r>
              <a:rPr lang="en-US" dirty="0">
                <a:latin typeface="Bodoni MT" panose="02070603080606020203" pitchFamily="18" charset="0"/>
              </a:rPr>
              <a:t>Exclusions</a:t>
            </a:r>
          </a:p>
        </p:txBody>
      </p:sp>
      <p:sp>
        <p:nvSpPr>
          <p:cNvPr id="6" name="Content Placeholder 5">
            <a:extLst>
              <a:ext uri="{FF2B5EF4-FFF2-40B4-BE49-F238E27FC236}">
                <a16:creationId xmlns:a16="http://schemas.microsoft.com/office/drawing/2014/main" id="{3C295A1C-E840-4254-96F4-81D07D32F576}"/>
              </a:ext>
            </a:extLst>
          </p:cNvPr>
          <p:cNvSpPr>
            <a:spLocks noGrp="1"/>
          </p:cNvSpPr>
          <p:nvPr>
            <p:ph sz="quarter" idx="4"/>
          </p:nvPr>
        </p:nvSpPr>
        <p:spPr/>
        <p:style>
          <a:lnRef idx="1">
            <a:schemeClr val="accent2"/>
          </a:lnRef>
          <a:fillRef idx="2">
            <a:schemeClr val="accent2"/>
          </a:fillRef>
          <a:effectRef idx="1">
            <a:schemeClr val="accent2"/>
          </a:effectRef>
          <a:fontRef idx="minor">
            <a:schemeClr val="dk1"/>
          </a:fontRef>
        </p:style>
        <p:txBody>
          <a:bodyPr/>
          <a:lstStyle/>
          <a:p>
            <a:pPr marL="342900" indent="-342900">
              <a:buFont typeface="Wingdings" panose="05000000000000000000" pitchFamily="2" charset="2"/>
              <a:buChar char="q"/>
            </a:pPr>
            <a:r>
              <a:rPr lang="en-US" sz="2000" dirty="0">
                <a:latin typeface="Bodoni MT" panose="02070603080606020203" pitchFamily="18" charset="0"/>
              </a:rPr>
              <a:t>Premiums paid by Medicaid or paid by the MPPP as a health care expense. Applicants and beneficiaries should consider whether participation in the MPPP will adversely affect their ability to maintain MN eligibility and vice versa with the assistance of an eligibility specialist.</a:t>
            </a:r>
          </a:p>
          <a:p>
            <a:pPr marL="342900" indent="-342900">
              <a:buFont typeface="Wingdings" panose="05000000000000000000" pitchFamily="2" charset="2"/>
              <a:buChar char="q"/>
            </a:pPr>
            <a:r>
              <a:rPr lang="en-US" sz="2000" dirty="0">
                <a:latin typeface="Bodoni MT" panose="02070603080606020203" pitchFamily="18" charset="0"/>
              </a:rPr>
              <a:t>Health care expenses incurred before the first day of the six-month certification period are not eligible for Medicaid payment; the beneficiary remains responsible for those bills.</a:t>
            </a:r>
          </a:p>
          <a:p>
            <a:endParaRPr lang="en-US" sz="1200" dirty="0">
              <a:latin typeface="Bodoni MT" panose="02070603080606020203" pitchFamily="18" charset="0"/>
            </a:endParaRPr>
          </a:p>
        </p:txBody>
      </p:sp>
      <p:sp>
        <p:nvSpPr>
          <p:cNvPr id="10" name="Date Placeholder 9">
            <a:extLst>
              <a:ext uri="{FF2B5EF4-FFF2-40B4-BE49-F238E27FC236}">
                <a16:creationId xmlns:a16="http://schemas.microsoft.com/office/drawing/2014/main" id="{FC66727F-888E-43A2-963F-360DADCB630E}"/>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11" name="Footer Placeholder 10">
            <a:extLst>
              <a:ext uri="{FF2B5EF4-FFF2-40B4-BE49-F238E27FC236}">
                <a16:creationId xmlns:a16="http://schemas.microsoft.com/office/drawing/2014/main" id="{3C81B02F-1F75-4368-BCBD-53038D97FB3A}"/>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12" name="Slide Number Placeholder 11">
            <a:extLst>
              <a:ext uri="{FF2B5EF4-FFF2-40B4-BE49-F238E27FC236}">
                <a16:creationId xmlns:a16="http://schemas.microsoft.com/office/drawing/2014/main" id="{3AC54DAC-493D-4081-919B-5E6F7C83DB2C}"/>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4291059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A10C-A4BA-475E-B26B-CE341C882356}"/>
              </a:ext>
            </a:extLst>
          </p:cNvPr>
          <p:cNvSpPr>
            <a:spLocks noGrp="1"/>
          </p:cNvSpPr>
          <p:nvPr>
            <p:ph type="title"/>
          </p:nvPr>
        </p:nvSpPr>
        <p:spPr/>
        <p:txBody>
          <a:bodyPr/>
          <a:lstStyle/>
          <a:p>
            <a:r>
              <a:rPr lang="en-US" dirty="0">
                <a:latin typeface="Bodoni MT" panose="02070603080606020203" pitchFamily="18" charset="0"/>
              </a:rPr>
              <a:t>Sequence for Deductions</a:t>
            </a:r>
          </a:p>
        </p:txBody>
      </p:sp>
      <p:sp>
        <p:nvSpPr>
          <p:cNvPr id="3" name="Content Placeholder 2">
            <a:extLst>
              <a:ext uri="{FF2B5EF4-FFF2-40B4-BE49-F238E27FC236}">
                <a16:creationId xmlns:a16="http://schemas.microsoft.com/office/drawing/2014/main" id="{96725F31-05AE-4DF6-9628-535174AF9F6E}"/>
              </a:ext>
            </a:extLst>
          </p:cNvPr>
          <p:cNvSpPr>
            <a:spLocks noGrp="1"/>
          </p:cNvSpPr>
          <p:nvPr>
            <p:ph idx="1"/>
          </p:nvPr>
        </p:nvSpPr>
        <p:spPr>
          <a:xfrm>
            <a:off x="609600" y="1285876"/>
            <a:ext cx="10972800" cy="4791074"/>
          </a:xfrm>
        </p:spPr>
        <p:style>
          <a:lnRef idx="1">
            <a:schemeClr val="accent1"/>
          </a:lnRef>
          <a:fillRef idx="2">
            <a:schemeClr val="accent1"/>
          </a:fillRef>
          <a:effectRef idx="1">
            <a:schemeClr val="accent1"/>
          </a:effectRef>
          <a:fontRef idx="minor">
            <a:schemeClr val="dk1"/>
          </a:fontRef>
        </p:style>
        <p:txBody>
          <a:bodyPr/>
          <a:lstStyle/>
          <a:p>
            <a:pPr marL="342900" indent="-342900">
              <a:buFont typeface="Wingdings" panose="05000000000000000000" pitchFamily="2" charset="2"/>
              <a:buChar char="q"/>
            </a:pPr>
            <a:r>
              <a:rPr lang="en-US" b="1" dirty="0">
                <a:solidFill>
                  <a:schemeClr val="accent1"/>
                </a:solidFill>
                <a:latin typeface="Bodoni MT" panose="02070603080606020203" pitchFamily="18" charset="0"/>
              </a:rPr>
              <a:t>Health insurance expenses</a:t>
            </a:r>
            <a:r>
              <a:rPr lang="en-US" dirty="0">
                <a:latin typeface="Bodoni MT" panose="02070603080606020203" pitchFamily="18" charset="0"/>
              </a:rPr>
              <a:t>.. Premiums for optional supplemental plans are not allowable expenses.</a:t>
            </a:r>
          </a:p>
          <a:p>
            <a:pPr marL="342900" indent="-342900">
              <a:buFont typeface="Wingdings" panose="05000000000000000000" pitchFamily="2" charset="2"/>
              <a:buChar char="q"/>
            </a:pPr>
            <a:r>
              <a:rPr lang="en-US" b="1" dirty="0">
                <a:solidFill>
                  <a:schemeClr val="accent1"/>
                </a:solidFill>
                <a:latin typeface="Bodoni MT" panose="02070603080606020203" pitchFamily="18" charset="0"/>
              </a:rPr>
              <a:t>Non-Medicaid expenses</a:t>
            </a:r>
            <a:r>
              <a:rPr lang="en-US" dirty="0">
                <a:latin typeface="Bodoni MT" panose="02070603080606020203" pitchFamily="18" charset="0"/>
              </a:rPr>
              <a:t>. These are expenses incurred for health care and remedial services that are recognized under State law but are not covered by Medicaid e.g., some non-medical transportation.</a:t>
            </a:r>
          </a:p>
          <a:p>
            <a:pPr marL="342900" indent="-342900">
              <a:buFont typeface="Wingdings" panose="05000000000000000000" pitchFamily="2" charset="2"/>
              <a:buChar char="q"/>
            </a:pPr>
            <a:r>
              <a:rPr lang="en-US" b="1" dirty="0">
                <a:solidFill>
                  <a:schemeClr val="accent1"/>
                </a:solidFill>
                <a:latin typeface="Bodoni MT" panose="02070603080606020203" pitchFamily="18" charset="0"/>
              </a:rPr>
              <a:t>Excess Medicaid expenses</a:t>
            </a:r>
            <a:r>
              <a:rPr lang="en-US" dirty="0">
                <a:latin typeface="Bodoni MT" panose="02070603080606020203" pitchFamily="18" charset="0"/>
              </a:rPr>
              <a:t>. Includes expenses incurred for Medicaid covered services that exceed limitations on amount, duration, or scope established in the State Plan or Section 1115 demonstration waiver - dentures</a:t>
            </a:r>
          </a:p>
          <a:p>
            <a:pPr marL="342900" indent="-342900">
              <a:buFont typeface="Wingdings" panose="05000000000000000000" pitchFamily="2" charset="2"/>
              <a:buChar char="q"/>
            </a:pPr>
            <a:r>
              <a:rPr lang="en-US" b="1" dirty="0">
                <a:solidFill>
                  <a:schemeClr val="accent1"/>
                </a:solidFill>
                <a:latin typeface="Bodoni MT" panose="02070603080606020203" pitchFamily="18" charset="0"/>
              </a:rPr>
              <a:t>Covered Medicaid expenses</a:t>
            </a:r>
            <a:r>
              <a:rPr lang="en-US" dirty="0">
                <a:latin typeface="Bodoni MT" panose="02070603080606020203" pitchFamily="18" charset="0"/>
              </a:rPr>
              <a:t>. These are incurred expenses that do not exceed limitations on amount, duration, or scope allowed under current federal authorities. </a:t>
            </a:r>
          </a:p>
          <a:p>
            <a:pPr marL="342900" indent="-342900">
              <a:buFont typeface="Wingdings" panose="05000000000000000000" pitchFamily="2" charset="2"/>
              <a:buChar char="q"/>
            </a:pPr>
            <a:r>
              <a:rPr lang="en-US" b="1" dirty="0">
                <a:solidFill>
                  <a:schemeClr val="accent1"/>
                </a:solidFill>
                <a:latin typeface="Bodoni MT" panose="02070603080606020203" pitchFamily="18" charset="0"/>
              </a:rPr>
              <a:t>Health institution expenses</a:t>
            </a:r>
            <a:r>
              <a:rPr lang="en-US" dirty="0">
                <a:latin typeface="Bodoni MT" panose="02070603080606020203" pitchFamily="18" charset="0"/>
              </a:rPr>
              <a:t>. LTSS expenses incurred for both HCBS and health institutional care to be deducted from excess income. </a:t>
            </a:r>
          </a:p>
          <a:p>
            <a:endParaRPr lang="en-US" dirty="0"/>
          </a:p>
        </p:txBody>
      </p:sp>
      <p:sp>
        <p:nvSpPr>
          <p:cNvPr id="7" name="Date Placeholder 6">
            <a:extLst>
              <a:ext uri="{FF2B5EF4-FFF2-40B4-BE49-F238E27FC236}">
                <a16:creationId xmlns:a16="http://schemas.microsoft.com/office/drawing/2014/main" id="{1A81FCFD-EF9C-420A-A230-151B0CE65CA9}"/>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FC2C0F7E-0A90-4B60-9FC1-FDB591C44DD5}"/>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5A7C51B7-0749-4894-8F3A-242C89D72715}"/>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49431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D2930B-D358-4B47-9FDA-748150B4E922}"/>
              </a:ext>
            </a:extLst>
          </p:cNvPr>
          <p:cNvPicPr>
            <a:picLocks noChangeAspect="1"/>
          </p:cNvPicPr>
          <p:nvPr/>
        </p:nvPicPr>
        <p:blipFill>
          <a:blip r:embed="rId2"/>
          <a:stretch>
            <a:fillRect/>
          </a:stretch>
        </p:blipFill>
        <p:spPr>
          <a:xfrm>
            <a:off x="1096818" y="556155"/>
            <a:ext cx="9377362" cy="5800195"/>
          </a:xfrm>
          <a:prstGeom prst="rect">
            <a:avLst/>
          </a:prstGeom>
        </p:spPr>
      </p:pic>
      <p:sp>
        <p:nvSpPr>
          <p:cNvPr id="6" name="TextBox 5">
            <a:extLst>
              <a:ext uri="{FF2B5EF4-FFF2-40B4-BE49-F238E27FC236}">
                <a16:creationId xmlns:a16="http://schemas.microsoft.com/office/drawing/2014/main" id="{3130AC2B-899F-4B16-972F-0D01ABAE2C23}"/>
              </a:ext>
            </a:extLst>
          </p:cNvPr>
          <p:cNvSpPr txBox="1"/>
          <p:nvPr/>
        </p:nvSpPr>
        <p:spPr>
          <a:xfrm>
            <a:off x="5543706" y="785090"/>
            <a:ext cx="4671856" cy="646331"/>
          </a:xfrm>
          <a:prstGeom prst="rect">
            <a:avLst/>
          </a:prstGeom>
          <a:solidFill>
            <a:schemeClr val="accent2">
              <a:lumMod val="20000"/>
              <a:lumOff val="80000"/>
            </a:schemeClr>
          </a:solidFill>
        </p:spPr>
        <p:txBody>
          <a:bodyPr wrap="none" rtlCol="0">
            <a:spAutoFit/>
          </a:bodyPr>
          <a:lstStyle/>
          <a:p>
            <a:r>
              <a:rPr lang="en-US" b="1" dirty="0">
                <a:solidFill>
                  <a:schemeClr val="tx2"/>
                </a:solidFill>
                <a:latin typeface="Bodoni MT" panose="02070603080606020203" pitchFamily="18" charset="0"/>
              </a:rPr>
              <a:t>UHIP Integrated System Determines Eligibility</a:t>
            </a:r>
          </a:p>
          <a:p>
            <a:r>
              <a:rPr lang="en-US" b="1" dirty="0">
                <a:solidFill>
                  <a:schemeClr val="tx2"/>
                </a:solidFill>
                <a:latin typeface="Bodoni MT" panose="02070603080606020203" pitchFamily="18" charset="0"/>
              </a:rPr>
              <a:t>Across MACC &amp; IHCC Pathways</a:t>
            </a:r>
          </a:p>
        </p:txBody>
      </p:sp>
      <p:sp>
        <p:nvSpPr>
          <p:cNvPr id="7" name="Date Placeholder 6">
            <a:extLst>
              <a:ext uri="{FF2B5EF4-FFF2-40B4-BE49-F238E27FC236}">
                <a16:creationId xmlns:a16="http://schemas.microsoft.com/office/drawing/2014/main" id="{6179F0B3-9436-4F1D-9A58-1B726F30AC34}"/>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17F13589-778A-438F-8E6E-CCCFE97D18B7}"/>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98C5C963-EF38-4B85-9280-721D15C24C8E}"/>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785294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A3AA-0CFF-498B-ACDE-F0526237B28D}"/>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latin typeface="Bodoni MT" panose="02070603080606020203" pitchFamily="18" charset="0"/>
              </a:rPr>
              <a:t>APPENDIX I</a:t>
            </a:r>
          </a:p>
        </p:txBody>
      </p:sp>
      <p:sp>
        <p:nvSpPr>
          <p:cNvPr id="3" name="Content Placeholder 2">
            <a:extLst>
              <a:ext uri="{FF2B5EF4-FFF2-40B4-BE49-F238E27FC236}">
                <a16:creationId xmlns:a16="http://schemas.microsoft.com/office/drawing/2014/main" id="{1B464867-F74F-4CF1-9723-E055FEEA6898}"/>
              </a:ext>
            </a:extLst>
          </p:cNvPr>
          <p:cNvSpPr>
            <a:spLocks noGrp="1"/>
          </p:cNvSpPr>
          <p:nvPr>
            <p:ph idx="1"/>
          </p:nvPr>
        </p:nvSpPr>
        <p:spPr>
          <a:xfrm>
            <a:off x="4976031" y="963877"/>
            <a:ext cx="6377769" cy="4930246"/>
          </a:xfrm>
        </p:spPr>
        <p:txBody>
          <a:bodyPr anchor="ctr">
            <a:normAutofit/>
          </a:bodyPr>
          <a:lstStyle/>
          <a:p>
            <a:pPr marL="0" indent="0">
              <a:buNone/>
            </a:pPr>
            <a:endParaRPr lang="en-US" sz="2400" dirty="0">
              <a:latin typeface="Bodoni MT" panose="02070603080606020203" pitchFamily="18" charset="0"/>
            </a:endParaRPr>
          </a:p>
          <a:p>
            <a:pPr marL="0" indent="0">
              <a:buNone/>
            </a:pPr>
            <a:endParaRPr lang="en-US" sz="2400" dirty="0">
              <a:latin typeface="Bodoni MT" panose="02070603080606020203" pitchFamily="18" charset="0"/>
            </a:endParaRPr>
          </a:p>
          <a:p>
            <a:pPr marL="0" indent="0">
              <a:buNone/>
            </a:pPr>
            <a:r>
              <a:rPr lang="en-US" dirty="0">
                <a:solidFill>
                  <a:srgbClr val="002060"/>
                </a:solidFill>
                <a:latin typeface="Bodoni MT" panose="02070603080606020203" pitchFamily="18" charset="0"/>
              </a:rPr>
              <a:t>ELIGIBILITY PATHWAYS AND PROCEDURES</a:t>
            </a:r>
            <a:endParaRPr lang="en-US" sz="2400" dirty="0">
              <a:solidFill>
                <a:srgbClr val="002060"/>
              </a:solidFill>
              <a:latin typeface="Bodoni MT" panose="02070603080606020203" pitchFamily="18" charset="0"/>
            </a:endParaRPr>
          </a:p>
        </p:txBody>
      </p:sp>
      <p:sp>
        <p:nvSpPr>
          <p:cNvPr id="7" name="Date Placeholder 6">
            <a:extLst>
              <a:ext uri="{FF2B5EF4-FFF2-40B4-BE49-F238E27FC236}">
                <a16:creationId xmlns:a16="http://schemas.microsoft.com/office/drawing/2014/main" id="{55BE3390-94E2-4E53-9ABB-C5A41A576C55}"/>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2D101E10-56C2-4768-8CA1-762AA6DEA8F2}"/>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784EBCAC-B754-457B-9A17-80486D42C2B4}"/>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56164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87AFE0E-AF13-4189-ABA4-A2A411E4CD27}"/>
              </a:ext>
            </a:extLst>
          </p:cNvPr>
          <p:cNvSpPr>
            <a:spLocks noGrp="1"/>
          </p:cNvSpPr>
          <p:nvPr>
            <p:ph type="title"/>
          </p:nvPr>
        </p:nvSpPr>
        <p:spPr>
          <a:xfrm>
            <a:off x="609600" y="274638"/>
            <a:ext cx="10972800" cy="918895"/>
          </a:xfrm>
        </p:spPr>
        <p:txBody>
          <a:bodyPr/>
          <a:lstStyle/>
          <a:p>
            <a:r>
              <a:rPr lang="en-US" dirty="0">
                <a:latin typeface="Bodoni MT" panose="02070603080606020203" pitchFamily="18" charset="0"/>
              </a:rPr>
              <a:t>Applying for Medicaid MACC or IHCC Groups</a:t>
            </a:r>
          </a:p>
        </p:txBody>
      </p:sp>
      <p:sp>
        <p:nvSpPr>
          <p:cNvPr id="10" name="Content Placeholder 9">
            <a:extLst>
              <a:ext uri="{FF2B5EF4-FFF2-40B4-BE49-F238E27FC236}">
                <a16:creationId xmlns:a16="http://schemas.microsoft.com/office/drawing/2014/main" id="{497ED9D8-91C9-4E36-9A0E-49965AA1F13B}"/>
              </a:ext>
            </a:extLst>
          </p:cNvPr>
          <p:cNvSpPr>
            <a:spLocks noGrp="1"/>
          </p:cNvSpPr>
          <p:nvPr>
            <p:ph sz="half" idx="1"/>
          </p:nvPr>
        </p:nvSpPr>
        <p:spPr>
          <a:xfrm>
            <a:off x="609598" y="1434165"/>
            <a:ext cx="11162099" cy="4600876"/>
          </a:xfrm>
        </p:spPr>
        <p:style>
          <a:lnRef idx="1">
            <a:schemeClr val="accent1"/>
          </a:lnRef>
          <a:fillRef idx="2">
            <a:schemeClr val="accent1"/>
          </a:fillRef>
          <a:effectRef idx="1">
            <a:schemeClr val="accent1"/>
          </a:effectRef>
          <a:fontRef idx="minor">
            <a:schemeClr val="dk1"/>
          </a:fontRef>
        </p:style>
        <p:txBody>
          <a:bodyPr/>
          <a:lstStyle/>
          <a:p>
            <a:r>
              <a:rPr lang="en-US" sz="2400" b="1" dirty="0">
                <a:solidFill>
                  <a:schemeClr val="accent1"/>
                </a:solidFill>
                <a:latin typeface="Bodoni MT" panose="02070603080606020203" pitchFamily="18" charset="0"/>
              </a:rPr>
              <a:t>IMPORTANT TERMS</a:t>
            </a:r>
            <a:r>
              <a:rPr lang="en-US" sz="2400" dirty="0">
                <a:latin typeface="Bodoni MT" panose="02070603080606020203" pitchFamily="18" charset="0"/>
              </a:rPr>
              <a:t>: </a:t>
            </a:r>
            <a:r>
              <a:rPr lang="en-US" sz="2000" b="1" i="1" dirty="0">
                <a:solidFill>
                  <a:schemeClr val="accent1"/>
                </a:solidFill>
                <a:latin typeface="Bodoni MT" panose="02070603080606020203" pitchFamily="18" charset="0"/>
              </a:rPr>
              <a:t>Additional Documentation Request (ADR)</a:t>
            </a:r>
            <a:r>
              <a:rPr lang="en-US" sz="2000" dirty="0">
                <a:solidFill>
                  <a:schemeClr val="accent1"/>
                </a:solidFill>
                <a:latin typeface="Bodoni MT" panose="02070603080606020203" pitchFamily="18" charset="0"/>
              </a:rPr>
              <a:t> </a:t>
            </a:r>
            <a:r>
              <a:rPr lang="en-US" sz="2000" dirty="0">
                <a:latin typeface="Bodoni MT" panose="02070603080606020203" pitchFamily="18" charset="0"/>
              </a:rPr>
              <a:t>means the notice sent to applicants subsequent to an initial review of the application’s completeness that identifies any information/forms that must be submitted and by when for a determination of eligibility to proceed. </a:t>
            </a:r>
          </a:p>
          <a:p>
            <a:pPr marL="285750" indent="-285750">
              <a:buFont typeface="Wingdings" panose="05000000000000000000" pitchFamily="2" charset="2"/>
              <a:buChar char="q"/>
            </a:pPr>
            <a:r>
              <a:rPr lang="en-US" sz="2000" dirty="0">
                <a:latin typeface="Bodoni MT" panose="02070603080606020203" pitchFamily="18" charset="0"/>
              </a:rPr>
              <a:t> </a:t>
            </a:r>
            <a:r>
              <a:rPr lang="en-US" sz="2000" b="1" i="1" dirty="0">
                <a:solidFill>
                  <a:schemeClr val="accent1"/>
                </a:solidFill>
                <a:latin typeface="Bodoni MT" panose="02070603080606020203" pitchFamily="18" charset="0"/>
              </a:rPr>
              <a:t>Application Completeness</a:t>
            </a:r>
            <a:r>
              <a:rPr lang="en-US" sz="2000" b="1" i="1" dirty="0">
                <a:latin typeface="Bodoni MT" panose="02070603080606020203" pitchFamily="18" charset="0"/>
              </a:rPr>
              <a:t> </a:t>
            </a:r>
            <a:r>
              <a:rPr lang="en-US" sz="2000" dirty="0">
                <a:latin typeface="Bodoni MT" panose="02070603080606020203" pitchFamily="18" charset="0"/>
              </a:rPr>
              <a:t>means when all information requested, including the application and any ancillary required forms and authorizations, necessary to determine eligibility are date-marked as received by the state.  </a:t>
            </a:r>
          </a:p>
          <a:p>
            <a:pPr marL="285750" indent="-285750">
              <a:buFont typeface="Wingdings" panose="05000000000000000000" pitchFamily="2" charset="2"/>
              <a:buChar char="q"/>
            </a:pPr>
            <a:r>
              <a:rPr lang="en-US" sz="2000" b="1" i="1" dirty="0">
                <a:solidFill>
                  <a:schemeClr val="accent1"/>
                </a:solidFill>
                <a:latin typeface="Bodoni MT" panose="02070603080606020203" pitchFamily="18" charset="0"/>
              </a:rPr>
              <a:t>Application Filing Date</a:t>
            </a:r>
            <a:r>
              <a:rPr lang="en-US" sz="2000" dirty="0">
                <a:solidFill>
                  <a:schemeClr val="accent1"/>
                </a:solidFill>
                <a:latin typeface="Bodoni MT" panose="02070603080606020203" pitchFamily="18" charset="0"/>
              </a:rPr>
              <a:t> </a:t>
            </a:r>
            <a:r>
              <a:rPr lang="en-US" sz="2000" dirty="0">
                <a:latin typeface="Bodoni MT" panose="02070603080606020203" pitchFamily="18" charset="0"/>
              </a:rPr>
              <a:t>means the date a signed, completed application form (DHS-2)) is received as indicated by a manual stamp or by electronic means.  The filing date is used to determine when the eligibility period begins if an application approved. </a:t>
            </a:r>
          </a:p>
          <a:p>
            <a:pPr marL="285750" indent="-285750">
              <a:buFont typeface="Wingdings" panose="05000000000000000000" pitchFamily="2" charset="2"/>
              <a:buChar char="q"/>
            </a:pPr>
            <a:r>
              <a:rPr lang="en-US" sz="2000" b="1" i="1" dirty="0">
                <a:solidFill>
                  <a:schemeClr val="accent1"/>
                </a:solidFill>
                <a:latin typeface="Bodoni MT" panose="02070603080606020203" pitchFamily="18" charset="0"/>
              </a:rPr>
              <a:t>Eligibility Date </a:t>
            </a:r>
            <a:r>
              <a:rPr lang="en-US" sz="2000" dirty="0">
                <a:latin typeface="Bodoni MT" panose="02070603080606020203" pitchFamily="18" charset="0"/>
              </a:rPr>
              <a:t>means the first date of the month in which an application is filed.  It is the date Medicaid coverage begins going forward.  Retroactive coverage (IHHC Groups and MACC Group Pregnant Women Only) may be available going back by as much as 90 days from this date.  The State is solely responsible for determining the eligibility date.</a:t>
            </a:r>
            <a:endParaRPr lang="en-US" sz="2000" b="1" i="1" dirty="0">
              <a:latin typeface="Bodoni MT" panose="02070603080606020203" pitchFamily="18" charset="0"/>
            </a:endParaRPr>
          </a:p>
          <a:p>
            <a:endParaRPr lang="en-US" dirty="0"/>
          </a:p>
        </p:txBody>
      </p:sp>
      <p:sp>
        <p:nvSpPr>
          <p:cNvPr id="3" name="Date Placeholder 2">
            <a:extLst>
              <a:ext uri="{FF2B5EF4-FFF2-40B4-BE49-F238E27FC236}">
                <a16:creationId xmlns:a16="http://schemas.microsoft.com/office/drawing/2014/main" id="{21ECC010-1BFE-4E16-B7EC-B512FF71E648}"/>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7C30FD1B-CCDB-4F8C-8C2D-2EEF2A4FA1E8}"/>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3D95AEE2-128D-4528-B682-DD4628875801}"/>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38433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E83A-303C-4B4D-89B8-17156FDDE29D}"/>
              </a:ext>
            </a:extLst>
          </p:cNvPr>
          <p:cNvSpPr>
            <a:spLocks noGrp="1"/>
          </p:cNvSpPr>
          <p:nvPr>
            <p:ph type="title"/>
          </p:nvPr>
        </p:nvSpPr>
        <p:spPr/>
        <p:txBody>
          <a:bodyPr/>
          <a:lstStyle/>
          <a:p>
            <a:r>
              <a:rPr lang="en-US" dirty="0">
                <a:latin typeface="Bodoni MT" panose="02070603080606020203" pitchFamily="18" charset="0"/>
              </a:rPr>
              <a:t>Core Principles of Medicaid </a:t>
            </a:r>
          </a:p>
        </p:txBody>
      </p:sp>
      <p:graphicFrame>
        <p:nvGraphicFramePr>
          <p:cNvPr id="6" name="Content Placeholder 5">
            <a:extLst>
              <a:ext uri="{FF2B5EF4-FFF2-40B4-BE49-F238E27FC236}">
                <a16:creationId xmlns:a16="http://schemas.microsoft.com/office/drawing/2014/main" id="{0F7FCF80-7BC8-4F45-8FCF-ED0910CA0FC9}"/>
              </a:ext>
            </a:extLst>
          </p:cNvPr>
          <p:cNvGraphicFramePr>
            <a:graphicFrameLocks noGrp="1"/>
          </p:cNvGraphicFramePr>
          <p:nvPr>
            <p:ph idx="1"/>
            <p:extLst>
              <p:ext uri="{D42A27DB-BD31-4B8C-83A1-F6EECF244321}">
                <p14:modId xmlns:p14="http://schemas.microsoft.com/office/powerpoint/2010/main" val="1501792369"/>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a:extLst>
              <a:ext uri="{FF2B5EF4-FFF2-40B4-BE49-F238E27FC236}">
                <a16:creationId xmlns:a16="http://schemas.microsoft.com/office/drawing/2014/main" id="{058784FA-3103-4886-90EB-F7878F069EA3}"/>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DF41AC50-8CE8-4C2E-BD86-E0C86E05EFD6}"/>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3B3C58BE-D229-4426-843C-8FDD49F6A77E}"/>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418093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66182E-0B0D-42A1-816B-90A2D1665F16}"/>
              </a:ext>
            </a:extLst>
          </p:cNvPr>
          <p:cNvSpPr>
            <a:spLocks noGrp="1"/>
          </p:cNvSpPr>
          <p:nvPr>
            <p:ph type="title"/>
          </p:nvPr>
        </p:nvSpPr>
        <p:spPr/>
        <p:txBody>
          <a:bodyPr/>
          <a:lstStyle/>
          <a:p>
            <a:r>
              <a:rPr lang="en-US" dirty="0">
                <a:latin typeface="Bodoni MT" panose="02070603080606020203" pitchFamily="18" charset="0"/>
              </a:rPr>
              <a:t>MAGI Method: Income Rules for Medicaid</a:t>
            </a:r>
          </a:p>
        </p:txBody>
      </p:sp>
      <p:graphicFrame>
        <p:nvGraphicFramePr>
          <p:cNvPr id="10" name="Content Placeholder 9">
            <a:extLst>
              <a:ext uri="{FF2B5EF4-FFF2-40B4-BE49-F238E27FC236}">
                <a16:creationId xmlns:a16="http://schemas.microsoft.com/office/drawing/2014/main" id="{790B718D-7AF2-460B-ACA4-6B4C0156DEDA}"/>
              </a:ext>
            </a:extLst>
          </p:cNvPr>
          <p:cNvGraphicFramePr>
            <a:graphicFrameLocks noGrp="1"/>
          </p:cNvGraphicFramePr>
          <p:nvPr>
            <p:ph idx="1"/>
            <p:extLst>
              <p:ext uri="{D42A27DB-BD31-4B8C-83A1-F6EECF244321}">
                <p14:modId xmlns:p14="http://schemas.microsoft.com/office/powerpoint/2010/main" val="494423657"/>
              </p:ext>
            </p:extLst>
          </p:nvPr>
        </p:nvGraphicFramePr>
        <p:xfrm>
          <a:off x="609599" y="1483624"/>
          <a:ext cx="10119303" cy="4984750"/>
        </p:xfrm>
        <a:graphic>
          <a:graphicData uri="http://schemas.openxmlformats.org/drawingml/2006/table">
            <a:tbl>
              <a:tblPr firstRow="1" firstCol="1" bandRow="1">
                <a:tableStyleId>{5C22544A-7EE6-4342-B048-85BDC9FD1C3A}</a:tableStyleId>
              </a:tblPr>
              <a:tblGrid>
                <a:gridCol w="4442692">
                  <a:extLst>
                    <a:ext uri="{9D8B030D-6E8A-4147-A177-3AD203B41FA5}">
                      <a16:colId xmlns:a16="http://schemas.microsoft.com/office/drawing/2014/main" val="2964233700"/>
                    </a:ext>
                  </a:extLst>
                </a:gridCol>
                <a:gridCol w="5676611">
                  <a:extLst>
                    <a:ext uri="{9D8B030D-6E8A-4147-A177-3AD203B41FA5}">
                      <a16:colId xmlns:a16="http://schemas.microsoft.com/office/drawing/2014/main" val="2221121617"/>
                    </a:ext>
                  </a:extLst>
                </a:gridCol>
              </a:tblGrid>
              <a:tr h="449467">
                <a:tc gridSpan="2">
                  <a:txBody>
                    <a:bodyPr/>
                    <a:lstStyle/>
                    <a:p>
                      <a:pPr marL="0" marR="0" algn="ctr">
                        <a:spcBef>
                          <a:spcPts val="0"/>
                        </a:spcBef>
                        <a:spcAft>
                          <a:spcPts val="0"/>
                        </a:spcAft>
                      </a:pPr>
                      <a:r>
                        <a:rPr lang="en-US" sz="1400" dirty="0">
                          <a:effectLst/>
                          <a:latin typeface="Bodoni MT" panose="02070603080606020203" pitchFamily="18" charset="0"/>
                        </a:rPr>
                        <a:t>MAGI-Based Medicaid Eligibility Rules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tc>
                <a:tc hMerge="1">
                  <a:txBody>
                    <a:bodyPr/>
                    <a:lstStyle/>
                    <a:p>
                      <a:endParaRPr lang="en-US"/>
                    </a:p>
                  </a:txBody>
                  <a:tcPr/>
                </a:tc>
                <a:extLst>
                  <a:ext uri="{0D108BD9-81ED-4DB2-BD59-A6C34878D82A}">
                    <a16:rowId xmlns:a16="http://schemas.microsoft.com/office/drawing/2014/main" val="1102651100"/>
                  </a:ext>
                </a:extLst>
              </a:tr>
              <a:tr h="449467">
                <a:tc>
                  <a:txBody>
                    <a:bodyPr/>
                    <a:lstStyle/>
                    <a:p>
                      <a:pPr marL="0" marR="0">
                        <a:spcBef>
                          <a:spcPts val="0"/>
                        </a:spcBef>
                        <a:spcAft>
                          <a:spcPts val="0"/>
                        </a:spcAft>
                      </a:pPr>
                      <a:r>
                        <a:rPr lang="en-US" sz="1600" b="1" dirty="0">
                          <a:effectLst/>
                          <a:latin typeface="Bodoni MT" panose="02070603080606020203" pitchFamily="18" charset="0"/>
                        </a:rPr>
                        <a:t>Income Source </a:t>
                      </a:r>
                      <a:endParaRPr lang="en-US" sz="1600" b="1"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tc>
                <a:tc>
                  <a:txBody>
                    <a:bodyPr/>
                    <a:lstStyle/>
                    <a:p>
                      <a:pPr marL="0" marR="0" algn="l">
                        <a:spcBef>
                          <a:spcPts val="0"/>
                        </a:spcBef>
                        <a:spcAft>
                          <a:spcPts val="0"/>
                        </a:spcAft>
                      </a:pPr>
                      <a:r>
                        <a:rPr lang="en-US" sz="1600" b="1" dirty="0">
                          <a:effectLst/>
                          <a:latin typeface="Bodoni MT" panose="02070603080606020203" pitchFamily="18" charset="0"/>
                        </a:rPr>
                        <a:t>Treatment </a:t>
                      </a:r>
                      <a:endParaRPr lang="en-US" sz="1600" b="1"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solidFill>
                      <a:schemeClr val="accent2">
                        <a:lumMod val="20000"/>
                        <a:lumOff val="80000"/>
                      </a:schemeClr>
                    </a:solidFill>
                  </a:tcPr>
                </a:tc>
                <a:extLst>
                  <a:ext uri="{0D108BD9-81ED-4DB2-BD59-A6C34878D82A}">
                    <a16:rowId xmlns:a16="http://schemas.microsoft.com/office/drawing/2014/main" val="1140310322"/>
                  </a:ext>
                </a:extLst>
              </a:tr>
              <a:tr h="581218">
                <a:tc>
                  <a:txBody>
                    <a:bodyPr/>
                    <a:lstStyle/>
                    <a:p>
                      <a:pPr marL="0" marR="0">
                        <a:spcBef>
                          <a:spcPts val="0"/>
                        </a:spcBef>
                        <a:spcAft>
                          <a:spcPts val="0"/>
                        </a:spcAft>
                      </a:pPr>
                      <a:r>
                        <a:rPr lang="en-US" sz="1400" dirty="0">
                          <a:effectLst/>
                          <a:latin typeface="Bodoni MT" panose="02070603080606020203" pitchFamily="18" charset="0"/>
                        </a:rPr>
                        <a:t>Self-employment income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tc>
                <a:tc>
                  <a:txBody>
                    <a:bodyPr/>
                    <a:lstStyle/>
                    <a:p>
                      <a:pPr marL="0" marR="0">
                        <a:spcBef>
                          <a:spcPts val="0"/>
                        </a:spcBef>
                        <a:spcAft>
                          <a:spcPts val="0"/>
                        </a:spcAft>
                      </a:pPr>
                      <a:r>
                        <a:rPr lang="en-US" sz="1400" dirty="0">
                          <a:effectLst/>
                          <a:latin typeface="Bodoni MT" panose="02070603080606020203" pitchFamily="18" charset="0"/>
                        </a:rPr>
                        <a:t>Counted with deductions for most expenses, depreciation, and business losses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solidFill>
                      <a:schemeClr val="accent2">
                        <a:lumMod val="20000"/>
                        <a:lumOff val="80000"/>
                      </a:schemeClr>
                    </a:solidFill>
                  </a:tcPr>
                </a:tc>
                <a:extLst>
                  <a:ext uri="{0D108BD9-81ED-4DB2-BD59-A6C34878D82A}">
                    <a16:rowId xmlns:a16="http://schemas.microsoft.com/office/drawing/2014/main" val="95035928"/>
                  </a:ext>
                </a:extLst>
              </a:tr>
              <a:tr h="661277">
                <a:tc>
                  <a:txBody>
                    <a:bodyPr/>
                    <a:lstStyle/>
                    <a:p>
                      <a:pPr marL="0" marR="0">
                        <a:spcBef>
                          <a:spcPts val="0"/>
                        </a:spcBef>
                        <a:spcAft>
                          <a:spcPts val="0"/>
                        </a:spcAft>
                      </a:pPr>
                      <a:r>
                        <a:rPr lang="en-US" sz="1400" dirty="0">
                          <a:effectLst/>
                          <a:latin typeface="Bodoni MT" panose="02070603080606020203" pitchFamily="18" charset="0"/>
                        </a:rPr>
                        <a:t>Salary deferrals (flexible spending, cafeteria and 401(k) plans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tc>
                <a:tc>
                  <a:txBody>
                    <a:bodyPr/>
                    <a:lstStyle/>
                    <a:p>
                      <a:pPr marL="0" marR="0" algn="l">
                        <a:spcBef>
                          <a:spcPts val="0"/>
                        </a:spcBef>
                        <a:spcAft>
                          <a:spcPts val="0"/>
                        </a:spcAft>
                      </a:pPr>
                      <a:r>
                        <a:rPr lang="en-US" sz="1400" dirty="0">
                          <a:effectLst/>
                          <a:latin typeface="Bodoni MT" panose="02070603080606020203" pitchFamily="18" charset="0"/>
                        </a:rPr>
                        <a:t>Not counted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solidFill>
                      <a:schemeClr val="accent2">
                        <a:lumMod val="20000"/>
                        <a:lumOff val="80000"/>
                      </a:schemeClr>
                    </a:solidFill>
                  </a:tcPr>
                </a:tc>
                <a:extLst>
                  <a:ext uri="{0D108BD9-81ED-4DB2-BD59-A6C34878D82A}">
                    <a16:rowId xmlns:a16="http://schemas.microsoft.com/office/drawing/2014/main" val="1353861130"/>
                  </a:ext>
                </a:extLst>
              </a:tr>
              <a:tr h="449467">
                <a:tc>
                  <a:txBody>
                    <a:bodyPr/>
                    <a:lstStyle/>
                    <a:p>
                      <a:pPr marL="0" marR="0">
                        <a:spcBef>
                          <a:spcPts val="0"/>
                        </a:spcBef>
                        <a:spcAft>
                          <a:spcPts val="0"/>
                        </a:spcAft>
                      </a:pPr>
                      <a:r>
                        <a:rPr lang="en-US" sz="1400" dirty="0">
                          <a:effectLst/>
                          <a:latin typeface="Bodoni MT" panose="02070603080606020203" pitchFamily="18" charset="0"/>
                        </a:rPr>
                        <a:t>Child support received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tc>
                <a:tc>
                  <a:txBody>
                    <a:bodyPr/>
                    <a:lstStyle/>
                    <a:p>
                      <a:pPr marL="0" marR="0" algn="l">
                        <a:spcBef>
                          <a:spcPts val="0"/>
                        </a:spcBef>
                        <a:spcAft>
                          <a:spcPts val="0"/>
                        </a:spcAft>
                      </a:pPr>
                      <a:r>
                        <a:rPr lang="en-US" sz="1400" dirty="0">
                          <a:effectLst/>
                          <a:latin typeface="Bodoni MT" panose="02070603080606020203" pitchFamily="18" charset="0"/>
                        </a:rPr>
                        <a:t>Not counted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solidFill>
                      <a:schemeClr val="accent2">
                        <a:lumMod val="20000"/>
                        <a:lumOff val="80000"/>
                      </a:schemeClr>
                    </a:solidFill>
                  </a:tcPr>
                </a:tc>
                <a:extLst>
                  <a:ext uri="{0D108BD9-81ED-4DB2-BD59-A6C34878D82A}">
                    <a16:rowId xmlns:a16="http://schemas.microsoft.com/office/drawing/2014/main" val="2306787969"/>
                  </a:ext>
                </a:extLst>
              </a:tr>
              <a:tr h="449467">
                <a:tc>
                  <a:txBody>
                    <a:bodyPr/>
                    <a:lstStyle/>
                    <a:p>
                      <a:pPr marL="0" marR="0">
                        <a:spcBef>
                          <a:spcPts val="0"/>
                        </a:spcBef>
                        <a:spcAft>
                          <a:spcPts val="0"/>
                        </a:spcAft>
                      </a:pPr>
                      <a:r>
                        <a:rPr lang="en-US" sz="1400" dirty="0">
                          <a:effectLst/>
                          <a:latin typeface="Bodoni MT" panose="02070603080606020203" pitchFamily="18" charset="0"/>
                        </a:rPr>
                        <a:t>Alimony paid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tc>
                <a:tc>
                  <a:txBody>
                    <a:bodyPr/>
                    <a:lstStyle/>
                    <a:p>
                      <a:pPr marL="0" marR="0" algn="l">
                        <a:spcBef>
                          <a:spcPts val="0"/>
                        </a:spcBef>
                        <a:spcAft>
                          <a:spcPts val="0"/>
                        </a:spcAft>
                      </a:pPr>
                      <a:r>
                        <a:rPr lang="en-US" sz="1400" dirty="0">
                          <a:effectLst/>
                          <a:latin typeface="Bodoni MT" panose="02070603080606020203" pitchFamily="18" charset="0"/>
                        </a:rPr>
                        <a:t>Deducted from income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solidFill>
                      <a:schemeClr val="accent2">
                        <a:lumMod val="20000"/>
                        <a:lumOff val="80000"/>
                      </a:schemeClr>
                    </a:solidFill>
                  </a:tcPr>
                </a:tc>
                <a:extLst>
                  <a:ext uri="{0D108BD9-81ED-4DB2-BD59-A6C34878D82A}">
                    <a16:rowId xmlns:a16="http://schemas.microsoft.com/office/drawing/2014/main" val="947454819"/>
                  </a:ext>
                </a:extLst>
              </a:tr>
              <a:tr h="449467">
                <a:tc>
                  <a:txBody>
                    <a:bodyPr/>
                    <a:lstStyle/>
                    <a:p>
                      <a:pPr marL="0" marR="0">
                        <a:spcBef>
                          <a:spcPts val="0"/>
                        </a:spcBef>
                        <a:spcAft>
                          <a:spcPts val="0"/>
                        </a:spcAft>
                      </a:pPr>
                      <a:r>
                        <a:rPr lang="en-US" sz="1400" dirty="0">
                          <a:effectLst/>
                          <a:latin typeface="Bodoni MT" panose="02070603080606020203" pitchFamily="18" charset="0"/>
                        </a:rPr>
                        <a:t>Veterans’ benefits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tc>
                <a:tc>
                  <a:txBody>
                    <a:bodyPr/>
                    <a:lstStyle/>
                    <a:p>
                      <a:pPr marL="0" marR="0" algn="l">
                        <a:spcBef>
                          <a:spcPts val="0"/>
                        </a:spcBef>
                        <a:spcAft>
                          <a:spcPts val="0"/>
                        </a:spcAft>
                      </a:pPr>
                      <a:r>
                        <a:rPr lang="en-US" sz="1400" dirty="0">
                          <a:effectLst/>
                          <a:latin typeface="Bodoni MT" panose="02070603080606020203" pitchFamily="18" charset="0"/>
                        </a:rPr>
                        <a:t>Not counted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solidFill>
                      <a:schemeClr val="accent2">
                        <a:lumMod val="20000"/>
                        <a:lumOff val="80000"/>
                      </a:schemeClr>
                    </a:solidFill>
                  </a:tcPr>
                </a:tc>
                <a:extLst>
                  <a:ext uri="{0D108BD9-81ED-4DB2-BD59-A6C34878D82A}">
                    <a16:rowId xmlns:a16="http://schemas.microsoft.com/office/drawing/2014/main" val="892740664"/>
                  </a:ext>
                </a:extLst>
              </a:tr>
              <a:tr h="449467">
                <a:tc>
                  <a:txBody>
                    <a:bodyPr/>
                    <a:lstStyle/>
                    <a:p>
                      <a:pPr marL="0" marR="0">
                        <a:spcBef>
                          <a:spcPts val="0"/>
                        </a:spcBef>
                        <a:spcAft>
                          <a:spcPts val="0"/>
                        </a:spcAft>
                      </a:pPr>
                      <a:r>
                        <a:rPr lang="en-US" sz="1400" dirty="0">
                          <a:effectLst/>
                          <a:latin typeface="Bodoni MT" panose="02070603080606020203" pitchFamily="18" charset="0"/>
                        </a:rPr>
                        <a:t>Workers’ compensation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tc>
                <a:tc>
                  <a:txBody>
                    <a:bodyPr/>
                    <a:lstStyle/>
                    <a:p>
                      <a:pPr marL="0" marR="0" algn="l">
                        <a:spcBef>
                          <a:spcPts val="0"/>
                        </a:spcBef>
                        <a:spcAft>
                          <a:spcPts val="0"/>
                        </a:spcAft>
                      </a:pPr>
                      <a:r>
                        <a:rPr lang="en-US" sz="1400" dirty="0">
                          <a:effectLst/>
                          <a:latin typeface="Bodoni MT" panose="02070603080606020203" pitchFamily="18" charset="0"/>
                        </a:rPr>
                        <a:t>Not counted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solidFill>
                      <a:schemeClr val="accent2">
                        <a:lumMod val="20000"/>
                        <a:lumOff val="80000"/>
                      </a:schemeClr>
                    </a:solidFill>
                  </a:tcPr>
                </a:tc>
                <a:extLst>
                  <a:ext uri="{0D108BD9-81ED-4DB2-BD59-A6C34878D82A}">
                    <a16:rowId xmlns:a16="http://schemas.microsoft.com/office/drawing/2014/main" val="3611364289"/>
                  </a:ext>
                </a:extLst>
              </a:tr>
              <a:tr h="449467">
                <a:tc>
                  <a:txBody>
                    <a:bodyPr/>
                    <a:lstStyle/>
                    <a:p>
                      <a:pPr marL="0" marR="0">
                        <a:spcBef>
                          <a:spcPts val="0"/>
                        </a:spcBef>
                        <a:spcAft>
                          <a:spcPts val="0"/>
                        </a:spcAft>
                      </a:pPr>
                      <a:r>
                        <a:rPr lang="en-US" sz="1400" dirty="0">
                          <a:effectLst/>
                          <a:latin typeface="Bodoni MT" panose="02070603080606020203" pitchFamily="18" charset="0"/>
                        </a:rPr>
                        <a:t>Gifts and inheritances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tc>
                <a:tc>
                  <a:txBody>
                    <a:bodyPr/>
                    <a:lstStyle/>
                    <a:p>
                      <a:pPr marL="0" marR="0" algn="l">
                        <a:spcBef>
                          <a:spcPts val="0"/>
                        </a:spcBef>
                        <a:spcAft>
                          <a:spcPts val="0"/>
                        </a:spcAft>
                      </a:pPr>
                      <a:r>
                        <a:rPr lang="en-US" sz="1400" dirty="0">
                          <a:effectLst/>
                          <a:latin typeface="Bodoni MT" panose="02070603080606020203" pitchFamily="18" charset="0"/>
                        </a:rPr>
                        <a:t>Not counted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solidFill>
                      <a:schemeClr val="accent2">
                        <a:lumMod val="20000"/>
                        <a:lumOff val="80000"/>
                      </a:schemeClr>
                    </a:solidFill>
                  </a:tcPr>
                </a:tc>
                <a:extLst>
                  <a:ext uri="{0D108BD9-81ED-4DB2-BD59-A6C34878D82A}">
                    <a16:rowId xmlns:a16="http://schemas.microsoft.com/office/drawing/2014/main" val="2227508685"/>
                  </a:ext>
                </a:extLst>
              </a:tr>
              <a:tr h="449467">
                <a:tc>
                  <a:txBody>
                    <a:bodyPr/>
                    <a:lstStyle/>
                    <a:p>
                      <a:pPr marL="0" marR="0">
                        <a:spcBef>
                          <a:spcPts val="0"/>
                        </a:spcBef>
                        <a:spcAft>
                          <a:spcPts val="0"/>
                        </a:spcAft>
                      </a:pPr>
                      <a:r>
                        <a:rPr lang="en-US" sz="1400" dirty="0">
                          <a:effectLst/>
                          <a:latin typeface="Bodoni MT" panose="02070603080606020203" pitchFamily="18" charset="0"/>
                        </a:rPr>
                        <a:t>TANF and SSI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tc>
                <a:tc>
                  <a:txBody>
                    <a:bodyPr/>
                    <a:lstStyle/>
                    <a:p>
                      <a:pPr marL="0" marR="0" algn="l">
                        <a:spcBef>
                          <a:spcPts val="0"/>
                        </a:spcBef>
                        <a:spcAft>
                          <a:spcPts val="0"/>
                        </a:spcAft>
                      </a:pPr>
                      <a:r>
                        <a:rPr lang="en-US" sz="1400" dirty="0">
                          <a:effectLst/>
                          <a:latin typeface="Bodoni MT" panose="02070603080606020203" pitchFamily="18" charset="0"/>
                        </a:rPr>
                        <a:t>Not counted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73025" marT="161290" marB="78105" anchor="b">
                    <a:solidFill>
                      <a:schemeClr val="accent2">
                        <a:lumMod val="20000"/>
                        <a:lumOff val="80000"/>
                      </a:schemeClr>
                    </a:solidFill>
                  </a:tcPr>
                </a:tc>
                <a:extLst>
                  <a:ext uri="{0D108BD9-81ED-4DB2-BD59-A6C34878D82A}">
                    <a16:rowId xmlns:a16="http://schemas.microsoft.com/office/drawing/2014/main" val="1903402536"/>
                  </a:ext>
                </a:extLst>
              </a:tr>
            </a:tbl>
          </a:graphicData>
        </a:graphic>
      </p:graphicFrame>
      <p:sp>
        <p:nvSpPr>
          <p:cNvPr id="2" name="Date Placeholder 1">
            <a:extLst>
              <a:ext uri="{FF2B5EF4-FFF2-40B4-BE49-F238E27FC236}">
                <a16:creationId xmlns:a16="http://schemas.microsoft.com/office/drawing/2014/main" id="{BCD3A9B9-761D-4250-BD5C-02D475D4EEC5}"/>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A080AE0F-B8D9-4B22-89E8-DA3D75F1EA17}"/>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1CB378F4-251F-46A9-B11C-7BC6910F4146}"/>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44483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3A00AA-6082-4A09-8871-AF8DACBF5E4B}"/>
              </a:ext>
            </a:extLst>
          </p:cNvPr>
          <p:cNvSpPr>
            <a:spLocks noGrp="1"/>
          </p:cNvSpPr>
          <p:nvPr>
            <p:ph type="title"/>
          </p:nvPr>
        </p:nvSpPr>
        <p:spPr/>
        <p:txBody>
          <a:bodyPr/>
          <a:lstStyle/>
          <a:p>
            <a:r>
              <a:rPr lang="en-US" dirty="0">
                <a:latin typeface="Bodoni MT" panose="02070603080606020203" pitchFamily="18" charset="0"/>
              </a:rPr>
              <a:t>MAGI Method: Reasonable Compatibility Standards for Income</a:t>
            </a:r>
            <a:endParaRPr lang="en-US" dirty="0"/>
          </a:p>
        </p:txBody>
      </p:sp>
      <p:graphicFrame>
        <p:nvGraphicFramePr>
          <p:cNvPr id="7" name="Content Placeholder 6">
            <a:extLst>
              <a:ext uri="{FF2B5EF4-FFF2-40B4-BE49-F238E27FC236}">
                <a16:creationId xmlns:a16="http://schemas.microsoft.com/office/drawing/2014/main" id="{B77EEA2F-023B-4D23-8AA7-B33847603101}"/>
              </a:ext>
            </a:extLst>
          </p:cNvPr>
          <p:cNvGraphicFramePr>
            <a:graphicFrameLocks noGrp="1"/>
          </p:cNvGraphicFramePr>
          <p:nvPr>
            <p:ph idx="1"/>
            <p:extLst>
              <p:ext uri="{D42A27DB-BD31-4B8C-83A1-F6EECF244321}">
                <p14:modId xmlns:p14="http://schemas.microsoft.com/office/powerpoint/2010/main" val="199773240"/>
              </p:ext>
            </p:extLst>
          </p:nvPr>
        </p:nvGraphicFramePr>
        <p:xfrm>
          <a:off x="609600" y="1600200"/>
          <a:ext cx="10926618" cy="4717537"/>
        </p:xfrm>
        <a:graphic>
          <a:graphicData uri="http://schemas.openxmlformats.org/drawingml/2006/table">
            <a:tbl>
              <a:tblPr firstRow="1" firstCol="1" bandRow="1">
                <a:tableStyleId>{5C22544A-7EE6-4342-B048-85BDC9FD1C3A}</a:tableStyleId>
              </a:tblPr>
              <a:tblGrid>
                <a:gridCol w="5252461">
                  <a:extLst>
                    <a:ext uri="{9D8B030D-6E8A-4147-A177-3AD203B41FA5}">
                      <a16:colId xmlns:a16="http://schemas.microsoft.com/office/drawing/2014/main" val="1915039950"/>
                    </a:ext>
                  </a:extLst>
                </a:gridCol>
                <a:gridCol w="5674157">
                  <a:extLst>
                    <a:ext uri="{9D8B030D-6E8A-4147-A177-3AD203B41FA5}">
                      <a16:colId xmlns:a16="http://schemas.microsoft.com/office/drawing/2014/main" val="1938543525"/>
                    </a:ext>
                  </a:extLst>
                </a:gridCol>
              </a:tblGrid>
              <a:tr h="386356">
                <a:tc gridSpan="2">
                  <a:txBody>
                    <a:bodyPr/>
                    <a:lstStyle/>
                    <a:p>
                      <a:pPr marL="0" marR="0" algn="ctr">
                        <a:lnSpc>
                          <a:spcPct val="107000"/>
                        </a:lnSpc>
                        <a:spcBef>
                          <a:spcPts val="0"/>
                        </a:spcBef>
                        <a:spcAft>
                          <a:spcPts val="0"/>
                        </a:spcAft>
                      </a:pPr>
                      <a:r>
                        <a:rPr lang="en-US" sz="1800" dirty="0">
                          <a:effectLst/>
                          <a:latin typeface="Bodoni MT" panose="02070603080606020203" pitchFamily="18" charset="0"/>
                        </a:rPr>
                        <a:t>Medicaid Reasonable Compatibility Standards for Income </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tc>
                <a:tc hMerge="1">
                  <a:txBody>
                    <a:bodyPr/>
                    <a:lstStyle/>
                    <a:p>
                      <a:endParaRPr lang="en-US"/>
                    </a:p>
                  </a:txBody>
                  <a:tcPr/>
                </a:tc>
                <a:extLst>
                  <a:ext uri="{0D108BD9-81ED-4DB2-BD59-A6C34878D82A}">
                    <a16:rowId xmlns:a16="http://schemas.microsoft.com/office/drawing/2014/main" val="1721114290"/>
                  </a:ext>
                </a:extLst>
              </a:tr>
              <a:tr h="386356">
                <a:tc>
                  <a:txBody>
                    <a:bodyPr/>
                    <a:lstStyle/>
                    <a:p>
                      <a:pPr marL="0" marR="0">
                        <a:lnSpc>
                          <a:spcPct val="107000"/>
                        </a:lnSpc>
                        <a:spcBef>
                          <a:spcPts val="0"/>
                        </a:spcBef>
                        <a:spcAft>
                          <a:spcPts val="0"/>
                        </a:spcAft>
                      </a:pPr>
                      <a:r>
                        <a:rPr lang="en-US" sz="1600" b="1" dirty="0">
                          <a:solidFill>
                            <a:srgbClr val="052043"/>
                          </a:solidFill>
                          <a:effectLst/>
                          <a:latin typeface="Bodoni MT" panose="02070603080606020203" pitchFamily="18" charset="0"/>
                        </a:rPr>
                        <a:t>Attestation and Data Scenario </a:t>
                      </a:r>
                      <a:endParaRPr lang="en-US" sz="1600" b="1" dirty="0">
                        <a:solidFill>
                          <a:srgbClr val="052043"/>
                        </a:solidFill>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solidFill>
                      <a:schemeClr val="accent1">
                        <a:lumMod val="10000"/>
                        <a:lumOff val="90000"/>
                      </a:schemeClr>
                    </a:solidFill>
                  </a:tcPr>
                </a:tc>
                <a:tc>
                  <a:txBody>
                    <a:bodyPr/>
                    <a:lstStyle/>
                    <a:p>
                      <a:pPr marL="0" marR="0" indent="0">
                        <a:lnSpc>
                          <a:spcPct val="107000"/>
                        </a:lnSpc>
                        <a:spcBef>
                          <a:spcPts val="0"/>
                        </a:spcBef>
                        <a:spcAft>
                          <a:spcPts val="0"/>
                        </a:spcAft>
                        <a:buFont typeface="Wingdings" panose="05000000000000000000" pitchFamily="2" charset="2"/>
                        <a:buNone/>
                      </a:pPr>
                      <a:r>
                        <a:rPr lang="en-US" sz="1600" b="1" dirty="0">
                          <a:effectLst/>
                          <a:latin typeface="Bodoni MT" panose="02070603080606020203" pitchFamily="18" charset="0"/>
                        </a:rPr>
                        <a:t>Reasonable Compatibility Standard </a:t>
                      </a:r>
                      <a:endParaRPr lang="en-US" sz="1600" b="1" dirty="0">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solidFill>
                      <a:schemeClr val="accent1">
                        <a:lumMod val="10000"/>
                        <a:lumOff val="90000"/>
                      </a:schemeClr>
                    </a:solidFill>
                  </a:tcPr>
                </a:tc>
                <a:extLst>
                  <a:ext uri="{0D108BD9-81ED-4DB2-BD59-A6C34878D82A}">
                    <a16:rowId xmlns:a16="http://schemas.microsoft.com/office/drawing/2014/main" val="642264285"/>
                  </a:ext>
                </a:extLst>
              </a:tr>
              <a:tr h="689797">
                <a:tc>
                  <a:txBody>
                    <a:bodyPr/>
                    <a:lstStyle/>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rPr>
                        <a:t>Attestation and SWICA and UI data are below applicant’s Medicaid eligibility levels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tc>
                <a:tc>
                  <a:txBody>
                    <a:bodyPr/>
                    <a:lstStyle/>
                    <a:p>
                      <a:pPr marL="285750" marR="0" indent="-285750">
                        <a:lnSpc>
                          <a:spcPct val="107000"/>
                        </a:lnSpc>
                        <a:spcBef>
                          <a:spcPts val="0"/>
                        </a:spcBef>
                        <a:spcAft>
                          <a:spcPts val="0"/>
                        </a:spcAft>
                        <a:buFont typeface="Wingdings" panose="05000000000000000000" pitchFamily="2" charset="2"/>
                        <a:buChar char="ü"/>
                      </a:pPr>
                      <a:r>
                        <a:rPr lang="en-US" sz="1400" dirty="0">
                          <a:effectLst/>
                          <a:latin typeface="Bodoni MT" panose="02070603080606020203" pitchFamily="18" charset="0"/>
                        </a:rPr>
                        <a:t>Reasonably Compatible: Person eligible for Medicaid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tc>
                <a:extLst>
                  <a:ext uri="{0D108BD9-81ED-4DB2-BD59-A6C34878D82A}">
                    <a16:rowId xmlns:a16="http://schemas.microsoft.com/office/drawing/2014/main" val="647909020"/>
                  </a:ext>
                </a:extLst>
              </a:tr>
              <a:tr h="690949">
                <a:tc>
                  <a:txBody>
                    <a:bodyPr/>
                    <a:lstStyle/>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rPr>
                        <a:t>Attestation and SWICA and UI data are above applicant’s Medicaid eligibility levels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tc>
                <a:tc>
                  <a:txBody>
                    <a:bodyPr/>
                    <a:lstStyle/>
                    <a:p>
                      <a:pPr marL="285750" marR="0" indent="-285750">
                        <a:lnSpc>
                          <a:spcPct val="107000"/>
                        </a:lnSpc>
                        <a:spcBef>
                          <a:spcPts val="0"/>
                        </a:spcBef>
                        <a:spcAft>
                          <a:spcPts val="0"/>
                        </a:spcAft>
                        <a:buFont typeface="Wingdings" panose="05000000000000000000" pitchFamily="2" charset="2"/>
                        <a:buChar char="ü"/>
                      </a:pPr>
                      <a:r>
                        <a:rPr lang="en-US" sz="1400" dirty="0">
                          <a:effectLst/>
                          <a:latin typeface="Bodoni MT" panose="02070603080606020203" pitchFamily="18" charset="0"/>
                        </a:rPr>
                        <a:t>Reasonably Compatible: Person ineligible for Medicaid; eligibility for a qualified health plan (QHP) is determined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tc>
                <a:extLst>
                  <a:ext uri="{0D108BD9-81ED-4DB2-BD59-A6C34878D82A}">
                    <a16:rowId xmlns:a16="http://schemas.microsoft.com/office/drawing/2014/main" val="1417158284"/>
                  </a:ext>
                </a:extLst>
              </a:tr>
              <a:tr h="1166553">
                <a:tc>
                  <a:txBody>
                    <a:bodyPr/>
                    <a:lstStyle/>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rPr>
                        <a:t>The attestation is below the applicant’s Medicaid eligibility level and the SWICA and UI data are above the applicant’s Medicaid eligibility level, and the difference between the attestation and data is 10% or less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tc>
                <a:tc>
                  <a:txBody>
                    <a:bodyPr/>
                    <a:lstStyle/>
                    <a:p>
                      <a:pPr marL="285750" marR="0" indent="-285750">
                        <a:lnSpc>
                          <a:spcPct val="107000"/>
                        </a:lnSpc>
                        <a:spcBef>
                          <a:spcPts val="0"/>
                        </a:spcBef>
                        <a:spcAft>
                          <a:spcPts val="0"/>
                        </a:spcAft>
                        <a:buFont typeface="Wingdings" panose="05000000000000000000" pitchFamily="2" charset="2"/>
                        <a:buChar char="ü"/>
                      </a:pPr>
                      <a:r>
                        <a:rPr lang="en-US" sz="1400" dirty="0">
                          <a:effectLst/>
                          <a:latin typeface="Bodoni MT" panose="02070603080606020203" pitchFamily="18" charset="0"/>
                        </a:rPr>
                        <a:t>Reasonably Compatible:  Person eligible for Medicaid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tc>
                <a:extLst>
                  <a:ext uri="{0D108BD9-81ED-4DB2-BD59-A6C34878D82A}">
                    <a16:rowId xmlns:a16="http://schemas.microsoft.com/office/drawing/2014/main" val="3662782701"/>
                  </a:ext>
                </a:extLst>
              </a:tr>
              <a:tr h="1166553">
                <a:tc>
                  <a:txBody>
                    <a:bodyPr/>
                    <a:lstStyle/>
                    <a:p>
                      <a:pPr marL="285750" marR="0" indent="-285750">
                        <a:lnSpc>
                          <a:spcPct val="107000"/>
                        </a:lnSpc>
                        <a:spcBef>
                          <a:spcPts val="0"/>
                        </a:spcBef>
                        <a:spcAft>
                          <a:spcPts val="0"/>
                        </a:spcAft>
                        <a:buFont typeface="Wingdings" panose="05000000000000000000" pitchFamily="2" charset="2"/>
                        <a:buChar char="q"/>
                      </a:pPr>
                      <a:r>
                        <a:rPr lang="en-US" sz="1400" dirty="0">
                          <a:effectLst/>
                          <a:latin typeface="Bodoni MT" panose="02070603080606020203" pitchFamily="18" charset="0"/>
                        </a:rPr>
                        <a:t>The attestation is below the applicant’s Medicaid eligibility level and the SWICA and UI data are above the applicant’s Medicaid eligibility level, and the difference between the attestation and data is greater than 10%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tc>
                <a:tc>
                  <a:txBody>
                    <a:bodyPr/>
                    <a:lstStyle/>
                    <a:p>
                      <a:pPr marL="285750" marR="0" indent="-285750">
                        <a:lnSpc>
                          <a:spcPct val="107000"/>
                        </a:lnSpc>
                        <a:spcBef>
                          <a:spcPts val="0"/>
                        </a:spcBef>
                        <a:spcAft>
                          <a:spcPts val="0"/>
                        </a:spcAft>
                        <a:buFont typeface="Wingdings" panose="05000000000000000000" pitchFamily="2" charset="2"/>
                        <a:buChar char="ü"/>
                      </a:pPr>
                      <a:r>
                        <a:rPr lang="en-US" sz="1400" dirty="0">
                          <a:effectLst/>
                          <a:latin typeface="Bodoni MT" panose="02070603080606020203" pitchFamily="18" charset="0"/>
                        </a:rPr>
                        <a:t>Not Reasonably Compatible: pursue discrepancy reconciliation. Person may provide a reasonable explanation and/or provide the State with documentation of current income.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2732" marR="45306" marT="163218" marB="69702" anchor="ctr"/>
                </a:tc>
                <a:extLst>
                  <a:ext uri="{0D108BD9-81ED-4DB2-BD59-A6C34878D82A}">
                    <a16:rowId xmlns:a16="http://schemas.microsoft.com/office/drawing/2014/main" val="1125447963"/>
                  </a:ext>
                </a:extLst>
              </a:tr>
            </a:tbl>
          </a:graphicData>
        </a:graphic>
      </p:graphicFrame>
      <p:sp>
        <p:nvSpPr>
          <p:cNvPr id="6" name="Date Placeholder 5">
            <a:extLst>
              <a:ext uri="{FF2B5EF4-FFF2-40B4-BE49-F238E27FC236}">
                <a16:creationId xmlns:a16="http://schemas.microsoft.com/office/drawing/2014/main" id="{E516F9D2-221C-44F4-A15B-F36B6E4C10E9}"/>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A7BAF0D3-8786-4433-B515-E1540F5D718D}"/>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A1037EA-4CF4-4F2C-9B51-988C36803A89}"/>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793048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D598-C9AE-421F-BEC1-15B896176351}"/>
              </a:ext>
            </a:extLst>
          </p:cNvPr>
          <p:cNvSpPr>
            <a:spLocks noGrp="1"/>
          </p:cNvSpPr>
          <p:nvPr>
            <p:ph type="title"/>
          </p:nvPr>
        </p:nvSpPr>
        <p:spPr>
          <a:xfrm>
            <a:off x="609600" y="274638"/>
            <a:ext cx="10972800" cy="938145"/>
          </a:xfrm>
        </p:spPr>
        <p:txBody>
          <a:bodyPr/>
          <a:lstStyle/>
          <a:p>
            <a:r>
              <a:rPr lang="en-US" dirty="0">
                <a:latin typeface="Bodoni MT" panose="02070603080606020203" pitchFamily="18" charset="0"/>
              </a:rPr>
              <a:t>IHCC Group Eligibility Determination Responsibilities</a:t>
            </a:r>
            <a:endParaRPr lang="en-US" dirty="0"/>
          </a:p>
        </p:txBody>
      </p:sp>
      <p:graphicFrame>
        <p:nvGraphicFramePr>
          <p:cNvPr id="7" name="Content Placeholder 6">
            <a:extLst>
              <a:ext uri="{FF2B5EF4-FFF2-40B4-BE49-F238E27FC236}">
                <a16:creationId xmlns:a16="http://schemas.microsoft.com/office/drawing/2014/main" id="{B642CBAE-62A9-43AB-80D0-74C41FFC7302}"/>
              </a:ext>
            </a:extLst>
          </p:cNvPr>
          <p:cNvGraphicFramePr>
            <a:graphicFrameLocks noGrp="1"/>
          </p:cNvGraphicFramePr>
          <p:nvPr>
            <p:ph idx="1"/>
            <p:extLst>
              <p:ext uri="{D42A27DB-BD31-4B8C-83A1-F6EECF244321}">
                <p14:modId xmlns:p14="http://schemas.microsoft.com/office/powerpoint/2010/main" val="3862976056"/>
              </p:ext>
            </p:extLst>
          </p:nvPr>
        </p:nvGraphicFramePr>
        <p:xfrm>
          <a:off x="609599" y="1191120"/>
          <a:ext cx="10566400" cy="5161877"/>
        </p:xfrm>
        <a:graphic>
          <a:graphicData uri="http://schemas.openxmlformats.org/drawingml/2006/table">
            <a:tbl>
              <a:tblPr firstRow="1" firstCol="1" lastRow="1" lastCol="1" bandRow="1" bandCol="1">
                <a:tableStyleId>{5C22544A-7EE6-4342-B048-85BDC9FD1C3A}</a:tableStyleId>
              </a:tblPr>
              <a:tblGrid>
                <a:gridCol w="5403272">
                  <a:extLst>
                    <a:ext uri="{9D8B030D-6E8A-4147-A177-3AD203B41FA5}">
                      <a16:colId xmlns:a16="http://schemas.microsoft.com/office/drawing/2014/main" val="2643392053"/>
                    </a:ext>
                  </a:extLst>
                </a:gridCol>
                <a:gridCol w="5163128">
                  <a:extLst>
                    <a:ext uri="{9D8B030D-6E8A-4147-A177-3AD203B41FA5}">
                      <a16:colId xmlns:a16="http://schemas.microsoft.com/office/drawing/2014/main" val="444004725"/>
                    </a:ext>
                  </a:extLst>
                </a:gridCol>
              </a:tblGrid>
              <a:tr h="618982">
                <a:tc gridSpan="2">
                  <a:txBody>
                    <a:bodyPr/>
                    <a:lstStyle/>
                    <a:p>
                      <a:pPr marL="0" marR="0" algn="ctr">
                        <a:spcBef>
                          <a:spcPts val="30"/>
                        </a:spcBef>
                        <a:spcAft>
                          <a:spcPts val="0"/>
                        </a:spcAft>
                      </a:pPr>
                      <a:r>
                        <a:rPr lang="en-US" sz="1800" dirty="0">
                          <a:solidFill>
                            <a:srgbClr val="EEB000"/>
                          </a:solidFill>
                          <a:effectLst/>
                          <a:latin typeface="Bodoni MT" panose="02070603080606020203" pitchFamily="18" charset="0"/>
                        </a:rPr>
                        <a:t>                 </a:t>
                      </a:r>
                      <a:r>
                        <a:rPr lang="en-US" sz="1800" spc="-5" dirty="0">
                          <a:solidFill>
                            <a:srgbClr val="EEB000"/>
                          </a:solidFill>
                          <a:effectLst/>
                          <a:latin typeface="Bodoni MT" panose="02070603080606020203" pitchFamily="18" charset="0"/>
                        </a:rPr>
                        <a:t>Community</a:t>
                      </a:r>
                      <a:r>
                        <a:rPr lang="en-US" sz="1800" spc="5" dirty="0">
                          <a:solidFill>
                            <a:srgbClr val="EEB000"/>
                          </a:solidFill>
                          <a:effectLst/>
                          <a:latin typeface="Bodoni MT" panose="02070603080606020203" pitchFamily="18" charset="0"/>
                        </a:rPr>
                        <a:t> </a:t>
                      </a:r>
                      <a:r>
                        <a:rPr lang="en-US" sz="1800" spc="-5" dirty="0">
                          <a:solidFill>
                            <a:srgbClr val="EEB000"/>
                          </a:solidFill>
                          <a:effectLst/>
                          <a:latin typeface="Bodoni MT" panose="02070603080606020203" pitchFamily="18" charset="0"/>
                        </a:rPr>
                        <a:t>Medicaid</a:t>
                      </a:r>
                      <a:r>
                        <a:rPr lang="en-US" sz="1800" dirty="0">
                          <a:solidFill>
                            <a:srgbClr val="EEB000"/>
                          </a:solidFill>
                          <a:effectLst/>
                          <a:latin typeface="Bodoni MT" panose="02070603080606020203" pitchFamily="18" charset="0"/>
                        </a:rPr>
                        <a:t> </a:t>
                      </a:r>
                      <a:r>
                        <a:rPr lang="en-US" sz="1800" spc="-5" dirty="0">
                          <a:solidFill>
                            <a:srgbClr val="EEB000"/>
                          </a:solidFill>
                          <a:effectLst/>
                          <a:latin typeface="Bodoni MT" panose="02070603080606020203" pitchFamily="18" charset="0"/>
                        </a:rPr>
                        <a:t>Eligibility Pathways   </a:t>
                      </a:r>
                    </a:p>
                    <a:p>
                      <a:pPr marL="1153160" marR="0" algn="ctr">
                        <a:lnSpc>
                          <a:spcPts val="1330"/>
                        </a:lnSpc>
                        <a:spcBef>
                          <a:spcPts val="0"/>
                        </a:spcBef>
                        <a:spcAft>
                          <a:spcPts val="0"/>
                        </a:spcAft>
                      </a:pPr>
                      <a:r>
                        <a:rPr lang="en-US" sz="1800" spc="-5" dirty="0">
                          <a:solidFill>
                            <a:srgbClr val="EEB000"/>
                          </a:solidFill>
                          <a:effectLst/>
                          <a:latin typeface="Bodoni MT" panose="02070603080606020203" pitchFamily="18" charset="0"/>
                          <a:ea typeface="Calibri" panose="020F0502020204030204" pitchFamily="34" charset="0"/>
                          <a:cs typeface="Times New Roman" panose="02020603050405020304" pitchFamily="18" charset="0"/>
                        </a:rPr>
                        <a:t>Eligibility Responsibilities </a:t>
                      </a:r>
                      <a:endParaRPr lang="en-US" sz="1800" dirty="0">
                        <a:solidFill>
                          <a:srgbClr val="EEB000"/>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2311388093"/>
                  </a:ext>
                </a:extLst>
              </a:tr>
              <a:tr h="476299">
                <a:tc>
                  <a:txBody>
                    <a:bodyPr/>
                    <a:lstStyle/>
                    <a:p>
                      <a:pPr marL="0" marR="0" algn="ctr">
                        <a:spcBef>
                          <a:spcPts val="30"/>
                        </a:spcBef>
                        <a:spcAft>
                          <a:spcPts val="0"/>
                        </a:spcAft>
                      </a:pPr>
                      <a:r>
                        <a:rPr lang="en-US" sz="1600">
                          <a:solidFill>
                            <a:srgbClr val="EEB000"/>
                          </a:solidFill>
                          <a:effectLst/>
                          <a:latin typeface="Bodoni MT" panose="02070603080606020203" pitchFamily="18" charset="0"/>
                        </a:rPr>
                        <a:t> </a:t>
                      </a:r>
                      <a:r>
                        <a:rPr lang="en-US" sz="1600" spc="-5">
                          <a:solidFill>
                            <a:srgbClr val="EEB000"/>
                          </a:solidFill>
                          <a:effectLst/>
                          <a:latin typeface="Bodoni MT" panose="02070603080606020203" pitchFamily="18" charset="0"/>
                        </a:rPr>
                        <a:t>IHCC </a:t>
                      </a:r>
                      <a:r>
                        <a:rPr lang="en-US" sz="1600" spc="-5" dirty="0">
                          <a:solidFill>
                            <a:srgbClr val="EEB000"/>
                          </a:solidFill>
                          <a:effectLst/>
                          <a:latin typeface="Bodoni MT" panose="02070603080606020203" pitchFamily="18" charset="0"/>
                        </a:rPr>
                        <a:t>Group</a:t>
                      </a:r>
                      <a:endParaRPr lang="en-US" sz="1600" dirty="0">
                        <a:solidFill>
                          <a:srgbClr val="EEB000"/>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30"/>
                        </a:spcBef>
                        <a:spcAft>
                          <a:spcPts val="0"/>
                        </a:spcAft>
                      </a:pPr>
                      <a:r>
                        <a:rPr lang="en-US" sz="1600" dirty="0">
                          <a:solidFill>
                            <a:srgbClr val="EEB000"/>
                          </a:solidFill>
                          <a:effectLst/>
                          <a:latin typeface="Bodoni MT" panose="02070603080606020203" pitchFamily="18" charset="0"/>
                        </a:rPr>
                        <a:t> </a:t>
                      </a:r>
                      <a:r>
                        <a:rPr lang="en-US" sz="1600" spc="-5" dirty="0">
                          <a:solidFill>
                            <a:srgbClr val="EEB000"/>
                          </a:solidFill>
                          <a:effectLst/>
                          <a:latin typeface="Bodoni MT" panose="02070603080606020203" pitchFamily="18" charset="0"/>
                        </a:rPr>
                        <a:t>Agency Responsible </a:t>
                      </a:r>
                      <a:endParaRPr lang="en-US" sz="1600" dirty="0">
                        <a:solidFill>
                          <a:srgbClr val="EEB000"/>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92637647"/>
                  </a:ext>
                </a:extLst>
              </a:tr>
              <a:tr h="289859">
                <a:tc>
                  <a:txBody>
                    <a:bodyPr/>
                    <a:lstStyle/>
                    <a:p>
                      <a:pPr marL="285750" marR="0" indent="-285750">
                        <a:lnSpc>
                          <a:spcPts val="1360"/>
                        </a:lnSpc>
                        <a:spcBef>
                          <a:spcPts val="0"/>
                        </a:spcBef>
                        <a:spcAft>
                          <a:spcPts val="0"/>
                        </a:spcAft>
                        <a:buFont typeface="Wingdings" panose="05000000000000000000" pitchFamily="2" charset="2"/>
                        <a:buChar char="q"/>
                      </a:pPr>
                      <a:r>
                        <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rPr>
                        <a:t>SSI Protected Status</a:t>
                      </a:r>
                    </a:p>
                  </a:txBody>
                  <a:tcPr marL="0" marR="0" marT="0" marB="0" anchor="ctr">
                    <a:solidFill>
                      <a:schemeClr val="accent1">
                        <a:lumMod val="25000"/>
                        <a:lumOff val="75000"/>
                      </a:schemeClr>
                    </a:solidFill>
                  </a:tcPr>
                </a:tc>
                <a:tc>
                  <a:txBody>
                    <a:bodyPr/>
                    <a:lstStyle/>
                    <a:p>
                      <a:pPr marL="0" marR="0" algn="ctr">
                        <a:lnSpc>
                          <a:spcPts val="1360"/>
                        </a:lnSpc>
                        <a:spcBef>
                          <a:spcPts val="0"/>
                        </a:spcBef>
                        <a:spcAft>
                          <a:spcPts val="0"/>
                        </a:spcAft>
                      </a:pP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extLst>
                  <a:ext uri="{0D108BD9-81ED-4DB2-BD59-A6C34878D82A}">
                    <a16:rowId xmlns:a16="http://schemas.microsoft.com/office/drawing/2014/main" val="1025175953"/>
                  </a:ext>
                </a:extLst>
              </a:tr>
              <a:tr h="391286">
                <a:tc>
                  <a:txBody>
                    <a:bodyPr/>
                    <a:lstStyle/>
                    <a:p>
                      <a:pPr marL="742950" marR="0" lvl="1" indent="-285750">
                        <a:spcBef>
                          <a:spcPts val="0"/>
                        </a:spcBef>
                        <a:spcAft>
                          <a:spcPts val="0"/>
                        </a:spcAft>
                        <a:buFont typeface="Wingdings" panose="05000000000000000000" pitchFamily="2" charset="2"/>
                        <a:buChar char="ü"/>
                      </a:pPr>
                      <a:r>
                        <a:rPr lang="en-US" sz="1400" spc="-5" dirty="0">
                          <a:solidFill>
                            <a:schemeClr val="accent1"/>
                          </a:solidFill>
                          <a:effectLst/>
                          <a:latin typeface="Bodoni MT" panose="02070603080606020203" pitchFamily="18" charset="0"/>
                        </a:rPr>
                        <a:t>Pickle</a:t>
                      </a:r>
                      <a:r>
                        <a:rPr lang="en-US" sz="1400" spc="5" dirty="0">
                          <a:solidFill>
                            <a:schemeClr val="accent1"/>
                          </a:solidFill>
                          <a:effectLst/>
                          <a:latin typeface="Bodoni MT" panose="02070603080606020203" pitchFamily="18" charset="0"/>
                        </a:rPr>
                        <a:t> </a:t>
                      </a:r>
                      <a:r>
                        <a:rPr lang="en-US" sz="1400" spc="-5" dirty="0">
                          <a:solidFill>
                            <a:schemeClr val="accent1"/>
                          </a:solidFill>
                          <a:effectLst/>
                          <a:latin typeface="Bodoni MT" panose="02070603080606020203" pitchFamily="18" charset="0"/>
                        </a:rPr>
                        <a:t>Amendment</a:t>
                      </a:r>
                      <a:endParaRPr lang="en-US" sz="14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tc>
                  <a:txBody>
                    <a:bodyPr/>
                    <a:lstStyle/>
                    <a:p>
                      <a:pPr marL="0" marR="0" algn="ctr">
                        <a:spcBef>
                          <a:spcPts val="0"/>
                        </a:spcBef>
                        <a:spcAft>
                          <a:spcPts val="0"/>
                        </a:spcAft>
                      </a:pPr>
                      <a:r>
                        <a:rPr lang="en-US" sz="1450" dirty="0">
                          <a:solidFill>
                            <a:schemeClr val="accent1"/>
                          </a:solidFill>
                          <a:effectLst/>
                          <a:latin typeface="Bodoni MT" panose="02070603080606020203" pitchFamily="18" charset="0"/>
                        </a:rPr>
                        <a:t> </a:t>
                      </a:r>
                    </a:p>
                    <a:p>
                      <a:pPr marL="0" marR="0" algn="ctr">
                        <a:lnSpc>
                          <a:spcPts val="1360"/>
                        </a:lnSpc>
                        <a:spcBef>
                          <a:spcPts val="0"/>
                        </a:spcBef>
                        <a:spcAft>
                          <a:spcPts val="0"/>
                        </a:spcAft>
                      </a:pPr>
                      <a:r>
                        <a:rPr lang="en-US" sz="1450" spc="-5" dirty="0">
                          <a:solidFill>
                            <a:schemeClr val="accent1"/>
                          </a:solidFill>
                          <a:effectLst/>
                          <a:latin typeface="Bodoni MT" panose="02070603080606020203" pitchFamily="18" charset="0"/>
                        </a:rPr>
                        <a:t>EOHHS</a:t>
                      </a:r>
                      <a:endParaRPr lang="en-US" sz="145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extLst>
                  <a:ext uri="{0D108BD9-81ED-4DB2-BD59-A6C34878D82A}">
                    <a16:rowId xmlns:a16="http://schemas.microsoft.com/office/drawing/2014/main" val="4096895569"/>
                  </a:ext>
                </a:extLst>
              </a:tr>
              <a:tr h="420709">
                <a:tc>
                  <a:txBody>
                    <a:bodyPr/>
                    <a:lstStyle/>
                    <a:p>
                      <a:pPr marL="742950" marR="0" lvl="1" indent="-285750">
                        <a:spcBef>
                          <a:spcPts val="0"/>
                        </a:spcBef>
                        <a:spcAft>
                          <a:spcPts val="0"/>
                        </a:spcAft>
                        <a:buFont typeface="Wingdings" panose="05000000000000000000" pitchFamily="2" charset="2"/>
                        <a:buChar char="ü"/>
                      </a:pPr>
                      <a:r>
                        <a:rPr lang="en-US" sz="1400" spc="-5" dirty="0">
                          <a:solidFill>
                            <a:schemeClr val="accent1"/>
                          </a:solidFill>
                          <a:effectLst/>
                          <a:latin typeface="Bodoni MT" panose="02070603080606020203" pitchFamily="18" charset="0"/>
                        </a:rPr>
                        <a:t>Section 1619(a) Employed Adults</a:t>
                      </a:r>
                      <a:r>
                        <a:rPr lang="en-US" sz="1400" dirty="0">
                          <a:solidFill>
                            <a:schemeClr val="accent1"/>
                          </a:solidFill>
                          <a:effectLst/>
                          <a:latin typeface="Bodoni MT" panose="02070603080606020203" pitchFamily="18" charset="0"/>
                        </a:rPr>
                        <a:t> </a:t>
                      </a:r>
                      <a:r>
                        <a:rPr lang="en-US" sz="1400" spc="-5" dirty="0">
                          <a:solidFill>
                            <a:schemeClr val="accent1"/>
                          </a:solidFill>
                          <a:effectLst/>
                          <a:latin typeface="Bodoni MT" panose="02070603080606020203" pitchFamily="18" charset="0"/>
                        </a:rPr>
                        <a:t>w/Disabilities</a:t>
                      </a:r>
                      <a:endParaRPr lang="en-US" sz="14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tc>
                  <a:txBody>
                    <a:bodyPr/>
                    <a:lstStyle/>
                    <a:p>
                      <a:pPr marL="0" marR="0" algn="ctr">
                        <a:spcBef>
                          <a:spcPts val="40"/>
                        </a:spcBef>
                        <a:spcAft>
                          <a:spcPts val="0"/>
                        </a:spcAft>
                      </a:pPr>
                      <a:r>
                        <a:rPr lang="en-US" sz="1450" dirty="0">
                          <a:solidFill>
                            <a:schemeClr val="accent1"/>
                          </a:solidFill>
                          <a:effectLst/>
                          <a:latin typeface="Bodoni MT" panose="02070603080606020203" pitchFamily="18" charset="0"/>
                        </a:rPr>
                        <a:t> </a:t>
                      </a:r>
                    </a:p>
                    <a:p>
                      <a:pPr marL="0" marR="0" algn="ctr">
                        <a:spcBef>
                          <a:spcPts val="0"/>
                        </a:spcBef>
                        <a:spcAft>
                          <a:spcPts val="0"/>
                        </a:spcAft>
                      </a:pPr>
                      <a:r>
                        <a:rPr lang="en-US" sz="1450" dirty="0">
                          <a:solidFill>
                            <a:schemeClr val="accent1"/>
                          </a:solidFill>
                          <a:effectLst/>
                          <a:latin typeface="Bodoni MT" panose="02070603080606020203" pitchFamily="18" charset="0"/>
                        </a:rPr>
                        <a:t>SSA</a:t>
                      </a:r>
                      <a:endParaRPr lang="en-US" sz="145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extLst>
                  <a:ext uri="{0D108BD9-81ED-4DB2-BD59-A6C34878D82A}">
                    <a16:rowId xmlns:a16="http://schemas.microsoft.com/office/drawing/2014/main" val="1161646541"/>
                  </a:ext>
                </a:extLst>
              </a:tr>
              <a:tr h="504558">
                <a:tc>
                  <a:txBody>
                    <a:bodyPr/>
                    <a:lstStyle/>
                    <a:p>
                      <a:pPr marL="742950" marR="0" lvl="1" indent="-285750">
                        <a:spcBef>
                          <a:spcPts val="50"/>
                        </a:spcBef>
                        <a:spcAft>
                          <a:spcPts val="0"/>
                        </a:spcAft>
                        <a:buFont typeface="Wingdings" panose="05000000000000000000" pitchFamily="2" charset="2"/>
                        <a:buChar char="ü"/>
                      </a:pPr>
                      <a:r>
                        <a:rPr lang="en-US" sz="1400" spc="-5" dirty="0">
                          <a:solidFill>
                            <a:schemeClr val="accent1"/>
                          </a:solidFill>
                          <a:effectLst/>
                          <a:latin typeface="Bodoni MT" panose="02070603080606020203" pitchFamily="18" charset="0"/>
                        </a:rPr>
                        <a:t>Section 1619(b) Medicaid</a:t>
                      </a:r>
                      <a:r>
                        <a:rPr lang="en-US" sz="1400" spc="5" dirty="0">
                          <a:solidFill>
                            <a:schemeClr val="accent1"/>
                          </a:solidFill>
                          <a:effectLst/>
                          <a:latin typeface="Bodoni MT" panose="02070603080606020203" pitchFamily="18" charset="0"/>
                        </a:rPr>
                        <a:t> </a:t>
                      </a:r>
                      <a:r>
                        <a:rPr lang="en-US" sz="1400" spc="-5" dirty="0">
                          <a:solidFill>
                            <a:schemeClr val="accent1"/>
                          </a:solidFill>
                          <a:effectLst/>
                          <a:latin typeface="Bodoni MT" panose="02070603080606020203" pitchFamily="18" charset="0"/>
                        </a:rPr>
                        <a:t>While Working</a:t>
                      </a:r>
                      <a:endParaRPr lang="en-US" sz="14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tc>
                  <a:txBody>
                    <a:bodyPr/>
                    <a:lstStyle/>
                    <a:p>
                      <a:pPr marL="0" marR="0" algn="ctr">
                        <a:spcBef>
                          <a:spcPts val="10"/>
                        </a:spcBef>
                        <a:spcAft>
                          <a:spcPts val="0"/>
                        </a:spcAft>
                      </a:pPr>
                      <a:r>
                        <a:rPr lang="en-US" sz="1450" dirty="0">
                          <a:solidFill>
                            <a:schemeClr val="accent1"/>
                          </a:solidFill>
                          <a:effectLst/>
                          <a:latin typeface="Bodoni MT" panose="02070603080606020203" pitchFamily="18" charset="0"/>
                        </a:rPr>
                        <a:t> </a:t>
                      </a:r>
                    </a:p>
                    <a:p>
                      <a:pPr marL="0" marR="0" algn="ctr">
                        <a:spcBef>
                          <a:spcPts val="0"/>
                        </a:spcBef>
                        <a:spcAft>
                          <a:spcPts val="0"/>
                        </a:spcAft>
                      </a:pPr>
                      <a:r>
                        <a:rPr lang="en-US" sz="1450" dirty="0">
                          <a:solidFill>
                            <a:schemeClr val="accent1"/>
                          </a:solidFill>
                          <a:effectLst/>
                          <a:latin typeface="Bodoni MT" panose="02070603080606020203" pitchFamily="18" charset="0"/>
                        </a:rPr>
                        <a:t>SSA</a:t>
                      </a:r>
                      <a:endParaRPr lang="en-US" sz="145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extLst>
                  <a:ext uri="{0D108BD9-81ED-4DB2-BD59-A6C34878D82A}">
                    <a16:rowId xmlns:a16="http://schemas.microsoft.com/office/drawing/2014/main" val="4076882433"/>
                  </a:ext>
                </a:extLst>
              </a:tr>
              <a:tr h="391286">
                <a:tc>
                  <a:txBody>
                    <a:bodyPr/>
                    <a:lstStyle/>
                    <a:p>
                      <a:pPr marL="742950" marR="0" lvl="1" indent="-285750">
                        <a:spcBef>
                          <a:spcPts val="50"/>
                        </a:spcBef>
                        <a:spcAft>
                          <a:spcPts val="0"/>
                        </a:spcAft>
                        <a:buFont typeface="Wingdings" panose="05000000000000000000" pitchFamily="2" charset="2"/>
                        <a:buChar char="ü"/>
                      </a:pPr>
                      <a:r>
                        <a:rPr lang="en-US" sz="1400" spc="-5" dirty="0">
                          <a:solidFill>
                            <a:schemeClr val="accent1"/>
                          </a:solidFill>
                          <a:effectLst/>
                          <a:latin typeface="Bodoni MT" panose="02070603080606020203" pitchFamily="18" charset="0"/>
                        </a:rPr>
                        <a:t>Protected Surviving Spouses</a:t>
                      </a:r>
                      <a:endParaRPr lang="en-US" sz="14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tc>
                  <a:txBody>
                    <a:bodyPr/>
                    <a:lstStyle/>
                    <a:p>
                      <a:pPr marL="0" marR="0" algn="ctr">
                        <a:spcBef>
                          <a:spcPts val="50"/>
                        </a:spcBef>
                        <a:spcAft>
                          <a:spcPts val="0"/>
                        </a:spcAft>
                      </a:pPr>
                      <a:r>
                        <a:rPr lang="en-US" sz="1450" dirty="0">
                          <a:solidFill>
                            <a:schemeClr val="accent1"/>
                          </a:solidFill>
                          <a:effectLst/>
                          <a:latin typeface="Bodoni MT" panose="02070603080606020203" pitchFamily="18" charset="0"/>
                        </a:rPr>
                        <a:t> </a:t>
                      </a:r>
                    </a:p>
                    <a:p>
                      <a:pPr marL="0" marR="0" algn="ctr">
                        <a:lnSpc>
                          <a:spcPts val="1370"/>
                        </a:lnSpc>
                        <a:spcBef>
                          <a:spcPts val="0"/>
                        </a:spcBef>
                        <a:spcAft>
                          <a:spcPts val="0"/>
                        </a:spcAft>
                      </a:pPr>
                      <a:r>
                        <a:rPr lang="en-US" sz="1450" spc="-5" dirty="0">
                          <a:solidFill>
                            <a:schemeClr val="accent1"/>
                          </a:solidFill>
                          <a:effectLst/>
                          <a:latin typeface="Bodoni MT" panose="02070603080606020203" pitchFamily="18" charset="0"/>
                        </a:rPr>
                        <a:t>EOHHS</a:t>
                      </a:r>
                      <a:endParaRPr lang="en-US" sz="145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extLst>
                  <a:ext uri="{0D108BD9-81ED-4DB2-BD59-A6C34878D82A}">
                    <a16:rowId xmlns:a16="http://schemas.microsoft.com/office/drawing/2014/main" val="412278245"/>
                  </a:ext>
                </a:extLst>
              </a:tr>
              <a:tr h="391286">
                <a:tc>
                  <a:txBody>
                    <a:bodyPr/>
                    <a:lstStyle/>
                    <a:p>
                      <a:pPr marL="742950" marR="0" lvl="1" indent="-285750">
                        <a:spcBef>
                          <a:spcPts val="50"/>
                        </a:spcBef>
                        <a:spcAft>
                          <a:spcPts val="0"/>
                        </a:spcAft>
                        <a:buFont typeface="Wingdings" panose="05000000000000000000" pitchFamily="2" charset="2"/>
                        <a:buChar char="ü"/>
                      </a:pPr>
                      <a:r>
                        <a:rPr lang="en-US" sz="1400" spc="-5" dirty="0">
                          <a:solidFill>
                            <a:schemeClr val="accent1"/>
                          </a:solidFill>
                          <a:effectLst/>
                          <a:latin typeface="Bodoni MT" panose="02070603080606020203" pitchFamily="18" charset="0"/>
                        </a:rPr>
                        <a:t>Adult</a:t>
                      </a:r>
                      <a:r>
                        <a:rPr lang="en-US" sz="1400" dirty="0">
                          <a:solidFill>
                            <a:schemeClr val="accent1"/>
                          </a:solidFill>
                          <a:effectLst/>
                          <a:latin typeface="Bodoni MT" panose="02070603080606020203" pitchFamily="18" charset="0"/>
                        </a:rPr>
                        <a:t> </a:t>
                      </a:r>
                      <a:r>
                        <a:rPr lang="en-US" sz="1400" spc="-5" dirty="0">
                          <a:solidFill>
                            <a:schemeClr val="accent1"/>
                          </a:solidFill>
                          <a:effectLst/>
                          <a:latin typeface="Bodoni MT" panose="02070603080606020203" pitchFamily="18" charset="0"/>
                        </a:rPr>
                        <a:t>Children with Disabilities</a:t>
                      </a:r>
                      <a:endParaRPr lang="en-US" sz="14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tc>
                  <a:txBody>
                    <a:bodyPr/>
                    <a:lstStyle/>
                    <a:p>
                      <a:pPr marL="0" marR="0" algn="ctr">
                        <a:spcBef>
                          <a:spcPts val="50"/>
                        </a:spcBef>
                        <a:spcAft>
                          <a:spcPts val="0"/>
                        </a:spcAft>
                      </a:pPr>
                      <a:r>
                        <a:rPr lang="en-US" sz="1450" dirty="0">
                          <a:solidFill>
                            <a:schemeClr val="accent1"/>
                          </a:solidFill>
                          <a:effectLst/>
                          <a:latin typeface="Bodoni MT" panose="02070603080606020203" pitchFamily="18" charset="0"/>
                        </a:rPr>
                        <a:t> </a:t>
                      </a:r>
                    </a:p>
                    <a:p>
                      <a:pPr marL="0" marR="0" algn="ctr">
                        <a:lnSpc>
                          <a:spcPts val="1370"/>
                        </a:lnSpc>
                        <a:spcBef>
                          <a:spcPts val="0"/>
                        </a:spcBef>
                        <a:spcAft>
                          <a:spcPts val="0"/>
                        </a:spcAft>
                      </a:pPr>
                      <a:r>
                        <a:rPr lang="en-US" sz="1450" spc="-5" dirty="0">
                          <a:solidFill>
                            <a:schemeClr val="accent1"/>
                          </a:solidFill>
                          <a:effectLst/>
                          <a:latin typeface="Bodoni MT" panose="02070603080606020203" pitchFamily="18" charset="0"/>
                        </a:rPr>
                        <a:t>EOHHS</a:t>
                      </a:r>
                      <a:endParaRPr lang="en-US" sz="145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extLst>
                  <a:ext uri="{0D108BD9-81ED-4DB2-BD59-A6C34878D82A}">
                    <a16:rowId xmlns:a16="http://schemas.microsoft.com/office/drawing/2014/main" val="1515400714"/>
                  </a:ext>
                </a:extLst>
              </a:tr>
              <a:tr h="420709">
                <a:tc>
                  <a:txBody>
                    <a:bodyPr/>
                    <a:lstStyle/>
                    <a:p>
                      <a:pPr marL="742950" marR="0" lvl="1" indent="-285750">
                        <a:spcBef>
                          <a:spcPts val="50"/>
                        </a:spcBef>
                        <a:spcAft>
                          <a:spcPts val="0"/>
                        </a:spcAft>
                        <a:buFont typeface="Wingdings" panose="05000000000000000000" pitchFamily="2" charset="2"/>
                        <a:buChar char="ü"/>
                      </a:pPr>
                      <a:r>
                        <a:rPr lang="en-US" sz="1400" dirty="0">
                          <a:solidFill>
                            <a:schemeClr val="accent1"/>
                          </a:solidFill>
                          <a:effectLst/>
                          <a:latin typeface="Bodoni MT" panose="02070603080606020203" pitchFamily="18" charset="0"/>
                        </a:rPr>
                        <a:t> </a:t>
                      </a:r>
                      <a:r>
                        <a:rPr lang="en-US" sz="1400" spc="-5" dirty="0">
                          <a:solidFill>
                            <a:schemeClr val="accent1"/>
                          </a:solidFill>
                          <a:effectLst/>
                          <a:latin typeface="Bodoni MT" panose="02070603080606020203" pitchFamily="18" charset="0"/>
                        </a:rPr>
                        <a:t>Divorced/Surviving Spouses with</a:t>
                      </a:r>
                      <a:r>
                        <a:rPr lang="en-US" sz="1400" spc="215" dirty="0">
                          <a:solidFill>
                            <a:schemeClr val="accent1"/>
                          </a:solidFill>
                          <a:effectLst/>
                          <a:latin typeface="Bodoni MT" panose="02070603080606020203" pitchFamily="18" charset="0"/>
                        </a:rPr>
                        <a:t> </a:t>
                      </a:r>
                      <a:r>
                        <a:rPr lang="en-US" sz="1400" spc="-5" dirty="0">
                          <a:solidFill>
                            <a:schemeClr val="accent1"/>
                          </a:solidFill>
                          <a:effectLst/>
                          <a:latin typeface="Bodoni MT" panose="02070603080606020203" pitchFamily="18" charset="0"/>
                        </a:rPr>
                        <a:t>Disabilities</a:t>
                      </a:r>
                      <a:endParaRPr lang="en-US" sz="14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tc>
                  <a:txBody>
                    <a:bodyPr/>
                    <a:lstStyle/>
                    <a:p>
                      <a:pPr marL="0" marR="0" algn="ctr">
                        <a:spcBef>
                          <a:spcPts val="45"/>
                        </a:spcBef>
                        <a:spcAft>
                          <a:spcPts val="0"/>
                        </a:spcAft>
                      </a:pPr>
                      <a:r>
                        <a:rPr lang="en-US" sz="1450" dirty="0">
                          <a:solidFill>
                            <a:schemeClr val="accent1"/>
                          </a:solidFill>
                          <a:effectLst/>
                          <a:latin typeface="Bodoni MT" panose="02070603080606020203" pitchFamily="18" charset="0"/>
                        </a:rPr>
                        <a:t> </a:t>
                      </a:r>
                    </a:p>
                    <a:p>
                      <a:pPr marL="0" marR="0" algn="ctr">
                        <a:spcBef>
                          <a:spcPts val="0"/>
                        </a:spcBef>
                        <a:spcAft>
                          <a:spcPts val="0"/>
                        </a:spcAft>
                      </a:pPr>
                      <a:r>
                        <a:rPr lang="en-US" sz="1450" dirty="0">
                          <a:solidFill>
                            <a:schemeClr val="accent1"/>
                          </a:solidFill>
                          <a:effectLst/>
                          <a:latin typeface="Bodoni MT" panose="02070603080606020203" pitchFamily="18" charset="0"/>
                        </a:rPr>
                        <a:t>SSA</a:t>
                      </a:r>
                      <a:endParaRPr lang="en-US" sz="145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extLst>
                  <a:ext uri="{0D108BD9-81ED-4DB2-BD59-A6C34878D82A}">
                    <a16:rowId xmlns:a16="http://schemas.microsoft.com/office/drawing/2014/main" val="2999940259"/>
                  </a:ext>
                </a:extLst>
              </a:tr>
              <a:tr h="420709">
                <a:tc>
                  <a:txBody>
                    <a:bodyPr/>
                    <a:lstStyle/>
                    <a:p>
                      <a:pPr marL="742950" marR="0" lvl="1" indent="-285750">
                        <a:spcBef>
                          <a:spcPts val="0"/>
                        </a:spcBef>
                        <a:spcAft>
                          <a:spcPts val="0"/>
                        </a:spcAft>
                        <a:buFont typeface="Wingdings" panose="05000000000000000000" pitchFamily="2" charset="2"/>
                        <a:buChar char="ü"/>
                      </a:pPr>
                      <a:r>
                        <a:rPr lang="en-US" sz="1400" dirty="0">
                          <a:solidFill>
                            <a:schemeClr val="accent1"/>
                          </a:solidFill>
                          <a:effectLst/>
                          <a:latin typeface="Bodoni MT" panose="02070603080606020203" pitchFamily="18" charset="0"/>
                        </a:rPr>
                        <a:t> SSP </a:t>
                      </a:r>
                      <a:r>
                        <a:rPr lang="en-US" sz="1400" spc="-5" dirty="0">
                          <a:solidFill>
                            <a:schemeClr val="accent1"/>
                          </a:solidFill>
                          <a:effectLst/>
                          <a:latin typeface="Bodoni MT" panose="02070603080606020203" pitchFamily="18" charset="0"/>
                        </a:rPr>
                        <a:t>Recipients,</a:t>
                      </a:r>
                      <a:r>
                        <a:rPr lang="en-US" sz="1400" dirty="0">
                          <a:solidFill>
                            <a:schemeClr val="accent1"/>
                          </a:solidFill>
                          <a:effectLst/>
                          <a:latin typeface="Bodoni MT" panose="02070603080606020203" pitchFamily="18" charset="0"/>
                        </a:rPr>
                        <a:t> </a:t>
                      </a:r>
                      <a:r>
                        <a:rPr lang="en-US" sz="1400" spc="-5" dirty="0">
                          <a:solidFill>
                            <a:schemeClr val="accent1"/>
                          </a:solidFill>
                          <a:effectLst/>
                          <a:latin typeface="Bodoni MT" panose="02070603080606020203" pitchFamily="18" charset="0"/>
                        </a:rPr>
                        <a:t>12/73</a:t>
                      </a:r>
                      <a:endParaRPr lang="en-US" sz="14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tc>
                  <a:txBody>
                    <a:bodyPr/>
                    <a:lstStyle/>
                    <a:p>
                      <a:pPr marL="0" marR="0" algn="ctr">
                        <a:spcBef>
                          <a:spcPts val="0"/>
                        </a:spcBef>
                        <a:spcAft>
                          <a:spcPts val="0"/>
                        </a:spcAft>
                      </a:pPr>
                      <a:r>
                        <a:rPr lang="en-US" sz="1450" dirty="0">
                          <a:solidFill>
                            <a:schemeClr val="accent1"/>
                          </a:solidFill>
                          <a:effectLst/>
                          <a:latin typeface="Bodoni MT" panose="02070603080606020203" pitchFamily="18" charset="0"/>
                        </a:rPr>
                        <a:t> </a:t>
                      </a:r>
                    </a:p>
                    <a:p>
                      <a:pPr marL="0" marR="0" algn="ctr">
                        <a:spcBef>
                          <a:spcPts val="0"/>
                        </a:spcBef>
                        <a:spcAft>
                          <a:spcPts val="0"/>
                        </a:spcAft>
                      </a:pPr>
                      <a:r>
                        <a:rPr lang="en-US" sz="1450" spc="-5" dirty="0">
                          <a:solidFill>
                            <a:schemeClr val="accent1"/>
                          </a:solidFill>
                          <a:effectLst/>
                          <a:latin typeface="Bodoni MT" panose="02070603080606020203" pitchFamily="18" charset="0"/>
                        </a:rPr>
                        <a:t>EOHHS</a:t>
                      </a:r>
                      <a:endParaRPr lang="en-US" sz="145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extLst>
                  <a:ext uri="{0D108BD9-81ED-4DB2-BD59-A6C34878D82A}">
                    <a16:rowId xmlns:a16="http://schemas.microsoft.com/office/drawing/2014/main" val="2989852919"/>
                  </a:ext>
                </a:extLst>
              </a:tr>
              <a:tr h="420709">
                <a:tc>
                  <a:txBody>
                    <a:bodyPr/>
                    <a:lstStyle/>
                    <a:p>
                      <a:pPr marL="742950" marR="0" lvl="1" indent="-285750">
                        <a:spcBef>
                          <a:spcPts val="50"/>
                        </a:spcBef>
                        <a:spcAft>
                          <a:spcPts val="0"/>
                        </a:spcAft>
                        <a:buFont typeface="Wingdings" panose="05000000000000000000" pitchFamily="2" charset="2"/>
                        <a:buChar char="ü"/>
                      </a:pPr>
                      <a:r>
                        <a:rPr lang="en-US" sz="1400" dirty="0">
                          <a:solidFill>
                            <a:schemeClr val="accent1"/>
                          </a:solidFill>
                          <a:effectLst/>
                          <a:latin typeface="Bodoni MT" panose="02070603080606020203" pitchFamily="18" charset="0"/>
                        </a:rPr>
                        <a:t> </a:t>
                      </a:r>
                      <a:r>
                        <a:rPr lang="en-US" sz="1400" spc="-5" dirty="0">
                          <a:solidFill>
                            <a:schemeClr val="accent1"/>
                          </a:solidFill>
                          <a:effectLst/>
                          <a:latin typeface="Bodoni MT" panose="02070603080606020203" pitchFamily="18" charset="0"/>
                        </a:rPr>
                        <a:t>Divorced/Surviving Spouses with</a:t>
                      </a:r>
                      <a:r>
                        <a:rPr lang="en-US" sz="1400" spc="215" dirty="0">
                          <a:solidFill>
                            <a:schemeClr val="accent1"/>
                          </a:solidFill>
                          <a:effectLst/>
                          <a:latin typeface="Bodoni MT" panose="02070603080606020203" pitchFamily="18" charset="0"/>
                        </a:rPr>
                        <a:t> </a:t>
                      </a:r>
                      <a:r>
                        <a:rPr lang="en-US" sz="1400" spc="-5" dirty="0">
                          <a:solidFill>
                            <a:schemeClr val="accent1"/>
                          </a:solidFill>
                          <a:effectLst/>
                          <a:latin typeface="Bodoni MT" panose="02070603080606020203" pitchFamily="18" charset="0"/>
                        </a:rPr>
                        <a:t>Disabilities </a:t>
                      </a:r>
                      <a:endParaRPr lang="en-US" sz="14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tc>
                  <a:txBody>
                    <a:bodyPr/>
                    <a:lstStyle/>
                    <a:p>
                      <a:pPr marL="0" marR="0" algn="ctr">
                        <a:spcBef>
                          <a:spcPts val="30"/>
                        </a:spcBef>
                        <a:spcAft>
                          <a:spcPts val="0"/>
                        </a:spcAft>
                      </a:pPr>
                      <a:r>
                        <a:rPr lang="en-US" sz="1450" dirty="0">
                          <a:solidFill>
                            <a:schemeClr val="accent1"/>
                          </a:solidFill>
                          <a:effectLst/>
                          <a:latin typeface="Bodoni MT" panose="02070603080606020203" pitchFamily="18" charset="0"/>
                        </a:rPr>
                        <a:t> </a:t>
                      </a:r>
                    </a:p>
                    <a:p>
                      <a:pPr marL="0" marR="0" algn="ctr">
                        <a:spcBef>
                          <a:spcPts val="0"/>
                        </a:spcBef>
                        <a:spcAft>
                          <a:spcPts val="0"/>
                        </a:spcAft>
                      </a:pPr>
                      <a:r>
                        <a:rPr lang="en-US" sz="1450" dirty="0">
                          <a:solidFill>
                            <a:schemeClr val="accent1"/>
                          </a:solidFill>
                          <a:effectLst/>
                          <a:latin typeface="Bodoni MT" panose="02070603080606020203" pitchFamily="18" charset="0"/>
                        </a:rPr>
                        <a:t>SSA</a:t>
                      </a:r>
                      <a:endParaRPr lang="en-US" sz="145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10000"/>
                        <a:lumOff val="90000"/>
                      </a:schemeClr>
                    </a:solidFill>
                  </a:tcPr>
                </a:tc>
                <a:extLst>
                  <a:ext uri="{0D108BD9-81ED-4DB2-BD59-A6C34878D82A}">
                    <a16:rowId xmlns:a16="http://schemas.microsoft.com/office/drawing/2014/main" val="206219801"/>
                  </a:ext>
                </a:extLst>
              </a:tr>
              <a:tr h="285328">
                <a:tc>
                  <a:txBody>
                    <a:bodyPr/>
                    <a:lstStyle/>
                    <a:p>
                      <a:pPr marL="285750" marR="690245" indent="-285750">
                        <a:lnSpc>
                          <a:spcPct val="107000"/>
                        </a:lnSpc>
                        <a:spcBef>
                          <a:spcPts val="0"/>
                        </a:spcBef>
                        <a:spcAft>
                          <a:spcPts val="0"/>
                        </a:spcAft>
                        <a:buFont typeface="Wingdings" panose="05000000000000000000" pitchFamily="2" charset="2"/>
                        <a:buChar char="q"/>
                      </a:pPr>
                      <a:r>
                        <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rPr>
                        <a:t>Medicare Premium Payment Program</a:t>
                      </a:r>
                    </a:p>
                  </a:txBody>
                  <a:tcPr marL="0" marR="0" marT="0" marB="0" anchor="ctr">
                    <a:solidFill>
                      <a:schemeClr val="accent1">
                        <a:lumMod val="25000"/>
                        <a:lumOff val="75000"/>
                      </a:schemeClr>
                    </a:solidFill>
                  </a:tcPr>
                </a:tc>
                <a:tc>
                  <a:txBody>
                    <a:bodyPr/>
                    <a:lstStyle/>
                    <a:p>
                      <a:pPr marL="0" marR="0" algn="ctr">
                        <a:spcBef>
                          <a:spcPts val="0"/>
                        </a:spcBef>
                        <a:spcAft>
                          <a:spcPts val="0"/>
                        </a:spcAft>
                      </a:pPr>
                      <a:r>
                        <a:rPr lang="en-US" sz="14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rPr>
                        <a:t>EOHHS</a:t>
                      </a:r>
                    </a:p>
                  </a:txBody>
                  <a:tcPr marL="0" marR="0" marT="0" marB="0" anchor="ctr">
                    <a:solidFill>
                      <a:schemeClr val="accent1">
                        <a:lumMod val="25000"/>
                        <a:lumOff val="75000"/>
                      </a:schemeClr>
                    </a:solidFill>
                  </a:tcPr>
                </a:tc>
                <a:extLst>
                  <a:ext uri="{0D108BD9-81ED-4DB2-BD59-A6C34878D82A}">
                    <a16:rowId xmlns:a16="http://schemas.microsoft.com/office/drawing/2014/main" val="2389901912"/>
                  </a:ext>
                </a:extLst>
              </a:tr>
            </a:tbl>
          </a:graphicData>
        </a:graphic>
      </p:graphicFrame>
      <p:sp>
        <p:nvSpPr>
          <p:cNvPr id="3" name="Date Placeholder 2">
            <a:extLst>
              <a:ext uri="{FF2B5EF4-FFF2-40B4-BE49-F238E27FC236}">
                <a16:creationId xmlns:a16="http://schemas.microsoft.com/office/drawing/2014/main" id="{4E1EA136-12B3-4A63-9948-121F527BA12F}"/>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D1FE372E-12C2-4061-9469-60D4EA6EB11A}"/>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E0AEFD52-9B9B-48DC-8269-8B5526A58F9E}"/>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1948831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D598-C9AE-421F-BEC1-15B896176351}"/>
              </a:ext>
            </a:extLst>
          </p:cNvPr>
          <p:cNvSpPr>
            <a:spLocks noGrp="1"/>
          </p:cNvSpPr>
          <p:nvPr>
            <p:ph type="title"/>
          </p:nvPr>
        </p:nvSpPr>
        <p:spPr>
          <a:xfrm>
            <a:off x="609600" y="274638"/>
            <a:ext cx="10972800" cy="938145"/>
          </a:xfrm>
        </p:spPr>
        <p:txBody>
          <a:bodyPr/>
          <a:lstStyle/>
          <a:p>
            <a:r>
              <a:rPr lang="en-US" dirty="0">
                <a:latin typeface="Bodoni MT" panose="02070603080606020203" pitchFamily="18" charset="0"/>
              </a:rPr>
              <a:t>IHCC Group Eligibility Determination Responsibilities</a:t>
            </a:r>
          </a:p>
        </p:txBody>
      </p:sp>
      <p:graphicFrame>
        <p:nvGraphicFramePr>
          <p:cNvPr id="7" name="Content Placeholder 6">
            <a:extLst>
              <a:ext uri="{FF2B5EF4-FFF2-40B4-BE49-F238E27FC236}">
                <a16:creationId xmlns:a16="http://schemas.microsoft.com/office/drawing/2014/main" id="{B642CBAE-62A9-43AB-80D0-74C41FFC7302}"/>
              </a:ext>
            </a:extLst>
          </p:cNvPr>
          <p:cNvGraphicFramePr>
            <a:graphicFrameLocks noGrp="1"/>
          </p:cNvGraphicFramePr>
          <p:nvPr>
            <p:ph idx="1"/>
            <p:extLst>
              <p:ext uri="{D42A27DB-BD31-4B8C-83A1-F6EECF244321}">
                <p14:modId xmlns:p14="http://schemas.microsoft.com/office/powerpoint/2010/main" val="1420511504"/>
              </p:ext>
            </p:extLst>
          </p:nvPr>
        </p:nvGraphicFramePr>
        <p:xfrm>
          <a:off x="618836" y="1365296"/>
          <a:ext cx="10584873" cy="4666682"/>
        </p:xfrm>
        <a:graphic>
          <a:graphicData uri="http://schemas.openxmlformats.org/drawingml/2006/table">
            <a:tbl>
              <a:tblPr firstRow="1" firstCol="1" lastRow="1" lastCol="1" bandRow="1" bandCol="1">
                <a:tableStyleId>{5C22544A-7EE6-4342-B048-85BDC9FD1C3A}</a:tableStyleId>
              </a:tblPr>
              <a:tblGrid>
                <a:gridCol w="5261592">
                  <a:extLst>
                    <a:ext uri="{9D8B030D-6E8A-4147-A177-3AD203B41FA5}">
                      <a16:colId xmlns:a16="http://schemas.microsoft.com/office/drawing/2014/main" val="2643392053"/>
                    </a:ext>
                  </a:extLst>
                </a:gridCol>
                <a:gridCol w="5323281">
                  <a:extLst>
                    <a:ext uri="{9D8B030D-6E8A-4147-A177-3AD203B41FA5}">
                      <a16:colId xmlns:a16="http://schemas.microsoft.com/office/drawing/2014/main" val="444004725"/>
                    </a:ext>
                  </a:extLst>
                </a:gridCol>
              </a:tblGrid>
              <a:tr h="528255">
                <a:tc gridSpan="2">
                  <a:txBody>
                    <a:bodyPr/>
                    <a:lstStyle/>
                    <a:p>
                      <a:pPr marL="0" marR="0" algn="ctr">
                        <a:spcBef>
                          <a:spcPts val="30"/>
                        </a:spcBef>
                        <a:spcAft>
                          <a:spcPts val="0"/>
                        </a:spcAft>
                      </a:pPr>
                      <a:r>
                        <a:rPr lang="en-US" sz="700" dirty="0">
                          <a:solidFill>
                            <a:schemeClr val="accent2">
                              <a:lumMod val="75000"/>
                            </a:schemeClr>
                          </a:solidFill>
                          <a:effectLst/>
                          <a:latin typeface="Bodoni MT" panose="02070603080606020203" pitchFamily="18" charset="0"/>
                        </a:rPr>
                        <a:t> </a:t>
                      </a:r>
                      <a:endParaRPr lang="en-US" sz="1600" dirty="0">
                        <a:solidFill>
                          <a:schemeClr val="accent2">
                            <a:lumMod val="75000"/>
                          </a:schemeClr>
                        </a:solidFill>
                        <a:effectLst/>
                        <a:latin typeface="Bodoni MT" panose="02070603080606020203" pitchFamily="18" charset="0"/>
                      </a:endParaRPr>
                    </a:p>
                    <a:p>
                      <a:pPr marL="1153160" marR="0" algn="ctr">
                        <a:lnSpc>
                          <a:spcPts val="1330"/>
                        </a:lnSpc>
                        <a:spcBef>
                          <a:spcPts val="0"/>
                        </a:spcBef>
                        <a:spcAft>
                          <a:spcPts val="0"/>
                        </a:spcAft>
                      </a:pPr>
                      <a:r>
                        <a:rPr lang="en-US" sz="1600" spc="-5" dirty="0">
                          <a:solidFill>
                            <a:schemeClr val="accent2">
                              <a:lumMod val="75000"/>
                            </a:schemeClr>
                          </a:solidFill>
                          <a:effectLst/>
                          <a:latin typeface="Bodoni MT" panose="02070603080606020203" pitchFamily="18" charset="0"/>
                        </a:rPr>
                        <a:t>Community</a:t>
                      </a:r>
                      <a:r>
                        <a:rPr lang="en-US" sz="1600" spc="5" dirty="0">
                          <a:solidFill>
                            <a:schemeClr val="accent2">
                              <a:lumMod val="75000"/>
                            </a:schemeClr>
                          </a:solidFill>
                          <a:effectLst/>
                          <a:latin typeface="Bodoni MT" panose="02070603080606020203" pitchFamily="18" charset="0"/>
                        </a:rPr>
                        <a:t> </a:t>
                      </a:r>
                      <a:r>
                        <a:rPr lang="en-US" sz="1600" spc="-5" dirty="0">
                          <a:solidFill>
                            <a:schemeClr val="accent2">
                              <a:lumMod val="75000"/>
                            </a:schemeClr>
                          </a:solidFill>
                          <a:effectLst/>
                          <a:latin typeface="Bodoni MT" panose="02070603080606020203" pitchFamily="18" charset="0"/>
                        </a:rPr>
                        <a:t>Medicaid</a:t>
                      </a:r>
                      <a:r>
                        <a:rPr lang="en-US" sz="1600" dirty="0">
                          <a:solidFill>
                            <a:schemeClr val="accent2">
                              <a:lumMod val="75000"/>
                            </a:schemeClr>
                          </a:solidFill>
                          <a:effectLst/>
                          <a:latin typeface="Bodoni MT" panose="02070603080606020203" pitchFamily="18" charset="0"/>
                        </a:rPr>
                        <a:t> </a:t>
                      </a:r>
                      <a:r>
                        <a:rPr lang="en-US" sz="1600" spc="-5" dirty="0">
                          <a:solidFill>
                            <a:schemeClr val="accent2">
                              <a:lumMod val="75000"/>
                            </a:schemeClr>
                          </a:solidFill>
                          <a:effectLst/>
                          <a:latin typeface="Bodoni MT" panose="02070603080606020203" pitchFamily="18" charset="0"/>
                        </a:rPr>
                        <a:t>Eligibility Pathways</a:t>
                      </a:r>
                    </a:p>
                    <a:p>
                      <a:pPr marL="1153160" marR="0" algn="ctr">
                        <a:lnSpc>
                          <a:spcPts val="1330"/>
                        </a:lnSpc>
                        <a:spcBef>
                          <a:spcPts val="0"/>
                        </a:spcBef>
                        <a:spcAft>
                          <a:spcPts val="0"/>
                        </a:spcAft>
                      </a:pPr>
                      <a:r>
                        <a:rPr lang="en-US" sz="1600" spc="-5" dirty="0">
                          <a:solidFill>
                            <a:schemeClr val="accent2">
                              <a:lumMod val="75000"/>
                            </a:schemeClr>
                          </a:solidFill>
                          <a:effectLst/>
                          <a:latin typeface="Bodoni MT" panose="02070603080606020203" pitchFamily="18" charset="0"/>
                          <a:ea typeface="Calibri" panose="020F0502020204030204" pitchFamily="34" charset="0"/>
                          <a:cs typeface="Times New Roman" panose="02020603050405020304" pitchFamily="18" charset="0"/>
                        </a:rPr>
                        <a:t>Eligibility Responsibilities </a:t>
                      </a:r>
                      <a:endParaRPr lang="en-US" sz="1600" dirty="0">
                        <a:solidFill>
                          <a:schemeClr val="accent2">
                            <a:lumMod val="75000"/>
                          </a:schemeClr>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2311388093"/>
                  </a:ext>
                </a:extLst>
              </a:tr>
              <a:tr h="356451">
                <a:tc>
                  <a:txBody>
                    <a:bodyPr/>
                    <a:lstStyle/>
                    <a:p>
                      <a:pPr marL="0" marR="0" algn="ctr">
                        <a:spcBef>
                          <a:spcPts val="30"/>
                        </a:spcBef>
                        <a:spcAft>
                          <a:spcPts val="0"/>
                        </a:spcAft>
                      </a:pPr>
                      <a:r>
                        <a:rPr lang="en-US" sz="1600" dirty="0">
                          <a:solidFill>
                            <a:schemeClr val="accent2">
                              <a:lumMod val="75000"/>
                            </a:schemeClr>
                          </a:solidFill>
                          <a:effectLst/>
                          <a:latin typeface="Bodoni MT" panose="02070603080606020203" pitchFamily="18" charset="0"/>
                        </a:rPr>
                        <a:t> </a:t>
                      </a:r>
                      <a:r>
                        <a:rPr lang="en-US" sz="1600" spc="-5" dirty="0">
                          <a:solidFill>
                            <a:schemeClr val="accent2">
                              <a:lumMod val="75000"/>
                            </a:schemeClr>
                          </a:solidFill>
                          <a:effectLst/>
                          <a:latin typeface="Bodoni MT" panose="02070603080606020203" pitchFamily="18" charset="0"/>
                        </a:rPr>
                        <a:t>IHCC Group</a:t>
                      </a:r>
                      <a:endParaRPr lang="en-US" sz="1600" dirty="0">
                        <a:solidFill>
                          <a:schemeClr val="accent2">
                            <a:lumMod val="75000"/>
                          </a:schemeClr>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30"/>
                        </a:spcBef>
                        <a:spcAft>
                          <a:spcPts val="0"/>
                        </a:spcAft>
                      </a:pPr>
                      <a:r>
                        <a:rPr lang="en-US" sz="1600" dirty="0">
                          <a:solidFill>
                            <a:schemeClr val="accent2">
                              <a:lumMod val="75000"/>
                            </a:schemeClr>
                          </a:solidFill>
                          <a:effectLst/>
                          <a:latin typeface="Bodoni MT" panose="02070603080606020203" pitchFamily="18" charset="0"/>
                        </a:rPr>
                        <a:t> </a:t>
                      </a:r>
                      <a:r>
                        <a:rPr lang="en-US" sz="1600" spc="-5" dirty="0">
                          <a:solidFill>
                            <a:schemeClr val="accent2">
                              <a:lumMod val="75000"/>
                            </a:schemeClr>
                          </a:solidFill>
                          <a:effectLst/>
                          <a:latin typeface="Bodoni MT" panose="02070603080606020203" pitchFamily="18" charset="0"/>
                        </a:rPr>
                        <a:t>Agency Responsible </a:t>
                      </a:r>
                      <a:endParaRPr lang="en-US" sz="1600" dirty="0">
                        <a:solidFill>
                          <a:schemeClr val="accent2">
                            <a:lumMod val="75000"/>
                          </a:schemeClr>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92637647"/>
                  </a:ext>
                </a:extLst>
              </a:tr>
              <a:tr h="631722">
                <a:tc>
                  <a:txBody>
                    <a:bodyPr/>
                    <a:lstStyle/>
                    <a:p>
                      <a:pPr marL="0" marR="0">
                        <a:spcBef>
                          <a:spcPts val="50"/>
                        </a:spcBef>
                        <a:spcAft>
                          <a:spcPts val="0"/>
                        </a:spcAft>
                      </a:pPr>
                      <a:r>
                        <a:rPr lang="en-US" sz="1600" dirty="0">
                          <a:solidFill>
                            <a:schemeClr val="accent1"/>
                          </a:solidFill>
                          <a:effectLst/>
                          <a:latin typeface="Bodoni MT" panose="02070603080606020203" pitchFamily="18" charset="0"/>
                        </a:rPr>
                        <a:t> </a:t>
                      </a:r>
                    </a:p>
                    <a:p>
                      <a:pPr marL="171450" marR="538480" indent="-171450">
                        <a:lnSpc>
                          <a:spcPct val="107000"/>
                        </a:lnSpc>
                        <a:spcBef>
                          <a:spcPts val="0"/>
                        </a:spcBef>
                        <a:spcAft>
                          <a:spcPts val="0"/>
                        </a:spcAft>
                        <a:buFont typeface="Wingdings" panose="05000000000000000000" pitchFamily="2" charset="2"/>
                        <a:buChar char="q"/>
                      </a:pPr>
                      <a:r>
                        <a:rPr lang="en-US" sz="1600" spc="-5" dirty="0">
                          <a:solidFill>
                            <a:schemeClr val="accent1"/>
                          </a:solidFill>
                          <a:effectLst/>
                          <a:latin typeface="Bodoni MT" panose="02070603080606020203" pitchFamily="18" charset="0"/>
                        </a:rPr>
                        <a:t>Low-income</a:t>
                      </a:r>
                      <a:r>
                        <a:rPr lang="en-US" sz="1600" spc="5" dirty="0">
                          <a:solidFill>
                            <a:schemeClr val="accent1"/>
                          </a:solidFill>
                          <a:effectLst/>
                          <a:latin typeface="Bodoni MT" panose="02070603080606020203" pitchFamily="18" charset="0"/>
                        </a:rPr>
                        <a:t> </a:t>
                      </a:r>
                      <a:r>
                        <a:rPr lang="en-US" sz="1600" spc="-5" dirty="0">
                          <a:solidFill>
                            <a:schemeClr val="accent1"/>
                          </a:solidFill>
                          <a:effectLst/>
                          <a:latin typeface="Bodoni MT" panose="02070603080606020203" pitchFamily="18" charset="0"/>
                        </a:rPr>
                        <a:t>Elders and</a:t>
                      </a:r>
                      <a:r>
                        <a:rPr lang="en-US" sz="1600" spc="5" dirty="0">
                          <a:solidFill>
                            <a:schemeClr val="accent1"/>
                          </a:solidFill>
                          <a:effectLst/>
                          <a:latin typeface="Bodoni MT" panose="02070603080606020203" pitchFamily="18" charset="0"/>
                        </a:rPr>
                        <a:t> </a:t>
                      </a:r>
                      <a:r>
                        <a:rPr lang="en-US" sz="1600" spc="-5" dirty="0">
                          <a:solidFill>
                            <a:schemeClr val="accent1"/>
                          </a:solidFill>
                          <a:effectLst/>
                          <a:latin typeface="Bodoni MT" panose="02070603080606020203" pitchFamily="18" charset="0"/>
                        </a:rPr>
                        <a:t>Adults</a:t>
                      </a:r>
                      <a:r>
                        <a:rPr lang="en-US" sz="1600" dirty="0">
                          <a:solidFill>
                            <a:schemeClr val="accent1"/>
                          </a:solidFill>
                          <a:effectLst/>
                          <a:latin typeface="Bodoni MT" panose="02070603080606020203" pitchFamily="18" charset="0"/>
                        </a:rPr>
                        <a:t> </a:t>
                      </a:r>
                      <a:r>
                        <a:rPr lang="en-US" sz="1600" spc="-5" dirty="0">
                          <a:solidFill>
                            <a:schemeClr val="accent1"/>
                          </a:solidFill>
                          <a:effectLst/>
                          <a:latin typeface="Bodoni MT" panose="02070603080606020203" pitchFamily="18" charset="0"/>
                        </a:rPr>
                        <a:t>with</a:t>
                      </a:r>
                      <a:r>
                        <a:rPr lang="en-US" sz="1600" spc="145" dirty="0">
                          <a:solidFill>
                            <a:schemeClr val="accent1"/>
                          </a:solidFill>
                          <a:effectLst/>
                          <a:latin typeface="Bodoni MT" panose="02070603080606020203" pitchFamily="18" charset="0"/>
                        </a:rPr>
                        <a:t> </a:t>
                      </a:r>
                      <a:r>
                        <a:rPr lang="en-US" sz="1600" spc="-5" dirty="0">
                          <a:solidFill>
                            <a:schemeClr val="accent1"/>
                          </a:solidFill>
                          <a:effectLst/>
                          <a:latin typeface="Bodoni MT" panose="02070603080606020203" pitchFamily="18" charset="0"/>
                        </a:rPr>
                        <a:t>Disabilities </a:t>
                      </a:r>
                      <a:r>
                        <a:rPr lang="en-US" sz="1600" dirty="0">
                          <a:solidFill>
                            <a:schemeClr val="accent1"/>
                          </a:solidFill>
                          <a:effectLst/>
                          <a:latin typeface="Bodoni MT" panose="02070603080606020203" pitchFamily="18" charset="0"/>
                        </a:rPr>
                        <a:t>(EAD) including Medically Needy</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tc>
                  <a:txBody>
                    <a:bodyPr/>
                    <a:lstStyle/>
                    <a:p>
                      <a:pPr marL="0" marR="0" algn="ctr">
                        <a:spcBef>
                          <a:spcPts val="50"/>
                        </a:spcBef>
                        <a:spcAft>
                          <a:spcPts val="0"/>
                        </a:spcAft>
                      </a:pPr>
                      <a:r>
                        <a:rPr lang="en-US" sz="1600" dirty="0">
                          <a:solidFill>
                            <a:schemeClr val="accent1"/>
                          </a:solidFill>
                          <a:effectLst/>
                          <a:latin typeface="Bodoni MT" panose="02070603080606020203" pitchFamily="18" charset="0"/>
                        </a:rPr>
                        <a:t> </a:t>
                      </a:r>
                    </a:p>
                    <a:p>
                      <a:pPr marL="0" marR="0" algn="ctr">
                        <a:spcBef>
                          <a:spcPts val="0"/>
                        </a:spcBef>
                        <a:spcAft>
                          <a:spcPts val="0"/>
                        </a:spcAft>
                      </a:pPr>
                      <a:r>
                        <a:rPr lang="en-US" sz="1600" spc="-5" dirty="0">
                          <a:solidFill>
                            <a:schemeClr val="accent1"/>
                          </a:solidFill>
                          <a:effectLst/>
                          <a:latin typeface="Bodoni MT" panose="02070603080606020203" pitchFamily="18" charset="0"/>
                        </a:rPr>
                        <a:t>EOHHS</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extLst>
                  <a:ext uri="{0D108BD9-81ED-4DB2-BD59-A6C34878D82A}">
                    <a16:rowId xmlns:a16="http://schemas.microsoft.com/office/drawing/2014/main" val="3409422718"/>
                  </a:ext>
                </a:extLst>
              </a:tr>
              <a:tr h="451451">
                <a:tc>
                  <a:txBody>
                    <a:bodyPr/>
                    <a:lstStyle/>
                    <a:p>
                      <a:pPr marL="0" marR="0">
                        <a:spcBef>
                          <a:spcPts val="50"/>
                        </a:spcBef>
                        <a:spcAft>
                          <a:spcPts val="0"/>
                        </a:spcAft>
                      </a:pPr>
                      <a:r>
                        <a:rPr lang="en-US" sz="1600" dirty="0">
                          <a:solidFill>
                            <a:schemeClr val="accent1"/>
                          </a:solidFill>
                          <a:effectLst/>
                          <a:latin typeface="Bodoni MT" panose="02070603080606020203" pitchFamily="18" charset="0"/>
                        </a:rPr>
                        <a:t> </a:t>
                      </a:r>
                    </a:p>
                    <a:p>
                      <a:pPr marL="171450" marR="0" indent="-171450">
                        <a:spcBef>
                          <a:spcPts val="0"/>
                        </a:spcBef>
                        <a:spcAft>
                          <a:spcPts val="0"/>
                        </a:spcAft>
                        <a:buFont typeface="Wingdings" panose="05000000000000000000" pitchFamily="2" charset="2"/>
                        <a:buChar char="q"/>
                      </a:pPr>
                      <a:r>
                        <a:rPr lang="en-US" sz="1600" dirty="0">
                          <a:solidFill>
                            <a:schemeClr val="accent1"/>
                          </a:solidFill>
                          <a:effectLst/>
                          <a:latin typeface="Bodoni MT" panose="02070603080606020203" pitchFamily="18" charset="0"/>
                        </a:rPr>
                        <a:t>SSI </a:t>
                      </a:r>
                      <a:r>
                        <a:rPr lang="en-US" sz="1600" spc="-5" dirty="0">
                          <a:solidFill>
                            <a:schemeClr val="accent1"/>
                          </a:solidFill>
                          <a:effectLst/>
                          <a:latin typeface="Bodoni MT" panose="02070603080606020203" pitchFamily="18" charset="0"/>
                        </a:rPr>
                        <a:t>Recipients</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tc>
                  <a:txBody>
                    <a:bodyPr/>
                    <a:lstStyle/>
                    <a:p>
                      <a:pPr marL="0" marR="0" algn="ctr">
                        <a:spcBef>
                          <a:spcPts val="50"/>
                        </a:spcBef>
                        <a:spcAft>
                          <a:spcPts val="0"/>
                        </a:spcAft>
                      </a:pPr>
                      <a:r>
                        <a:rPr lang="en-US" sz="1600" dirty="0">
                          <a:solidFill>
                            <a:schemeClr val="accent1"/>
                          </a:solidFill>
                          <a:effectLst/>
                          <a:latin typeface="Bodoni MT" panose="02070603080606020203" pitchFamily="18" charset="0"/>
                        </a:rPr>
                        <a:t> </a:t>
                      </a:r>
                    </a:p>
                    <a:p>
                      <a:pPr marL="0" marR="0" algn="ctr">
                        <a:spcBef>
                          <a:spcPts val="0"/>
                        </a:spcBef>
                        <a:spcAft>
                          <a:spcPts val="0"/>
                        </a:spcAft>
                      </a:pPr>
                      <a:r>
                        <a:rPr lang="en-US" sz="1600" dirty="0">
                          <a:solidFill>
                            <a:schemeClr val="accent1"/>
                          </a:solidFill>
                          <a:effectLst/>
                          <a:latin typeface="Bodoni MT" panose="02070603080606020203" pitchFamily="18" charset="0"/>
                        </a:rPr>
                        <a:t>SSA</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extLst>
                  <a:ext uri="{0D108BD9-81ED-4DB2-BD59-A6C34878D82A}">
                    <a16:rowId xmlns:a16="http://schemas.microsoft.com/office/drawing/2014/main" val="3748625153"/>
                  </a:ext>
                </a:extLst>
              </a:tr>
              <a:tr h="451451">
                <a:tc>
                  <a:txBody>
                    <a:bodyPr/>
                    <a:lstStyle/>
                    <a:p>
                      <a:pPr marL="0" marR="0">
                        <a:spcBef>
                          <a:spcPts val="0"/>
                        </a:spcBef>
                        <a:spcAft>
                          <a:spcPts val="0"/>
                        </a:spcAft>
                      </a:pPr>
                      <a:r>
                        <a:rPr lang="en-US" sz="1600" dirty="0">
                          <a:solidFill>
                            <a:schemeClr val="accent1"/>
                          </a:solidFill>
                          <a:effectLst/>
                          <a:latin typeface="Bodoni MT" panose="02070603080606020203" pitchFamily="18" charset="0"/>
                        </a:rPr>
                        <a:t> </a:t>
                      </a:r>
                    </a:p>
                    <a:p>
                      <a:pPr marL="285750" marR="0" indent="-285750">
                        <a:spcBef>
                          <a:spcPts val="0"/>
                        </a:spcBef>
                        <a:spcAft>
                          <a:spcPts val="0"/>
                        </a:spcAft>
                        <a:buFont typeface="Wingdings" panose="05000000000000000000" pitchFamily="2" charset="2"/>
                        <a:buChar char="q"/>
                      </a:pPr>
                      <a:r>
                        <a:rPr lang="en-US" sz="1600" dirty="0">
                          <a:solidFill>
                            <a:schemeClr val="accent1"/>
                          </a:solidFill>
                          <a:effectLst/>
                          <a:latin typeface="Bodoni MT" panose="02070603080606020203" pitchFamily="18" charset="0"/>
                        </a:rPr>
                        <a:t>SSP </a:t>
                      </a:r>
                      <a:r>
                        <a:rPr lang="en-US" sz="1600" spc="-5" dirty="0">
                          <a:solidFill>
                            <a:schemeClr val="accent1"/>
                          </a:solidFill>
                          <a:effectLst/>
                          <a:latin typeface="Bodoni MT" panose="02070603080606020203" pitchFamily="18" charset="0"/>
                        </a:rPr>
                        <a:t>Recipients</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tc>
                  <a:txBody>
                    <a:bodyPr/>
                    <a:lstStyle/>
                    <a:p>
                      <a:pPr marL="0" marR="0" algn="ctr">
                        <a:spcBef>
                          <a:spcPts val="0"/>
                        </a:spcBef>
                        <a:spcAft>
                          <a:spcPts val="0"/>
                        </a:spcAft>
                      </a:pPr>
                      <a:r>
                        <a:rPr lang="en-US" sz="1600" dirty="0">
                          <a:solidFill>
                            <a:schemeClr val="accent1"/>
                          </a:solidFill>
                          <a:effectLst/>
                          <a:latin typeface="Bodoni MT" panose="02070603080606020203" pitchFamily="18" charset="0"/>
                        </a:rPr>
                        <a:t> </a:t>
                      </a:r>
                    </a:p>
                    <a:p>
                      <a:pPr marL="0" marR="0" algn="ctr">
                        <a:spcBef>
                          <a:spcPts val="0"/>
                        </a:spcBef>
                        <a:spcAft>
                          <a:spcPts val="0"/>
                        </a:spcAft>
                      </a:pPr>
                      <a:r>
                        <a:rPr lang="en-US" sz="1600" dirty="0">
                          <a:solidFill>
                            <a:schemeClr val="accent1"/>
                          </a:solidFill>
                          <a:effectLst/>
                          <a:latin typeface="Bodoni MT" panose="02070603080606020203" pitchFamily="18" charset="0"/>
                        </a:rPr>
                        <a:t>SSA </a:t>
                      </a:r>
                      <a:r>
                        <a:rPr lang="en-US" sz="1600" spc="-5" dirty="0">
                          <a:solidFill>
                            <a:schemeClr val="accent1"/>
                          </a:solidFill>
                          <a:effectLst/>
                          <a:latin typeface="Bodoni MT" panose="02070603080606020203" pitchFamily="18" charset="0"/>
                        </a:rPr>
                        <a:t>and EOHHS</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extLst>
                  <a:ext uri="{0D108BD9-81ED-4DB2-BD59-A6C34878D82A}">
                    <a16:rowId xmlns:a16="http://schemas.microsoft.com/office/drawing/2014/main" val="1641496882"/>
                  </a:ext>
                </a:extLst>
              </a:tr>
              <a:tr h="545340">
                <a:tc>
                  <a:txBody>
                    <a:bodyPr/>
                    <a:lstStyle/>
                    <a:p>
                      <a:pPr marL="0" marR="0">
                        <a:spcBef>
                          <a:spcPts val="0"/>
                        </a:spcBef>
                        <a:spcAft>
                          <a:spcPts val="0"/>
                        </a:spcAft>
                      </a:pPr>
                      <a:r>
                        <a:rPr lang="en-US" sz="1600" dirty="0">
                          <a:solidFill>
                            <a:schemeClr val="accent1"/>
                          </a:solidFill>
                          <a:effectLst/>
                          <a:latin typeface="Bodoni MT" panose="02070603080606020203" pitchFamily="18" charset="0"/>
                        </a:rPr>
                        <a:t> </a:t>
                      </a:r>
                    </a:p>
                    <a:p>
                      <a:pPr marL="285750" marR="22225" indent="-285750">
                        <a:lnSpc>
                          <a:spcPct val="107000"/>
                        </a:lnSpc>
                        <a:spcBef>
                          <a:spcPts val="0"/>
                        </a:spcBef>
                        <a:spcAft>
                          <a:spcPts val="0"/>
                        </a:spcAft>
                        <a:buFont typeface="Wingdings" panose="05000000000000000000" pitchFamily="2" charset="2"/>
                        <a:buChar char="q"/>
                      </a:pPr>
                      <a:r>
                        <a:rPr lang="en-US" sz="1600" dirty="0">
                          <a:solidFill>
                            <a:schemeClr val="accent1"/>
                          </a:solidFill>
                          <a:effectLst/>
                          <a:latin typeface="Bodoni MT" panose="02070603080606020203" pitchFamily="18" charset="0"/>
                        </a:rPr>
                        <a:t>Breast</a:t>
                      </a:r>
                      <a:r>
                        <a:rPr lang="en-US" sz="1600" spc="-10" dirty="0">
                          <a:solidFill>
                            <a:schemeClr val="accent1"/>
                          </a:solidFill>
                          <a:effectLst/>
                          <a:latin typeface="Bodoni MT" panose="02070603080606020203" pitchFamily="18" charset="0"/>
                        </a:rPr>
                        <a:t> </a:t>
                      </a:r>
                      <a:r>
                        <a:rPr lang="en-US" sz="1600" dirty="0">
                          <a:solidFill>
                            <a:schemeClr val="accent1"/>
                          </a:solidFill>
                          <a:effectLst/>
                          <a:latin typeface="Bodoni MT" panose="02070603080606020203" pitchFamily="18" charset="0"/>
                        </a:rPr>
                        <a:t>and</a:t>
                      </a:r>
                      <a:r>
                        <a:rPr lang="en-US" sz="1600" spc="-5" dirty="0">
                          <a:solidFill>
                            <a:schemeClr val="accent1"/>
                          </a:solidFill>
                          <a:effectLst/>
                          <a:latin typeface="Bodoni MT" panose="02070603080606020203" pitchFamily="18" charset="0"/>
                        </a:rPr>
                        <a:t> Cervical Cancer Screening and</a:t>
                      </a:r>
                      <a:r>
                        <a:rPr lang="en-US" sz="1600" spc="185" dirty="0">
                          <a:solidFill>
                            <a:schemeClr val="accent1"/>
                          </a:solidFill>
                          <a:effectLst/>
                          <a:latin typeface="Bodoni MT" panose="02070603080606020203" pitchFamily="18" charset="0"/>
                        </a:rPr>
                        <a:t> </a:t>
                      </a:r>
                      <a:r>
                        <a:rPr lang="en-US" sz="1600" spc="-5" dirty="0">
                          <a:solidFill>
                            <a:schemeClr val="accent1"/>
                          </a:solidFill>
                          <a:effectLst/>
                          <a:latin typeface="Bodoni MT" panose="02070603080606020203" pitchFamily="18" charset="0"/>
                        </a:rPr>
                        <a:t>Treatment</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tc>
                  <a:txBody>
                    <a:bodyPr/>
                    <a:lstStyle/>
                    <a:p>
                      <a:pPr marL="0" marR="0" algn="ctr">
                        <a:spcBef>
                          <a:spcPts val="25"/>
                        </a:spcBef>
                        <a:spcAft>
                          <a:spcPts val="0"/>
                        </a:spcAft>
                      </a:pPr>
                      <a:r>
                        <a:rPr lang="en-US" sz="1600" dirty="0">
                          <a:solidFill>
                            <a:schemeClr val="accent1"/>
                          </a:solidFill>
                          <a:effectLst/>
                          <a:latin typeface="Bodoni MT" panose="02070603080606020203" pitchFamily="18" charset="0"/>
                        </a:rPr>
                        <a:t> </a:t>
                      </a:r>
                    </a:p>
                    <a:p>
                      <a:pPr marL="0" marR="0" algn="ctr">
                        <a:spcBef>
                          <a:spcPts val="0"/>
                        </a:spcBef>
                        <a:spcAft>
                          <a:spcPts val="0"/>
                        </a:spcAft>
                      </a:pPr>
                      <a:r>
                        <a:rPr lang="en-US" sz="1600" spc="-5" dirty="0">
                          <a:solidFill>
                            <a:schemeClr val="accent1"/>
                          </a:solidFill>
                          <a:effectLst/>
                          <a:latin typeface="Bodoni MT" panose="02070603080606020203" pitchFamily="18" charset="0"/>
                        </a:rPr>
                        <a:t>DOH</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extLst>
                  <a:ext uri="{0D108BD9-81ED-4DB2-BD59-A6C34878D82A}">
                    <a16:rowId xmlns:a16="http://schemas.microsoft.com/office/drawing/2014/main" val="3795843498"/>
                  </a:ext>
                </a:extLst>
              </a:tr>
              <a:tr h="451451">
                <a:tc>
                  <a:txBody>
                    <a:bodyPr/>
                    <a:lstStyle/>
                    <a:p>
                      <a:pPr marL="0" marR="0">
                        <a:spcBef>
                          <a:spcPts val="50"/>
                        </a:spcBef>
                        <a:spcAft>
                          <a:spcPts val="0"/>
                        </a:spcAft>
                      </a:pPr>
                      <a:r>
                        <a:rPr lang="en-US" sz="1600" dirty="0">
                          <a:solidFill>
                            <a:schemeClr val="accent1"/>
                          </a:solidFill>
                          <a:effectLst/>
                          <a:latin typeface="Bodoni MT" panose="02070603080606020203" pitchFamily="18" charset="0"/>
                        </a:rPr>
                        <a:t> </a:t>
                      </a:r>
                    </a:p>
                    <a:p>
                      <a:pPr marL="285750" marR="0" indent="-285750">
                        <a:spcBef>
                          <a:spcPts val="0"/>
                        </a:spcBef>
                        <a:spcAft>
                          <a:spcPts val="0"/>
                        </a:spcAft>
                        <a:buFont typeface="Wingdings" panose="05000000000000000000" pitchFamily="2" charset="2"/>
                        <a:buChar char="q"/>
                      </a:pPr>
                      <a:r>
                        <a:rPr lang="en-US" sz="1600" spc="-5" dirty="0">
                          <a:solidFill>
                            <a:schemeClr val="accent1"/>
                          </a:solidFill>
                          <a:effectLst/>
                          <a:latin typeface="Bodoni MT" panose="02070603080606020203" pitchFamily="18" charset="0"/>
                        </a:rPr>
                        <a:t>Refugee Medicaid Assistance</a:t>
                      </a:r>
                      <a:r>
                        <a:rPr lang="en-US" sz="1600" spc="5" dirty="0">
                          <a:solidFill>
                            <a:schemeClr val="accent1"/>
                          </a:solidFill>
                          <a:effectLst/>
                          <a:latin typeface="Bodoni MT" panose="02070603080606020203" pitchFamily="18" charset="0"/>
                        </a:rPr>
                        <a:t> </a:t>
                      </a:r>
                      <a:r>
                        <a:rPr lang="en-US" sz="1600" spc="-5" dirty="0">
                          <a:solidFill>
                            <a:schemeClr val="accent1"/>
                          </a:solidFill>
                          <a:effectLst/>
                          <a:latin typeface="Bodoni MT" panose="02070603080606020203" pitchFamily="18" charset="0"/>
                        </a:rPr>
                        <a:t>(RMA)</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tc>
                  <a:txBody>
                    <a:bodyPr/>
                    <a:lstStyle/>
                    <a:p>
                      <a:pPr marL="0" marR="0" algn="ctr">
                        <a:spcBef>
                          <a:spcPts val="50"/>
                        </a:spcBef>
                        <a:spcAft>
                          <a:spcPts val="0"/>
                        </a:spcAft>
                      </a:pPr>
                      <a:r>
                        <a:rPr lang="en-US" sz="1600" dirty="0">
                          <a:solidFill>
                            <a:schemeClr val="accent1"/>
                          </a:solidFill>
                          <a:effectLst/>
                          <a:latin typeface="Bodoni MT" panose="02070603080606020203" pitchFamily="18" charset="0"/>
                        </a:rPr>
                        <a:t> </a:t>
                      </a:r>
                    </a:p>
                    <a:p>
                      <a:pPr marL="0" marR="0" algn="ctr">
                        <a:spcBef>
                          <a:spcPts val="0"/>
                        </a:spcBef>
                        <a:spcAft>
                          <a:spcPts val="0"/>
                        </a:spcAft>
                      </a:pPr>
                      <a:r>
                        <a:rPr lang="en-US" sz="1600" spc="-5" dirty="0">
                          <a:solidFill>
                            <a:schemeClr val="accent1"/>
                          </a:solidFill>
                          <a:effectLst/>
                          <a:latin typeface="Bodoni MT" panose="02070603080606020203" pitchFamily="18" charset="0"/>
                        </a:rPr>
                        <a:t>EOHHS</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extLst>
                  <a:ext uri="{0D108BD9-81ED-4DB2-BD59-A6C34878D82A}">
                    <a16:rowId xmlns:a16="http://schemas.microsoft.com/office/drawing/2014/main" val="1522493899"/>
                  </a:ext>
                </a:extLst>
              </a:tr>
              <a:tr h="564272">
                <a:tc>
                  <a:txBody>
                    <a:bodyPr/>
                    <a:lstStyle/>
                    <a:p>
                      <a:pPr marL="0" marR="0">
                        <a:spcBef>
                          <a:spcPts val="0"/>
                        </a:spcBef>
                        <a:spcAft>
                          <a:spcPts val="0"/>
                        </a:spcAft>
                      </a:pPr>
                      <a:r>
                        <a:rPr lang="en-US" sz="1600" dirty="0">
                          <a:solidFill>
                            <a:schemeClr val="accent1"/>
                          </a:solidFill>
                          <a:effectLst/>
                          <a:latin typeface="Bodoni MT" panose="02070603080606020203" pitchFamily="18" charset="0"/>
                        </a:rPr>
                        <a:t> </a:t>
                      </a:r>
                    </a:p>
                    <a:p>
                      <a:pPr marL="285750" marR="0" indent="-285750">
                        <a:spcBef>
                          <a:spcPts val="0"/>
                        </a:spcBef>
                        <a:spcAft>
                          <a:spcPts val="0"/>
                        </a:spcAft>
                        <a:buFont typeface="Wingdings" panose="05000000000000000000" pitchFamily="2" charset="2"/>
                        <a:buChar char="q"/>
                      </a:pPr>
                      <a:r>
                        <a:rPr lang="en-US" sz="1600" spc="-5" dirty="0">
                          <a:solidFill>
                            <a:schemeClr val="accent1"/>
                          </a:solidFill>
                          <a:effectLst/>
                          <a:latin typeface="Bodoni MT" panose="02070603080606020203" pitchFamily="18" charset="0"/>
                        </a:rPr>
                        <a:t>Sherlock</a:t>
                      </a:r>
                      <a:r>
                        <a:rPr lang="en-US" sz="1600" dirty="0">
                          <a:solidFill>
                            <a:schemeClr val="accent1"/>
                          </a:solidFill>
                          <a:effectLst/>
                          <a:latin typeface="Bodoni MT" panose="02070603080606020203" pitchFamily="18" charset="0"/>
                        </a:rPr>
                        <a:t> </a:t>
                      </a:r>
                      <a:r>
                        <a:rPr lang="en-US" sz="1600" spc="-5" dirty="0">
                          <a:solidFill>
                            <a:schemeClr val="accent1"/>
                          </a:solidFill>
                          <a:effectLst/>
                          <a:latin typeface="Bodoni MT" panose="02070603080606020203" pitchFamily="18" charset="0"/>
                        </a:rPr>
                        <a:t>Plan</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tc>
                  <a:txBody>
                    <a:bodyPr/>
                    <a:lstStyle/>
                    <a:p>
                      <a:pPr marL="0" marR="0" algn="ctr">
                        <a:spcBef>
                          <a:spcPts val="0"/>
                        </a:spcBef>
                        <a:spcAft>
                          <a:spcPts val="0"/>
                        </a:spcAft>
                      </a:pPr>
                      <a:r>
                        <a:rPr lang="en-US" sz="1600" dirty="0">
                          <a:solidFill>
                            <a:schemeClr val="accent1"/>
                          </a:solidFill>
                          <a:effectLst/>
                          <a:latin typeface="Bodoni MT" panose="02070603080606020203" pitchFamily="18" charset="0"/>
                        </a:rPr>
                        <a:t> </a:t>
                      </a:r>
                    </a:p>
                    <a:p>
                      <a:pPr marL="0" marR="0" algn="ctr">
                        <a:spcBef>
                          <a:spcPts val="0"/>
                        </a:spcBef>
                        <a:spcAft>
                          <a:spcPts val="0"/>
                        </a:spcAft>
                      </a:pPr>
                      <a:r>
                        <a:rPr lang="en-US" sz="1600" spc="-5" dirty="0">
                          <a:solidFill>
                            <a:schemeClr val="accent1"/>
                          </a:solidFill>
                          <a:effectLst/>
                          <a:latin typeface="Bodoni MT" panose="02070603080606020203" pitchFamily="18" charset="0"/>
                        </a:rPr>
                        <a:t>EOHHS</a:t>
                      </a:r>
                      <a:endPar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0" marR="0" marT="0" marB="0" anchor="ctr">
                    <a:solidFill>
                      <a:schemeClr val="accent1">
                        <a:lumMod val="25000"/>
                        <a:lumOff val="75000"/>
                      </a:schemeClr>
                    </a:solidFill>
                  </a:tcPr>
                </a:tc>
                <a:extLst>
                  <a:ext uri="{0D108BD9-81ED-4DB2-BD59-A6C34878D82A}">
                    <a16:rowId xmlns:a16="http://schemas.microsoft.com/office/drawing/2014/main" val="3071241618"/>
                  </a:ext>
                </a:extLst>
              </a:tr>
              <a:tr h="451451">
                <a:tc>
                  <a:txBody>
                    <a:bodyPr/>
                    <a:lstStyle/>
                    <a:p>
                      <a:pPr marL="285750" marR="0" indent="-285750">
                        <a:spcBef>
                          <a:spcPts val="0"/>
                        </a:spcBef>
                        <a:spcAft>
                          <a:spcPts val="0"/>
                        </a:spcAft>
                        <a:buFont typeface="Wingdings" panose="05000000000000000000" pitchFamily="2" charset="2"/>
                        <a:buChar char="q"/>
                      </a:pPr>
                      <a:r>
                        <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rPr>
                        <a:t>Emergency Medicaid (If not MAGI Eligible)</a:t>
                      </a:r>
                    </a:p>
                  </a:txBody>
                  <a:tcPr marL="0" marR="0" marT="0" marB="0" anchor="ctr">
                    <a:solidFill>
                      <a:schemeClr val="accent1">
                        <a:lumMod val="25000"/>
                        <a:lumOff val="75000"/>
                      </a:schemeClr>
                    </a:solidFill>
                  </a:tcPr>
                </a:tc>
                <a:tc>
                  <a:txBody>
                    <a:bodyPr/>
                    <a:lstStyle/>
                    <a:p>
                      <a:pPr marL="0" marR="0" algn="ctr">
                        <a:spcBef>
                          <a:spcPts val="0"/>
                        </a:spcBef>
                        <a:spcAft>
                          <a:spcPts val="0"/>
                        </a:spcAft>
                      </a:pPr>
                      <a:r>
                        <a:rPr lang="en-US" sz="1600" dirty="0">
                          <a:solidFill>
                            <a:schemeClr val="accent1"/>
                          </a:solidFill>
                          <a:effectLst/>
                          <a:latin typeface="Bodoni MT" panose="02070603080606020203" pitchFamily="18" charset="0"/>
                          <a:ea typeface="Calibri" panose="020F0502020204030204" pitchFamily="34" charset="0"/>
                          <a:cs typeface="Times New Roman" panose="02020603050405020304" pitchFamily="18" charset="0"/>
                        </a:rPr>
                        <a:t>EOHHS</a:t>
                      </a:r>
                    </a:p>
                  </a:txBody>
                  <a:tcPr marL="0" marR="0" marT="0" marB="0" anchor="ctr">
                    <a:solidFill>
                      <a:schemeClr val="accent1">
                        <a:lumMod val="25000"/>
                        <a:lumOff val="75000"/>
                      </a:schemeClr>
                    </a:solidFill>
                  </a:tcPr>
                </a:tc>
                <a:extLst>
                  <a:ext uri="{0D108BD9-81ED-4DB2-BD59-A6C34878D82A}">
                    <a16:rowId xmlns:a16="http://schemas.microsoft.com/office/drawing/2014/main" val="544655489"/>
                  </a:ext>
                </a:extLst>
              </a:tr>
            </a:tbl>
          </a:graphicData>
        </a:graphic>
      </p:graphicFrame>
      <p:sp>
        <p:nvSpPr>
          <p:cNvPr id="3" name="Date Placeholder 2">
            <a:extLst>
              <a:ext uri="{FF2B5EF4-FFF2-40B4-BE49-F238E27FC236}">
                <a16:creationId xmlns:a16="http://schemas.microsoft.com/office/drawing/2014/main" id="{CEBFA9DD-6948-4A10-B616-C19BEC46DB98}"/>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974D71E-6AFE-4A81-8DE8-7FAE7025905D}"/>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7E7E39FF-D73D-461F-AB5E-72E8C0FCC12B}"/>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598534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C21865-8DB7-4FD5-89F7-79672709AB69}"/>
              </a:ext>
            </a:extLst>
          </p:cNvPr>
          <p:cNvSpPr>
            <a:spLocks noGrp="1"/>
          </p:cNvSpPr>
          <p:nvPr>
            <p:ph type="title"/>
          </p:nvPr>
        </p:nvSpPr>
        <p:spPr/>
        <p:txBody>
          <a:bodyPr/>
          <a:lstStyle/>
          <a:p>
            <a:r>
              <a:rPr lang="en-US" dirty="0">
                <a:latin typeface="Bodoni MT" panose="02070603080606020203" pitchFamily="18" charset="0"/>
              </a:rPr>
              <a:t>Household Construction: MAGI v. SSI</a:t>
            </a:r>
          </a:p>
        </p:txBody>
      </p:sp>
      <p:sp>
        <p:nvSpPr>
          <p:cNvPr id="8" name="Text Placeholder 7">
            <a:extLst>
              <a:ext uri="{FF2B5EF4-FFF2-40B4-BE49-F238E27FC236}">
                <a16:creationId xmlns:a16="http://schemas.microsoft.com/office/drawing/2014/main" id="{BF3BB531-4F3D-456A-9D1F-E8DA2FB44225}"/>
              </a:ext>
            </a:extLst>
          </p:cNvPr>
          <p:cNvSpPr>
            <a:spLocks noGrp="1"/>
          </p:cNvSpPr>
          <p:nvPr>
            <p:ph type="body" idx="1"/>
          </p:nvPr>
        </p:nvSpPr>
        <p:spPr/>
        <p:txBody>
          <a:bodyPr/>
          <a:lstStyle/>
          <a:p>
            <a:r>
              <a:rPr lang="en-US" dirty="0">
                <a:latin typeface="Bodoni MT" panose="02070603080606020203" pitchFamily="18" charset="0"/>
              </a:rPr>
              <a:t>MAGI Household</a:t>
            </a:r>
          </a:p>
        </p:txBody>
      </p:sp>
      <p:sp>
        <p:nvSpPr>
          <p:cNvPr id="9" name="Content Placeholder 8">
            <a:extLst>
              <a:ext uri="{FF2B5EF4-FFF2-40B4-BE49-F238E27FC236}">
                <a16:creationId xmlns:a16="http://schemas.microsoft.com/office/drawing/2014/main" id="{D9734503-8083-4616-802D-7B5D26DD3EA2}"/>
              </a:ext>
            </a:extLst>
          </p:cNvPr>
          <p:cNvSpPr>
            <a:spLocks noGrp="1"/>
          </p:cNvSpPr>
          <p:nvPr>
            <p:ph sz="half" idx="2"/>
          </p:nvPr>
        </p:nvSpPr>
        <p:spPr>
          <a:xfrm>
            <a:off x="609600" y="2289969"/>
            <a:ext cx="5386917" cy="4063028"/>
          </a:xfrm>
        </p:spPr>
        <p:style>
          <a:lnRef idx="1">
            <a:schemeClr val="accent1"/>
          </a:lnRef>
          <a:fillRef idx="2">
            <a:schemeClr val="accent1"/>
          </a:fillRef>
          <a:effectRef idx="1">
            <a:schemeClr val="accent1"/>
          </a:effectRef>
          <a:fontRef idx="minor">
            <a:schemeClr val="dk1"/>
          </a:fontRef>
        </p:style>
        <p:txBody>
          <a:bodyPr/>
          <a:lstStyle/>
          <a:p>
            <a:pPr marL="285750" indent="-285750">
              <a:buFont typeface="Wingdings" panose="05000000000000000000" pitchFamily="2" charset="2"/>
              <a:buChar char="q"/>
            </a:pPr>
            <a:r>
              <a:rPr lang="en-US" sz="1600" dirty="0">
                <a:latin typeface="Bodoni MT" panose="02070603080606020203" pitchFamily="18" charset="0"/>
              </a:rPr>
              <a:t>MAGI household consists of an applicant and the people the applicant claims as a deduction for a personal exemption when filing federal income taxes. Under IRS rules, the taxpayer may claim a personal exemption deduction for him/herself, a spouse, and tax dependents</a:t>
            </a:r>
            <a:r>
              <a:rPr lang="en-US" sz="1800" dirty="0">
                <a:latin typeface="Bodoni MT" panose="02070603080606020203" pitchFamily="18" charset="0"/>
              </a:rPr>
              <a:t>. </a:t>
            </a:r>
          </a:p>
          <a:p>
            <a:pPr marL="968375" lvl="1" indent="-285750">
              <a:buFont typeface="Wingdings" panose="05000000000000000000" pitchFamily="2" charset="2"/>
              <a:buChar char="ü"/>
            </a:pPr>
            <a:r>
              <a:rPr lang="en-US" sz="1400" dirty="0">
                <a:latin typeface="Bodoni MT" panose="02070603080606020203" pitchFamily="18" charset="0"/>
              </a:rPr>
              <a:t>Non-family members may be included as tax dependents under certain circumstances.</a:t>
            </a:r>
          </a:p>
          <a:p>
            <a:pPr marL="171450" indent="-171450">
              <a:buFont typeface="Wingdings" panose="05000000000000000000" pitchFamily="2" charset="2"/>
              <a:buChar char="q"/>
            </a:pPr>
            <a:r>
              <a:rPr lang="en-US" sz="1600" dirty="0">
                <a:latin typeface="Bodoni MT" panose="02070603080606020203" pitchFamily="18" charset="0"/>
              </a:rPr>
              <a:t>Special Medicaid rules of household construction </a:t>
            </a:r>
          </a:p>
          <a:p>
            <a:pPr marL="854075" lvl="1" indent="-171450">
              <a:buFont typeface="Wingdings" panose="05000000000000000000" pitchFamily="2" charset="2"/>
              <a:buChar char="ü"/>
            </a:pPr>
            <a:r>
              <a:rPr lang="en-US" sz="1200" dirty="0">
                <a:latin typeface="Bodoni MT" panose="02070603080606020203" pitchFamily="18" charset="0"/>
              </a:rPr>
              <a:t>Relationship-based” rules are used when an applicant is neither filing taxes nor being claimed as a tax dependent. Medicaid household must be constructed for applicant within a family.</a:t>
            </a:r>
          </a:p>
          <a:p>
            <a:pPr marL="854075" lvl="1" indent="-171450">
              <a:buFont typeface="Wingdings" panose="05000000000000000000" pitchFamily="2" charset="2"/>
              <a:buChar char="ü"/>
            </a:pPr>
            <a:r>
              <a:rPr lang="en-US" sz="1200" dirty="0">
                <a:latin typeface="Bodoni MT" panose="02070603080606020203" pitchFamily="18" charset="0"/>
              </a:rPr>
              <a:t> For married couples </a:t>
            </a:r>
            <a:r>
              <a:rPr lang="en-US" sz="1200" b="1" dirty="0">
                <a:latin typeface="Bodoni MT" panose="02070603080606020203" pitchFamily="18" charset="0"/>
              </a:rPr>
              <a:t>living together</a:t>
            </a:r>
            <a:r>
              <a:rPr lang="en-US" sz="1200" dirty="0">
                <a:latin typeface="Bodoni MT" panose="02070603080606020203" pitchFamily="18" charset="0"/>
              </a:rPr>
              <a:t>, each spouse is  included in the household of the other spouse, regardless of whether they expect to file a joint federal tax return or whether one spouse expects to be claimed as a tax dependent by the other spouse. </a:t>
            </a:r>
          </a:p>
          <a:p>
            <a:pPr marL="854075" lvl="1" indent="-171450">
              <a:buFont typeface="Wingdings" panose="05000000000000000000" pitchFamily="2" charset="2"/>
              <a:buChar char="ü"/>
            </a:pPr>
            <a:r>
              <a:rPr lang="en-US" sz="1200" dirty="0">
                <a:latin typeface="Bodoni MT" panose="02070603080606020203" pitchFamily="18" charset="0"/>
              </a:rPr>
              <a:t>If a pregnant woman is applying for coverage or is part of another applicant’s household, the household size must be adjusted to reflect the number of children that she is expecting. </a:t>
            </a:r>
            <a:endParaRPr lang="en-US" sz="1200" dirty="0"/>
          </a:p>
        </p:txBody>
      </p:sp>
      <p:sp>
        <p:nvSpPr>
          <p:cNvPr id="10" name="Text Placeholder 9">
            <a:extLst>
              <a:ext uri="{FF2B5EF4-FFF2-40B4-BE49-F238E27FC236}">
                <a16:creationId xmlns:a16="http://schemas.microsoft.com/office/drawing/2014/main" id="{05AF7D5E-0AF0-44BC-8143-C2C5F69A88E2}"/>
              </a:ext>
            </a:extLst>
          </p:cNvPr>
          <p:cNvSpPr>
            <a:spLocks noGrp="1"/>
          </p:cNvSpPr>
          <p:nvPr>
            <p:ph type="body" sz="quarter" idx="3"/>
          </p:nvPr>
        </p:nvSpPr>
        <p:spPr/>
        <p:txBody>
          <a:bodyPr/>
          <a:lstStyle/>
          <a:p>
            <a:r>
              <a:rPr lang="en-US" dirty="0">
                <a:latin typeface="Bodoni MT" panose="02070603080606020203" pitchFamily="18" charset="0"/>
              </a:rPr>
              <a:t>SSI-Related Household</a:t>
            </a:r>
          </a:p>
        </p:txBody>
      </p:sp>
      <p:sp>
        <p:nvSpPr>
          <p:cNvPr id="11" name="Content Placeholder 10">
            <a:extLst>
              <a:ext uri="{FF2B5EF4-FFF2-40B4-BE49-F238E27FC236}">
                <a16:creationId xmlns:a16="http://schemas.microsoft.com/office/drawing/2014/main" id="{122BCF42-F19E-4BD2-9B72-7BDB00019C70}"/>
              </a:ext>
            </a:extLst>
          </p:cNvPr>
          <p:cNvSpPr>
            <a:spLocks noGrp="1"/>
          </p:cNvSpPr>
          <p:nvPr>
            <p:ph sz="quarter" idx="4"/>
          </p:nvPr>
        </p:nvSpPr>
        <p:spPr>
          <a:xfrm>
            <a:off x="6193368" y="2286614"/>
            <a:ext cx="5389033" cy="4063027"/>
          </a:xfrm>
        </p:spPr>
        <p:style>
          <a:lnRef idx="1">
            <a:schemeClr val="accent1"/>
          </a:lnRef>
          <a:fillRef idx="2">
            <a:schemeClr val="accent1"/>
          </a:fillRef>
          <a:effectRef idx="1">
            <a:schemeClr val="accent1"/>
          </a:effectRef>
          <a:fontRef idx="minor">
            <a:schemeClr val="dk1"/>
          </a:fontRef>
        </p:style>
        <p:txBody>
          <a:bodyPr/>
          <a:lstStyle/>
          <a:p>
            <a:pPr marL="285750" indent="-285750">
              <a:buFont typeface="Wingdings" panose="05000000000000000000" pitchFamily="2" charset="2"/>
              <a:buChar char="q"/>
            </a:pPr>
            <a:r>
              <a:rPr lang="en-US" sz="1600" dirty="0">
                <a:latin typeface="Bodoni MT" panose="02070603080606020203" pitchFamily="18" charset="0"/>
              </a:rPr>
              <a:t>SSI household for Medicaid is different than for SSI cash assistance. In general, household includes the applicant, spouse, and any  dependents. For community Medicaid purposes the household based on </a:t>
            </a:r>
            <a:r>
              <a:rPr lang="en-US" sz="1600" i="1" dirty="0">
                <a:latin typeface="Bodoni MT" panose="02070603080606020203" pitchFamily="18" charset="0"/>
              </a:rPr>
              <a:t>the size of the family involved</a:t>
            </a:r>
            <a:r>
              <a:rPr lang="en-US" sz="1600" dirty="0">
                <a:latin typeface="Bodoni MT" panose="02070603080606020203" pitchFamily="18" charset="0"/>
              </a:rPr>
              <a:t>. </a:t>
            </a:r>
          </a:p>
          <a:p>
            <a:pPr marL="968375" lvl="1" indent="-285750">
              <a:buFont typeface="Wingdings" panose="05000000000000000000" pitchFamily="2" charset="2"/>
              <a:buChar char="ü"/>
            </a:pPr>
            <a:r>
              <a:rPr lang="en-US" sz="1200" dirty="0">
                <a:latin typeface="Bodoni MT" panose="02070603080606020203" pitchFamily="18" charset="0"/>
              </a:rPr>
              <a:t>Applicant and spouse is a family of two for community Medicaid.  For SSI, it would be a family of one. For LTSS, family size is always one.</a:t>
            </a:r>
          </a:p>
          <a:p>
            <a:pPr marL="968375" lvl="1" indent="-285750">
              <a:buFont typeface="Wingdings" panose="05000000000000000000" pitchFamily="2" charset="2"/>
              <a:buChar char="ü"/>
            </a:pPr>
            <a:r>
              <a:rPr lang="en-US" sz="1200" dirty="0">
                <a:latin typeface="Bodoni MT" panose="02070603080606020203" pitchFamily="18" charset="0"/>
              </a:rPr>
              <a:t>Income deeming from between spouses applies for community Medicaid when spouses live together. Parents deem income to a child – including an adult child with disabilities who lives with them for example.  </a:t>
            </a:r>
          </a:p>
          <a:p>
            <a:pPr marL="968375" lvl="1" indent="-285750">
              <a:buFont typeface="Wingdings" panose="05000000000000000000" pitchFamily="2" charset="2"/>
              <a:buChar char="ü"/>
            </a:pPr>
            <a:r>
              <a:rPr lang="en-US" sz="1200" dirty="0">
                <a:latin typeface="Bodoni MT" panose="02070603080606020203" pitchFamily="18" charset="0"/>
              </a:rPr>
              <a:t>There is never deeming from child to parent.</a:t>
            </a:r>
          </a:p>
          <a:p>
            <a:pPr marL="285750" indent="-285750">
              <a:buFont typeface="Wingdings" panose="05000000000000000000" pitchFamily="2" charset="2"/>
              <a:buChar char="q"/>
            </a:pPr>
            <a:r>
              <a:rPr lang="en-US" sz="1600" dirty="0">
                <a:latin typeface="Bodoni MT" panose="02070603080606020203" pitchFamily="18" charset="0"/>
              </a:rPr>
              <a:t>When an SSI recipient on Medicaid loses SSI, eligibility must be re-evaluated using Medicaid household rules for community Medicaid and MACC Group for Adults – e.g., person no longer has a disability or income is too high for SSI but under applicable limit. </a:t>
            </a:r>
          </a:p>
        </p:txBody>
      </p:sp>
      <p:sp>
        <p:nvSpPr>
          <p:cNvPr id="2" name="Date Placeholder 1">
            <a:extLst>
              <a:ext uri="{FF2B5EF4-FFF2-40B4-BE49-F238E27FC236}">
                <a16:creationId xmlns:a16="http://schemas.microsoft.com/office/drawing/2014/main" id="{DF093079-F501-4C2C-9804-733DF2A47DEA}"/>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153AFC70-D309-485F-BD5D-D630C63EB7FB}"/>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12" name="Slide Number Placeholder 11">
            <a:extLst>
              <a:ext uri="{FF2B5EF4-FFF2-40B4-BE49-F238E27FC236}">
                <a16:creationId xmlns:a16="http://schemas.microsoft.com/office/drawing/2014/main" id="{4891EB4B-DDDE-4AD6-930F-DA5401F24478}"/>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781171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0A30-3781-42D7-8DBD-FC3C9DD96341}"/>
              </a:ext>
            </a:extLst>
          </p:cNvPr>
          <p:cNvSpPr>
            <a:spLocks noGrp="1"/>
          </p:cNvSpPr>
          <p:nvPr>
            <p:ph type="title"/>
          </p:nvPr>
        </p:nvSpPr>
        <p:spPr/>
        <p:txBody>
          <a:bodyPr/>
          <a:lstStyle/>
          <a:p>
            <a:r>
              <a:rPr lang="en-US" dirty="0">
                <a:latin typeface="Bodoni MT" panose="02070603080606020203" pitchFamily="18" charset="0"/>
              </a:rPr>
              <a:t>SSI Method: Types of Income</a:t>
            </a:r>
          </a:p>
        </p:txBody>
      </p:sp>
      <p:graphicFrame>
        <p:nvGraphicFramePr>
          <p:cNvPr id="7" name="Content Placeholder 6">
            <a:extLst>
              <a:ext uri="{FF2B5EF4-FFF2-40B4-BE49-F238E27FC236}">
                <a16:creationId xmlns:a16="http://schemas.microsoft.com/office/drawing/2014/main" id="{E4B1DB45-1442-40C5-A300-AEC4445F10D7}"/>
              </a:ext>
            </a:extLst>
          </p:cNvPr>
          <p:cNvGraphicFramePr>
            <a:graphicFrameLocks noGrp="1"/>
          </p:cNvGraphicFramePr>
          <p:nvPr>
            <p:ph idx="1"/>
            <p:extLst>
              <p:ext uri="{D42A27DB-BD31-4B8C-83A1-F6EECF244321}">
                <p14:modId xmlns:p14="http://schemas.microsoft.com/office/powerpoint/2010/main" val="1153608858"/>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355AD527-A055-49DD-B274-F6851185D8D6}"/>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D297ACE6-674B-4484-9807-6003111A0340}"/>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D348C4CB-CB53-4874-8C51-F17B8F038D5C}"/>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2285640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8055-B365-4148-9194-201D0E6DCBA4}"/>
              </a:ext>
            </a:extLst>
          </p:cNvPr>
          <p:cNvSpPr>
            <a:spLocks noGrp="1"/>
          </p:cNvSpPr>
          <p:nvPr>
            <p:ph type="title"/>
          </p:nvPr>
        </p:nvSpPr>
        <p:spPr/>
        <p:txBody>
          <a:bodyPr/>
          <a:lstStyle/>
          <a:p>
            <a:r>
              <a:rPr lang="en-US" dirty="0">
                <a:latin typeface="Bodoni MT" panose="02070603080606020203" pitchFamily="18" charset="0"/>
              </a:rPr>
              <a:t>SSI Method: Determining Countable Resources </a:t>
            </a:r>
          </a:p>
        </p:txBody>
      </p:sp>
      <p:sp>
        <p:nvSpPr>
          <p:cNvPr id="8" name="Text Placeholder 7">
            <a:extLst>
              <a:ext uri="{FF2B5EF4-FFF2-40B4-BE49-F238E27FC236}">
                <a16:creationId xmlns:a16="http://schemas.microsoft.com/office/drawing/2014/main" id="{73A6C5D1-538C-4FC0-8573-30E152E93668}"/>
              </a:ext>
            </a:extLst>
          </p:cNvPr>
          <p:cNvSpPr>
            <a:spLocks noGrp="1"/>
          </p:cNvSpPr>
          <p:nvPr>
            <p:ph type="body" idx="1"/>
          </p:nvPr>
        </p:nvSpPr>
        <p:spPr/>
        <p:txBody>
          <a:bodyPr/>
          <a:lstStyle/>
          <a:p>
            <a:r>
              <a:rPr lang="en-US" dirty="0">
                <a:latin typeface="Bodoni MT" panose="02070603080606020203" pitchFamily="18" charset="0"/>
              </a:rPr>
              <a:t>Liquid</a:t>
            </a:r>
          </a:p>
        </p:txBody>
      </p:sp>
      <p:sp>
        <p:nvSpPr>
          <p:cNvPr id="9" name="Content Placeholder 8">
            <a:extLst>
              <a:ext uri="{FF2B5EF4-FFF2-40B4-BE49-F238E27FC236}">
                <a16:creationId xmlns:a16="http://schemas.microsoft.com/office/drawing/2014/main" id="{F482F196-33A4-4AA2-AA9E-0A9B70806918}"/>
              </a:ext>
            </a:extLst>
          </p:cNvPr>
          <p:cNvSpPr>
            <a:spLocks noGrp="1"/>
          </p:cNvSpPr>
          <p:nvPr>
            <p:ph sz="half" idx="2"/>
          </p:nvPr>
        </p:nvSpPr>
        <p:spPr>
          <a:xfrm>
            <a:off x="600362" y="2289969"/>
            <a:ext cx="5386917" cy="3951288"/>
          </a:xfrm>
        </p:spPr>
        <p:style>
          <a:lnRef idx="1">
            <a:schemeClr val="accent1"/>
          </a:lnRef>
          <a:fillRef idx="2">
            <a:schemeClr val="accent1"/>
          </a:fillRef>
          <a:effectRef idx="1">
            <a:schemeClr val="accent1"/>
          </a:effectRef>
          <a:fontRef idx="minor">
            <a:schemeClr val="dk1"/>
          </a:fontRef>
        </p:style>
        <p:txBody>
          <a:bodyPr/>
          <a:lstStyle/>
          <a:p>
            <a:pPr marL="342900" indent="-342900">
              <a:buFont typeface="Wingdings" panose="05000000000000000000" pitchFamily="2" charset="2"/>
              <a:buChar char="q"/>
            </a:pPr>
            <a:r>
              <a:rPr lang="en-US" dirty="0"/>
              <a:t> </a:t>
            </a:r>
            <a:r>
              <a:rPr lang="en-US" sz="2000" dirty="0">
                <a:latin typeface="Bodoni MT" panose="02070603080606020203" pitchFamily="18" charset="0"/>
              </a:rPr>
              <a:t>A liquid resource is any resource in the form of cash, or any other form which can be converted to cash within twenty (20) business days. </a:t>
            </a:r>
          </a:p>
          <a:p>
            <a:pPr marL="1025525" lvl="1" indent="-342900">
              <a:buFont typeface="Wingdings" panose="05000000000000000000" pitchFamily="2" charset="2"/>
              <a:buChar char="ü"/>
            </a:pPr>
            <a:r>
              <a:rPr lang="en-US" sz="1800" dirty="0">
                <a:latin typeface="Bodoni MT" panose="02070603080606020203" pitchFamily="18" charset="0"/>
              </a:rPr>
              <a:t>Examples of resources that are ordinarily liquid are stocks, bonds, mutual fund shares, promissory notes, mortgages, life insurance policies, financial institution accounts (including savings, checking, and time deposits, also known as certificates of deposit) and similar items. Liquid resources, other than cash, are evaluated according to the person’s equity in the resources.</a:t>
            </a:r>
          </a:p>
          <a:p>
            <a:endParaRPr lang="en-US" dirty="0"/>
          </a:p>
        </p:txBody>
      </p:sp>
      <p:sp>
        <p:nvSpPr>
          <p:cNvPr id="10" name="Text Placeholder 9">
            <a:extLst>
              <a:ext uri="{FF2B5EF4-FFF2-40B4-BE49-F238E27FC236}">
                <a16:creationId xmlns:a16="http://schemas.microsoft.com/office/drawing/2014/main" id="{B56659E7-C0A5-4AED-8309-07374D46273F}"/>
              </a:ext>
            </a:extLst>
          </p:cNvPr>
          <p:cNvSpPr>
            <a:spLocks noGrp="1"/>
          </p:cNvSpPr>
          <p:nvPr>
            <p:ph type="body" sz="quarter" idx="3"/>
          </p:nvPr>
        </p:nvSpPr>
        <p:spPr/>
        <p:txBody>
          <a:bodyPr/>
          <a:lstStyle/>
          <a:p>
            <a:r>
              <a:rPr lang="en-US" dirty="0">
                <a:latin typeface="Bodoni MT" panose="02070603080606020203" pitchFamily="18" charset="0"/>
              </a:rPr>
              <a:t>Non-Liquid</a:t>
            </a:r>
          </a:p>
        </p:txBody>
      </p:sp>
      <p:sp>
        <p:nvSpPr>
          <p:cNvPr id="11" name="Content Placeholder 10">
            <a:extLst>
              <a:ext uri="{FF2B5EF4-FFF2-40B4-BE49-F238E27FC236}">
                <a16:creationId xmlns:a16="http://schemas.microsoft.com/office/drawing/2014/main" id="{0B4E7185-8533-42EC-8069-9E85621A5EF8}"/>
              </a:ext>
            </a:extLst>
          </p:cNvPr>
          <p:cNvSpPr>
            <a:spLocks noGrp="1"/>
          </p:cNvSpPr>
          <p:nvPr>
            <p:ph sz="quarter" idx="4"/>
          </p:nvPr>
        </p:nvSpPr>
        <p:spPr>
          <a:xfrm>
            <a:off x="6193367" y="2285028"/>
            <a:ext cx="5389033" cy="3951288"/>
          </a:xfrm>
        </p:spPr>
        <p:style>
          <a:lnRef idx="1">
            <a:schemeClr val="accent1"/>
          </a:lnRef>
          <a:fillRef idx="2">
            <a:schemeClr val="accent1"/>
          </a:fillRef>
          <a:effectRef idx="1">
            <a:schemeClr val="accent1"/>
          </a:effectRef>
          <a:fontRef idx="minor">
            <a:schemeClr val="dk1"/>
          </a:fontRef>
        </p:style>
        <p:txBody>
          <a:bodyPr/>
          <a:lstStyle/>
          <a:p>
            <a:pPr marL="342900" indent="-342900">
              <a:buFont typeface="Wingdings" panose="05000000000000000000" pitchFamily="2" charset="2"/>
              <a:buChar char="q"/>
            </a:pPr>
            <a:r>
              <a:rPr lang="en-US" sz="1800" dirty="0">
                <a:latin typeface="Bodoni MT" panose="02070603080606020203" pitchFamily="18" charset="0"/>
              </a:rPr>
              <a:t>A non-liquid resource is a resource that is not in the form of cash or in any other form which cannot be converted to cash within 20 business days. </a:t>
            </a:r>
          </a:p>
          <a:p>
            <a:pPr marL="968375" lvl="1" indent="-285750">
              <a:buFont typeface="Wingdings" panose="05000000000000000000" pitchFamily="2" charset="2"/>
              <a:buChar char="ü"/>
            </a:pPr>
            <a:r>
              <a:rPr lang="en-US" sz="1800" dirty="0">
                <a:latin typeface="Bodoni MT" panose="02070603080606020203" pitchFamily="18" charset="0"/>
              </a:rPr>
              <a:t>Examples of resources that are ordinarily non- liquid include loan agreements, household goods, automobiles, trucks, tractors, boats, machinery, livestock, buildings and land. Non-liquid resources are evaluated according to their equity value except when otherwise indicated. The equity value of an item is the price that it can reasonably be expected to sell for on the open market in the particular geographic area involved, minus any </a:t>
            </a:r>
            <a:r>
              <a:rPr lang="en-US" sz="1600" dirty="0">
                <a:latin typeface="Bodoni MT" panose="02070603080606020203" pitchFamily="18" charset="0"/>
              </a:rPr>
              <a:t>encumbrances</a:t>
            </a:r>
            <a:r>
              <a:rPr lang="en-US" sz="1400" dirty="0">
                <a:latin typeface="Bodoni MT" panose="02070603080606020203" pitchFamily="18" charset="0"/>
              </a:rPr>
              <a:t>.</a:t>
            </a:r>
          </a:p>
        </p:txBody>
      </p:sp>
      <p:sp>
        <p:nvSpPr>
          <p:cNvPr id="3" name="Date Placeholder 2">
            <a:extLst>
              <a:ext uri="{FF2B5EF4-FFF2-40B4-BE49-F238E27FC236}">
                <a16:creationId xmlns:a16="http://schemas.microsoft.com/office/drawing/2014/main" id="{209AD0AD-E8C2-4703-9C9B-7C87AA7639B9}"/>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7" name="Footer Placeholder 6">
            <a:extLst>
              <a:ext uri="{FF2B5EF4-FFF2-40B4-BE49-F238E27FC236}">
                <a16:creationId xmlns:a16="http://schemas.microsoft.com/office/drawing/2014/main" id="{463C6729-EC8A-4F6A-A748-D3B9E3A4DA7E}"/>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12" name="Slide Number Placeholder 11">
            <a:extLst>
              <a:ext uri="{FF2B5EF4-FFF2-40B4-BE49-F238E27FC236}">
                <a16:creationId xmlns:a16="http://schemas.microsoft.com/office/drawing/2014/main" id="{99C936F6-888E-46B7-834F-ADF6F45253B4}"/>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4086865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9A59-D2A1-49C0-B014-7EB4B4845A7D}"/>
              </a:ext>
            </a:extLst>
          </p:cNvPr>
          <p:cNvSpPr>
            <a:spLocks noGrp="1"/>
          </p:cNvSpPr>
          <p:nvPr>
            <p:ph type="title"/>
          </p:nvPr>
        </p:nvSpPr>
        <p:spPr/>
        <p:txBody>
          <a:bodyPr/>
          <a:lstStyle/>
          <a:p>
            <a:r>
              <a:rPr lang="en-US" dirty="0">
                <a:latin typeface="Bodoni MT" panose="02070603080606020203" pitchFamily="18" charset="0"/>
              </a:rPr>
              <a:t>SSI Method: Not Everything Counts</a:t>
            </a:r>
          </a:p>
        </p:txBody>
      </p:sp>
      <p:sp>
        <p:nvSpPr>
          <p:cNvPr id="3" name="Text Placeholder 2">
            <a:extLst>
              <a:ext uri="{FF2B5EF4-FFF2-40B4-BE49-F238E27FC236}">
                <a16:creationId xmlns:a16="http://schemas.microsoft.com/office/drawing/2014/main" id="{F18B9154-AAEA-4A73-9738-8ED3D36258D5}"/>
              </a:ext>
            </a:extLst>
          </p:cNvPr>
          <p:cNvSpPr>
            <a:spLocks noGrp="1"/>
          </p:cNvSpPr>
          <p:nvPr>
            <p:ph type="body" idx="1"/>
          </p:nvPr>
        </p:nvSpPr>
        <p:spPr/>
        <p:txBody>
          <a:bodyPr/>
          <a:lstStyle/>
          <a:p>
            <a:r>
              <a:rPr lang="en-US" dirty="0">
                <a:latin typeface="Bodoni MT" panose="02070603080606020203" pitchFamily="18" charset="0"/>
              </a:rPr>
              <a:t>Standard Income Disregards</a:t>
            </a:r>
          </a:p>
        </p:txBody>
      </p:sp>
      <p:sp>
        <p:nvSpPr>
          <p:cNvPr id="4" name="Content Placeholder 3">
            <a:extLst>
              <a:ext uri="{FF2B5EF4-FFF2-40B4-BE49-F238E27FC236}">
                <a16:creationId xmlns:a16="http://schemas.microsoft.com/office/drawing/2014/main" id="{D676EDBD-C3B6-4229-82E5-C5F57C9F383B}"/>
              </a:ext>
            </a:extLst>
          </p:cNvPr>
          <p:cNvSpPr>
            <a:spLocks noGrp="1"/>
          </p:cNvSpPr>
          <p:nvPr>
            <p:ph sz="half" idx="2"/>
          </p:nvPr>
        </p:nvSpPr>
        <p:spPr>
          <a:xfrm>
            <a:off x="609600" y="2291843"/>
            <a:ext cx="5386917" cy="3591721"/>
          </a:xfrm>
        </p:spPr>
        <p:style>
          <a:lnRef idx="1">
            <a:schemeClr val="accent1"/>
          </a:lnRef>
          <a:fillRef idx="2">
            <a:schemeClr val="accent1"/>
          </a:fillRef>
          <a:effectRef idx="1">
            <a:schemeClr val="accent1"/>
          </a:effectRef>
          <a:fontRef idx="minor">
            <a:schemeClr val="dk1"/>
          </a:fontRef>
        </p:style>
        <p:txBody>
          <a:bodyPr/>
          <a:lstStyle/>
          <a:p>
            <a:pPr marL="342900" indent="-342900">
              <a:buFont typeface="Wingdings" panose="05000000000000000000" pitchFamily="2" charset="2"/>
              <a:buChar char="q"/>
            </a:pPr>
            <a:r>
              <a:rPr lang="en-US" sz="1700" b="1" dirty="0">
                <a:solidFill>
                  <a:schemeClr val="accent1"/>
                </a:solidFill>
                <a:latin typeface="Bodoni MT" panose="02070603080606020203" pitchFamily="18" charset="0"/>
              </a:rPr>
              <a:t>$20 Month General Income </a:t>
            </a:r>
            <a:r>
              <a:rPr lang="en-US" sz="1700" b="1" dirty="0" err="1">
                <a:solidFill>
                  <a:schemeClr val="accent1"/>
                </a:solidFill>
                <a:latin typeface="Bodoni MT" panose="02070603080606020203" pitchFamily="18" charset="0"/>
              </a:rPr>
              <a:t>Disregard:</a:t>
            </a:r>
            <a:r>
              <a:rPr lang="en-US" sz="1700" dirty="0" err="1">
                <a:latin typeface="Bodoni MT" panose="02070603080606020203" pitchFamily="18" charset="0"/>
              </a:rPr>
              <a:t>The</a:t>
            </a:r>
            <a:r>
              <a:rPr lang="en-US" sz="1700" dirty="0">
                <a:latin typeface="Bodoni MT" panose="02070603080606020203" pitchFamily="18" charset="0"/>
              </a:rPr>
              <a:t> first $20 per month of unearned income is disregarded. For the disregard to apply to unearned income, the income must NOT be a benefit of a government funded- program in which a person’s income was a factor in determining eligibility. The $20 disregard is applied to earned income only if it cannot be applied to unearned income.</a:t>
            </a:r>
          </a:p>
          <a:p>
            <a:pPr marL="342900" indent="-342900">
              <a:buFont typeface="Wingdings" panose="05000000000000000000" pitchFamily="2" charset="2"/>
              <a:buChar char="q"/>
            </a:pPr>
            <a:r>
              <a:rPr lang="en-US" sz="1700" b="1" dirty="0">
                <a:solidFill>
                  <a:schemeClr val="accent1"/>
                </a:solidFill>
                <a:latin typeface="Bodoni MT" panose="02070603080606020203" pitchFamily="18" charset="0"/>
              </a:rPr>
              <a:t>$65 and 1/2 Earned Income Disregard: </a:t>
            </a:r>
            <a:r>
              <a:rPr lang="en-US" sz="1700" dirty="0">
                <a:latin typeface="Bodoni MT" panose="02070603080606020203" pitchFamily="18" charset="0"/>
              </a:rPr>
              <a:t>If the applicant or non-applicant spouse is employed, earned income of $65/month plus one half (1/2) of the balance is disregarded. When both eligible spouses are employed, income is combined and then the disregard is applied. </a:t>
            </a:r>
          </a:p>
          <a:p>
            <a:pPr marL="342900" indent="-342900">
              <a:buFont typeface="Wingdings" panose="05000000000000000000" pitchFamily="2" charset="2"/>
              <a:buChar char="q"/>
            </a:pPr>
            <a:endParaRPr lang="en-US" sz="1600" dirty="0">
              <a:latin typeface="Bodoni MT" panose="02070603080606020203" pitchFamily="18" charset="0"/>
            </a:endParaRPr>
          </a:p>
          <a:p>
            <a:endParaRPr lang="en-US" dirty="0"/>
          </a:p>
        </p:txBody>
      </p:sp>
      <p:sp>
        <p:nvSpPr>
          <p:cNvPr id="5" name="Text Placeholder 4">
            <a:extLst>
              <a:ext uri="{FF2B5EF4-FFF2-40B4-BE49-F238E27FC236}">
                <a16:creationId xmlns:a16="http://schemas.microsoft.com/office/drawing/2014/main" id="{54ED79BC-AF71-4B5B-89E3-43DD59631ED5}"/>
              </a:ext>
            </a:extLst>
          </p:cNvPr>
          <p:cNvSpPr>
            <a:spLocks noGrp="1"/>
          </p:cNvSpPr>
          <p:nvPr>
            <p:ph type="body" sz="quarter" idx="3"/>
          </p:nvPr>
        </p:nvSpPr>
        <p:spPr/>
        <p:txBody>
          <a:bodyPr/>
          <a:lstStyle/>
          <a:p>
            <a:r>
              <a:rPr lang="en-US" dirty="0">
                <a:latin typeface="Bodoni MT" panose="02070603080606020203" pitchFamily="18" charset="0"/>
              </a:rPr>
              <a:t>Standard Resource Exemptions</a:t>
            </a:r>
          </a:p>
        </p:txBody>
      </p:sp>
      <p:pic>
        <p:nvPicPr>
          <p:cNvPr id="11" name="Content Placeholder 10">
            <a:extLst>
              <a:ext uri="{FF2B5EF4-FFF2-40B4-BE49-F238E27FC236}">
                <a16:creationId xmlns:a16="http://schemas.microsoft.com/office/drawing/2014/main" id="{7DFCC386-DD52-430E-9BD4-BAFB3A9AC607}"/>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40102" y="4220669"/>
            <a:ext cx="2281390" cy="1840489"/>
          </a:xfrm>
        </p:spPr>
      </p:pic>
      <p:pic>
        <p:nvPicPr>
          <p:cNvPr id="19" name="Picture 18">
            <a:extLst>
              <a:ext uri="{FF2B5EF4-FFF2-40B4-BE49-F238E27FC236}">
                <a16:creationId xmlns:a16="http://schemas.microsoft.com/office/drawing/2014/main" id="{CB10E94B-438B-4144-AA8E-3095F4E9E42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48582" y="2623250"/>
            <a:ext cx="2937163" cy="1687307"/>
          </a:xfrm>
          <a:prstGeom prst="rect">
            <a:avLst/>
          </a:prstGeom>
        </p:spPr>
      </p:pic>
      <p:sp>
        <p:nvSpPr>
          <p:cNvPr id="20" name="TextBox 19">
            <a:extLst>
              <a:ext uri="{FF2B5EF4-FFF2-40B4-BE49-F238E27FC236}">
                <a16:creationId xmlns:a16="http://schemas.microsoft.com/office/drawing/2014/main" id="{FB6EC08F-E059-4756-AA02-7DE59557601C}"/>
              </a:ext>
            </a:extLst>
          </p:cNvPr>
          <p:cNvSpPr txBox="1"/>
          <p:nvPr/>
        </p:nvSpPr>
        <p:spPr>
          <a:xfrm>
            <a:off x="9947564" y="2881745"/>
            <a:ext cx="1428596" cy="646331"/>
          </a:xfrm>
          <a:prstGeom prst="rect">
            <a:avLst/>
          </a:prstGeom>
          <a:noFill/>
        </p:spPr>
        <p:txBody>
          <a:bodyPr wrap="none" rtlCol="0">
            <a:spAutoFit/>
          </a:bodyPr>
          <a:lstStyle/>
          <a:p>
            <a:r>
              <a:rPr lang="en-US" dirty="0"/>
              <a:t>Only one of </a:t>
            </a:r>
          </a:p>
          <a:p>
            <a:r>
              <a:rPr lang="en-US" dirty="0"/>
              <a:t>Each</a:t>
            </a:r>
          </a:p>
        </p:txBody>
      </p:sp>
      <p:sp>
        <p:nvSpPr>
          <p:cNvPr id="21" name="Rectangle 20">
            <a:extLst>
              <a:ext uri="{FF2B5EF4-FFF2-40B4-BE49-F238E27FC236}">
                <a16:creationId xmlns:a16="http://schemas.microsoft.com/office/drawing/2014/main" id="{95646F17-FEE9-4770-BC53-D77C3BFEEA83}"/>
              </a:ext>
            </a:extLst>
          </p:cNvPr>
          <p:cNvSpPr/>
          <p:nvPr/>
        </p:nvSpPr>
        <p:spPr>
          <a:xfrm>
            <a:off x="3657103" y="6000532"/>
            <a:ext cx="7080849" cy="369332"/>
          </a:xfrm>
          <a:prstGeom prst="rect">
            <a:avLst/>
          </a:prstGeom>
        </p:spPr>
        <p:txBody>
          <a:bodyPr wrap="none">
            <a:spAutoFit/>
          </a:bodyPr>
          <a:lstStyle/>
          <a:p>
            <a:r>
              <a:rPr lang="en-US" dirty="0">
                <a:latin typeface="Bodoni MT" panose="02070603080606020203" pitchFamily="18" charset="0"/>
                <a:hlinkClick r:id="rId6"/>
              </a:rPr>
              <a:t>Click here for full list</a:t>
            </a:r>
            <a:r>
              <a:rPr lang="en-US" dirty="0">
                <a:latin typeface="Bodoni MT" panose="02070603080606020203" pitchFamily="18" charset="0"/>
              </a:rPr>
              <a:t> for a full list income and exclusions and disregards</a:t>
            </a:r>
            <a:endParaRPr lang="en-US" dirty="0"/>
          </a:p>
        </p:txBody>
      </p:sp>
      <p:sp>
        <p:nvSpPr>
          <p:cNvPr id="6" name="Date Placeholder 5">
            <a:extLst>
              <a:ext uri="{FF2B5EF4-FFF2-40B4-BE49-F238E27FC236}">
                <a16:creationId xmlns:a16="http://schemas.microsoft.com/office/drawing/2014/main" id="{89D422C8-F40C-493C-B02E-690783820D77}"/>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10" name="Footer Placeholder 9">
            <a:extLst>
              <a:ext uri="{FF2B5EF4-FFF2-40B4-BE49-F238E27FC236}">
                <a16:creationId xmlns:a16="http://schemas.microsoft.com/office/drawing/2014/main" id="{27C11859-0E65-4882-BC35-15A9AE65AD2D}"/>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12" name="Slide Number Placeholder 11">
            <a:extLst>
              <a:ext uri="{FF2B5EF4-FFF2-40B4-BE49-F238E27FC236}">
                <a16:creationId xmlns:a16="http://schemas.microsoft.com/office/drawing/2014/main" id="{6E6FCF6C-19B5-463F-A795-3ED91D19C030}"/>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1152006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A3AA-0CFF-498B-ACDE-F0526237B28D}"/>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latin typeface="Bodoni MT" panose="02070603080606020203" pitchFamily="18" charset="0"/>
              </a:rPr>
              <a:t>APPENDIX II</a:t>
            </a:r>
          </a:p>
        </p:txBody>
      </p:sp>
      <p:sp>
        <p:nvSpPr>
          <p:cNvPr id="3" name="Content Placeholder 2">
            <a:extLst>
              <a:ext uri="{FF2B5EF4-FFF2-40B4-BE49-F238E27FC236}">
                <a16:creationId xmlns:a16="http://schemas.microsoft.com/office/drawing/2014/main" id="{1B464867-F74F-4CF1-9723-E055FEEA6898}"/>
              </a:ext>
            </a:extLst>
          </p:cNvPr>
          <p:cNvSpPr>
            <a:spLocks noGrp="1"/>
          </p:cNvSpPr>
          <p:nvPr>
            <p:ph idx="1"/>
          </p:nvPr>
        </p:nvSpPr>
        <p:spPr>
          <a:xfrm>
            <a:off x="4976031" y="963877"/>
            <a:ext cx="6377769" cy="4930246"/>
          </a:xfrm>
        </p:spPr>
        <p:txBody>
          <a:bodyPr anchor="ctr">
            <a:normAutofit/>
          </a:bodyPr>
          <a:lstStyle/>
          <a:p>
            <a:pPr marL="0" indent="0">
              <a:buNone/>
            </a:pPr>
            <a:endParaRPr lang="en-US" sz="2400" dirty="0">
              <a:latin typeface="Bodoni MT" panose="02070603080606020203" pitchFamily="18" charset="0"/>
            </a:endParaRPr>
          </a:p>
          <a:p>
            <a:pPr marL="0" indent="0">
              <a:buNone/>
            </a:pPr>
            <a:endParaRPr lang="en-US" sz="2400" dirty="0">
              <a:latin typeface="Bodoni MT" panose="02070603080606020203" pitchFamily="18" charset="0"/>
            </a:endParaRPr>
          </a:p>
          <a:p>
            <a:pPr marL="0" indent="0">
              <a:buNone/>
            </a:pPr>
            <a:r>
              <a:rPr lang="en-US" sz="2400" dirty="0">
                <a:solidFill>
                  <a:srgbClr val="002060"/>
                </a:solidFill>
                <a:latin typeface="Bodoni MT" panose="02070603080606020203" pitchFamily="18" charset="0"/>
              </a:rPr>
              <a:t>LINKS TO AUTHORITIES</a:t>
            </a:r>
          </a:p>
          <a:p>
            <a:pPr marL="0" indent="0">
              <a:buNone/>
            </a:pPr>
            <a:r>
              <a:rPr lang="en-US" sz="2400" dirty="0">
                <a:solidFill>
                  <a:srgbClr val="002060"/>
                </a:solidFill>
                <a:latin typeface="Bodoni MT" panose="02070603080606020203" pitchFamily="18" charset="0"/>
              </a:rPr>
              <a:t>STATE RULES, FEDERAL LAW AND REGULATIONS</a:t>
            </a:r>
          </a:p>
        </p:txBody>
      </p:sp>
      <p:sp>
        <p:nvSpPr>
          <p:cNvPr id="7" name="Date Placeholder 6">
            <a:extLst>
              <a:ext uri="{FF2B5EF4-FFF2-40B4-BE49-F238E27FC236}">
                <a16:creationId xmlns:a16="http://schemas.microsoft.com/office/drawing/2014/main" id="{CE48D80C-D7A2-46A7-A8B0-DD934D277B4D}"/>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B54B09F-9857-4AFC-968F-6F76AD4E2491}"/>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803D07C-C195-4BA7-B62A-0099CB38EF66}"/>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432720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B2D2-2D69-48B1-890D-079A82884789}"/>
              </a:ext>
            </a:extLst>
          </p:cNvPr>
          <p:cNvSpPr>
            <a:spLocks noGrp="1"/>
          </p:cNvSpPr>
          <p:nvPr>
            <p:ph type="title"/>
          </p:nvPr>
        </p:nvSpPr>
        <p:spPr>
          <a:xfrm>
            <a:off x="838200" y="631826"/>
            <a:ext cx="10515600" cy="1129598"/>
          </a:xfrm>
        </p:spPr>
        <p:txBody>
          <a:bodyPr>
            <a:normAutofit/>
          </a:bodyPr>
          <a:lstStyle/>
          <a:p>
            <a:r>
              <a:rPr lang="en-US" dirty="0">
                <a:latin typeface="Bodoni MT" panose="02070603080606020203" pitchFamily="18" charset="0"/>
              </a:rPr>
              <a:t>Sources: Medicaid MACC GROUP AUTHORITIES</a:t>
            </a:r>
          </a:p>
        </p:txBody>
      </p:sp>
      <p:sp>
        <p:nvSpPr>
          <p:cNvPr id="3" name="Content Placeholder 2">
            <a:extLst>
              <a:ext uri="{FF2B5EF4-FFF2-40B4-BE49-F238E27FC236}">
                <a16:creationId xmlns:a16="http://schemas.microsoft.com/office/drawing/2014/main" id="{962B9117-262D-4A88-8871-723F795656C6}"/>
              </a:ext>
            </a:extLst>
          </p:cNvPr>
          <p:cNvSpPr>
            <a:spLocks noGrp="1"/>
          </p:cNvSpPr>
          <p:nvPr>
            <p:ph idx="1"/>
          </p:nvPr>
        </p:nvSpPr>
        <p:spPr>
          <a:xfrm>
            <a:off x="838200" y="1761424"/>
            <a:ext cx="10515600" cy="4167738"/>
          </a:xfrm>
        </p:spPr>
        <p:txBody>
          <a:bodyPr>
            <a:normAutofit fontScale="92500"/>
          </a:bodyPr>
          <a:lstStyle/>
          <a:p>
            <a:pPr marL="0" indent="0">
              <a:buNone/>
            </a:pPr>
            <a:r>
              <a:rPr lang="en-US" sz="2800" b="1" dirty="0">
                <a:solidFill>
                  <a:schemeClr val="accent1"/>
                </a:solidFill>
                <a:latin typeface="Bodoni MT" panose="02070603080606020203" pitchFamily="18" charset="0"/>
              </a:rPr>
              <a:t>State  rules: 210-RICR:</a:t>
            </a:r>
          </a:p>
          <a:p>
            <a:pPr marL="1025525" lvl="1" indent="-342900">
              <a:buFont typeface="Wingdings" panose="05000000000000000000" pitchFamily="2" charset="2"/>
              <a:buChar char="q"/>
            </a:pPr>
            <a:r>
              <a:rPr lang="en-US" dirty="0">
                <a:latin typeface="Bodoni MT" panose="02070603080606020203" pitchFamily="18" charset="0"/>
              </a:rPr>
              <a:t>MACC Groups Overview – </a:t>
            </a:r>
            <a:r>
              <a:rPr lang="en-US" dirty="0">
                <a:latin typeface="Bodoni MT" panose="02070603080606020203" pitchFamily="18" charset="0"/>
                <a:hlinkClick r:id="rId2"/>
              </a:rPr>
              <a:t>Chapter 30, Subchapter 00, Part 1</a:t>
            </a:r>
            <a:endParaRPr lang="en-US" dirty="0">
              <a:latin typeface="Bodoni MT" panose="02070603080606020203" pitchFamily="18" charset="0"/>
            </a:endParaRPr>
          </a:p>
          <a:p>
            <a:pPr marL="1025525" lvl="1" indent="-342900">
              <a:buFont typeface="Wingdings" panose="05000000000000000000" pitchFamily="2" charset="2"/>
              <a:buChar char="q"/>
            </a:pPr>
            <a:r>
              <a:rPr lang="en-US" dirty="0">
                <a:latin typeface="Bodoni MT" panose="02070603080606020203" pitchFamily="18" charset="0"/>
              </a:rPr>
              <a:t>MACC Application and Renewal – </a:t>
            </a:r>
            <a:r>
              <a:rPr lang="en-US" dirty="0">
                <a:latin typeface="Bodoni MT" panose="02070603080606020203" pitchFamily="18" charset="0"/>
                <a:hlinkClick r:id="rId3"/>
              </a:rPr>
              <a:t>Chapter 30, Subchapter 00, Part 3</a:t>
            </a:r>
            <a:endParaRPr lang="en-US" dirty="0">
              <a:latin typeface="Bodoni MT" panose="02070603080606020203" pitchFamily="18" charset="0"/>
            </a:endParaRPr>
          </a:p>
          <a:p>
            <a:pPr marL="1025525" lvl="1" indent="-342900">
              <a:buFont typeface="Wingdings" panose="05000000000000000000" pitchFamily="2" charset="2"/>
              <a:buChar char="q"/>
            </a:pPr>
            <a:r>
              <a:rPr lang="en-US" dirty="0">
                <a:latin typeface="Bodoni MT" panose="02070603080606020203" pitchFamily="18" charset="0"/>
              </a:rPr>
              <a:t>MAGI Income Eligibility Determinations – </a:t>
            </a:r>
            <a:r>
              <a:rPr lang="en-US" dirty="0">
                <a:latin typeface="Bodoni MT" panose="02070603080606020203" pitchFamily="18" charset="0"/>
                <a:hlinkClick r:id="rId4"/>
              </a:rPr>
              <a:t>Chapter 30, Subchapter 00, Part 5</a:t>
            </a:r>
            <a:endParaRPr lang="en-US" dirty="0">
              <a:latin typeface="Bodoni MT" panose="02070603080606020203" pitchFamily="18" charset="0"/>
            </a:endParaRPr>
          </a:p>
          <a:p>
            <a:pPr marL="1025525" lvl="1" indent="-342900">
              <a:buFont typeface="Wingdings" panose="05000000000000000000" pitchFamily="2" charset="2"/>
              <a:buChar char="q"/>
            </a:pPr>
            <a:r>
              <a:rPr lang="en-US" dirty="0">
                <a:latin typeface="Bodoni MT" panose="02070603080606020203" pitchFamily="18" charset="0"/>
              </a:rPr>
              <a:t>MAGI LTSS Financial Eligibility – </a:t>
            </a:r>
            <a:r>
              <a:rPr lang="en-US" dirty="0">
                <a:latin typeface="Bodoni MT" panose="02070603080606020203" pitchFamily="18" charset="0"/>
                <a:hlinkClick r:id="rId5"/>
              </a:rPr>
              <a:t>Chapter 50, Subchapter 00, Part 6</a:t>
            </a:r>
            <a:endParaRPr lang="en-US" dirty="0">
              <a:latin typeface="Bodoni MT" panose="02070603080606020203" pitchFamily="18" charset="0"/>
            </a:endParaRPr>
          </a:p>
          <a:p>
            <a:pPr marL="1025525" lvl="1" indent="-342900">
              <a:buFont typeface="Wingdings" panose="05000000000000000000" pitchFamily="2" charset="2"/>
              <a:buChar char="q"/>
            </a:pPr>
            <a:r>
              <a:rPr lang="en-US" dirty="0">
                <a:latin typeface="Bodoni MT" panose="02070603080606020203" pitchFamily="18" charset="0"/>
              </a:rPr>
              <a:t>MACC Premium Subsidy Program for Parents/Caretakers – </a:t>
            </a:r>
            <a:r>
              <a:rPr lang="en-US" dirty="0">
                <a:latin typeface="Bodoni MT" panose="02070603080606020203" pitchFamily="18" charset="0"/>
                <a:hlinkClick r:id="rId6"/>
              </a:rPr>
              <a:t>Chapter 30, Subchapter 10, Part 1</a:t>
            </a:r>
            <a:r>
              <a:rPr lang="en-US" dirty="0">
                <a:latin typeface="Bodoni MT" panose="02070603080606020203" pitchFamily="18" charset="0"/>
              </a:rPr>
              <a:t> </a:t>
            </a:r>
          </a:p>
          <a:p>
            <a:pPr marL="1025525" lvl="1" indent="-342900">
              <a:buFont typeface="Wingdings" panose="05000000000000000000" pitchFamily="2" charset="2"/>
              <a:buChar char="q"/>
            </a:pPr>
            <a:r>
              <a:rPr lang="en-US" dirty="0">
                <a:latin typeface="Bodoni MT" panose="02070603080606020203" pitchFamily="18" charset="0"/>
              </a:rPr>
              <a:t>MACC Service Delivery Options – </a:t>
            </a:r>
            <a:r>
              <a:rPr lang="en-US" dirty="0">
                <a:latin typeface="Bodoni MT" panose="02070603080606020203" pitchFamily="18" charset="0"/>
                <a:hlinkClick r:id="rId7"/>
              </a:rPr>
              <a:t>Chapter 30, Subchapter 05, Part 2</a:t>
            </a:r>
            <a:endParaRPr lang="en-US" dirty="0">
              <a:latin typeface="Bodoni MT" panose="02070603080606020203" pitchFamily="18" charset="0"/>
            </a:endParaRPr>
          </a:p>
          <a:p>
            <a:pPr marL="1025525" lvl="1" indent="-342900">
              <a:buFont typeface="Wingdings" panose="05000000000000000000" pitchFamily="2" charset="2"/>
              <a:buChar char="q"/>
            </a:pPr>
            <a:r>
              <a:rPr lang="en-US" dirty="0" err="1">
                <a:latin typeface="Bodoni MT" panose="02070603080606020203" pitchFamily="18" charset="0"/>
              </a:rPr>
              <a:t>RIte</a:t>
            </a:r>
            <a:r>
              <a:rPr lang="en-US" dirty="0">
                <a:latin typeface="Bodoni MT" panose="02070603080606020203" pitchFamily="18" charset="0"/>
              </a:rPr>
              <a:t> Share Premium Assistance Program – </a:t>
            </a:r>
            <a:r>
              <a:rPr lang="en-US" dirty="0">
                <a:latin typeface="Bodoni MT" panose="02070603080606020203" pitchFamily="18" charset="0"/>
                <a:hlinkClick r:id="rId8"/>
              </a:rPr>
              <a:t>Chapter 30, Subchapter 05, Part 3</a:t>
            </a:r>
            <a:endParaRPr lang="en-US" dirty="0">
              <a:latin typeface="Bodoni MT" panose="02070603080606020203" pitchFamily="18" charset="0"/>
            </a:endParaRPr>
          </a:p>
          <a:p>
            <a:endParaRPr lang="en-US" sz="2400" dirty="0">
              <a:latin typeface="Bodoni MT" panose="02070603080606020203" pitchFamily="18" charset="0"/>
            </a:endParaRPr>
          </a:p>
          <a:p>
            <a:endParaRPr lang="en-US" sz="2400" dirty="0">
              <a:latin typeface="Bodoni MT" panose="02070603080606020203" pitchFamily="18" charset="0"/>
            </a:endParaRPr>
          </a:p>
        </p:txBody>
      </p:sp>
      <p:sp>
        <p:nvSpPr>
          <p:cNvPr id="7" name="Date Placeholder 6">
            <a:extLst>
              <a:ext uri="{FF2B5EF4-FFF2-40B4-BE49-F238E27FC236}">
                <a16:creationId xmlns:a16="http://schemas.microsoft.com/office/drawing/2014/main" id="{A978AF7B-A92D-478E-87A3-9FABA910570A}"/>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F79F8857-3A57-4F99-9997-F6D5BE993919}"/>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3DB32FFF-F269-4F7D-A05D-FBC6B05CF7CA}"/>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45325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9C4A3-96EF-46B4-BBA6-DDDBB1FBCB85}"/>
              </a:ext>
            </a:extLst>
          </p:cNvPr>
          <p:cNvSpPr>
            <a:spLocks noGrp="1"/>
          </p:cNvSpPr>
          <p:nvPr>
            <p:ph type="title"/>
          </p:nvPr>
        </p:nvSpPr>
        <p:spPr/>
        <p:txBody>
          <a:bodyPr/>
          <a:lstStyle/>
          <a:p>
            <a:r>
              <a:rPr lang="en-US" dirty="0">
                <a:latin typeface="Bodoni MT" panose="02070603080606020203" pitchFamily="18" charset="0"/>
              </a:rPr>
              <a:t>Types of Eligibility Under Title XIX </a:t>
            </a:r>
          </a:p>
        </p:txBody>
      </p:sp>
      <p:graphicFrame>
        <p:nvGraphicFramePr>
          <p:cNvPr id="7" name="Content Placeholder 6">
            <a:extLst>
              <a:ext uri="{FF2B5EF4-FFF2-40B4-BE49-F238E27FC236}">
                <a16:creationId xmlns:a16="http://schemas.microsoft.com/office/drawing/2014/main" id="{F7091540-1CE3-483E-A42E-4BB38C016C8F}"/>
              </a:ext>
            </a:extLst>
          </p:cNvPr>
          <p:cNvGraphicFramePr>
            <a:graphicFrameLocks noGrp="1"/>
          </p:cNvGraphicFramePr>
          <p:nvPr>
            <p:ph idx="1"/>
            <p:extLst>
              <p:ext uri="{D42A27DB-BD31-4B8C-83A1-F6EECF244321}">
                <p14:modId xmlns:p14="http://schemas.microsoft.com/office/powerpoint/2010/main" val="2466444618"/>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2EDCB9BB-DBCF-4423-AD20-4FBA753BBD46}"/>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CF6992A1-C5BE-4AAA-B92D-6D946F7B4FAE}"/>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2EF51812-036D-47D0-B0EB-6CF9942F0ACF}"/>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123411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B2D2-2D69-48B1-890D-079A82884789}"/>
              </a:ext>
            </a:extLst>
          </p:cNvPr>
          <p:cNvSpPr>
            <a:spLocks noGrp="1"/>
          </p:cNvSpPr>
          <p:nvPr>
            <p:ph type="title"/>
          </p:nvPr>
        </p:nvSpPr>
        <p:spPr>
          <a:xfrm>
            <a:off x="838200" y="631826"/>
            <a:ext cx="10515600" cy="1129598"/>
          </a:xfrm>
        </p:spPr>
        <p:txBody>
          <a:bodyPr>
            <a:normAutofit/>
          </a:bodyPr>
          <a:lstStyle/>
          <a:p>
            <a:r>
              <a:rPr lang="en-US" dirty="0">
                <a:latin typeface="Bodoni MT" panose="02070603080606020203" pitchFamily="18" charset="0"/>
              </a:rPr>
              <a:t>Sources: Medicaid IHCC GROUP AUTHORITIES</a:t>
            </a:r>
          </a:p>
        </p:txBody>
      </p:sp>
      <p:sp>
        <p:nvSpPr>
          <p:cNvPr id="3" name="Content Placeholder 2">
            <a:extLst>
              <a:ext uri="{FF2B5EF4-FFF2-40B4-BE49-F238E27FC236}">
                <a16:creationId xmlns:a16="http://schemas.microsoft.com/office/drawing/2014/main" id="{962B9117-262D-4A88-8871-723F795656C6}"/>
              </a:ext>
            </a:extLst>
          </p:cNvPr>
          <p:cNvSpPr>
            <a:spLocks noGrp="1"/>
          </p:cNvSpPr>
          <p:nvPr>
            <p:ph idx="1"/>
          </p:nvPr>
        </p:nvSpPr>
        <p:spPr>
          <a:xfrm>
            <a:off x="838200" y="1761423"/>
            <a:ext cx="10515600" cy="4316161"/>
          </a:xfrm>
        </p:spPr>
        <p:txBody>
          <a:bodyPr>
            <a:normAutofit fontScale="85000" lnSpcReduction="20000"/>
          </a:bodyPr>
          <a:lstStyle/>
          <a:p>
            <a:pPr marL="0" indent="0">
              <a:buNone/>
            </a:pPr>
            <a:r>
              <a:rPr lang="en-US" sz="2800" b="1" dirty="0">
                <a:solidFill>
                  <a:schemeClr val="accent1"/>
                </a:solidFill>
                <a:latin typeface="Bodoni MT" panose="02070603080606020203" pitchFamily="18" charset="0"/>
              </a:rPr>
              <a:t>State  rules: 210-RICR:</a:t>
            </a:r>
          </a:p>
          <a:p>
            <a:pPr marL="1025525" lvl="1" indent="-342900">
              <a:buFont typeface="Wingdings" panose="05000000000000000000" pitchFamily="2" charset="2"/>
              <a:buChar char="q"/>
            </a:pPr>
            <a:r>
              <a:rPr lang="en-US" dirty="0">
                <a:latin typeface="Bodoni MT" panose="02070603080606020203" pitchFamily="18" charset="0"/>
              </a:rPr>
              <a:t>IHCC Groups Overview – </a:t>
            </a:r>
            <a:r>
              <a:rPr lang="en-US" dirty="0">
                <a:latin typeface="Bodoni MT" panose="02070603080606020203" pitchFamily="18" charset="0"/>
                <a:hlinkClick r:id="rId2"/>
              </a:rPr>
              <a:t>Chapter 40, Subchapter 00, Part 1</a:t>
            </a:r>
            <a:endParaRPr lang="en-US" dirty="0">
              <a:latin typeface="Bodoni MT" panose="02070603080606020203" pitchFamily="18" charset="0"/>
            </a:endParaRPr>
          </a:p>
          <a:p>
            <a:pPr marL="1025525" lvl="1" indent="-342900">
              <a:buFont typeface="Wingdings" panose="05000000000000000000" pitchFamily="2" charset="2"/>
              <a:buChar char="q"/>
            </a:pPr>
            <a:r>
              <a:rPr lang="en-US" dirty="0">
                <a:latin typeface="Bodoni MT" panose="02070603080606020203" pitchFamily="18" charset="0"/>
              </a:rPr>
              <a:t>IHCC Application and Renewal – </a:t>
            </a:r>
            <a:r>
              <a:rPr lang="en-US" dirty="0">
                <a:latin typeface="Bodoni MT" panose="02070603080606020203" pitchFamily="18" charset="0"/>
                <a:hlinkClick r:id="rId3"/>
              </a:rPr>
              <a:t>Chapter 40, Subchapter 00, Part 2</a:t>
            </a:r>
            <a:endParaRPr lang="en-US" dirty="0">
              <a:latin typeface="Bodoni MT" panose="02070603080606020203" pitchFamily="18" charset="0"/>
            </a:endParaRPr>
          </a:p>
          <a:p>
            <a:pPr marL="1025525" lvl="1" indent="-342900">
              <a:buFont typeface="Wingdings" panose="05000000000000000000" pitchFamily="2" charset="2"/>
              <a:buChar char="q"/>
            </a:pPr>
            <a:r>
              <a:rPr lang="en-US" dirty="0">
                <a:latin typeface="Bodoni MT" panose="02070603080606020203" pitchFamily="18" charset="0"/>
              </a:rPr>
              <a:t>SSI Method for Determining Financial Eligibility – </a:t>
            </a:r>
            <a:r>
              <a:rPr lang="en-US" dirty="0">
                <a:latin typeface="Bodoni MT" panose="02070603080606020203" pitchFamily="18" charset="0"/>
                <a:hlinkClick r:id="rId4"/>
              </a:rPr>
              <a:t>Chapter 40, Subchapter 00, Part 3</a:t>
            </a:r>
            <a:endParaRPr lang="en-US" dirty="0">
              <a:latin typeface="Bodoni MT" panose="02070603080606020203" pitchFamily="18" charset="0"/>
            </a:endParaRPr>
          </a:p>
          <a:p>
            <a:pPr marL="1025525" lvl="1" indent="-342900">
              <a:buFont typeface="Wingdings" panose="05000000000000000000" pitchFamily="2" charset="2"/>
              <a:buChar char="q"/>
            </a:pPr>
            <a:r>
              <a:rPr lang="en-US" dirty="0">
                <a:latin typeface="Bodoni MT" panose="02070603080606020203" pitchFamily="18" charset="0"/>
              </a:rPr>
              <a:t>IHCC Community Medicaid – </a:t>
            </a:r>
            <a:r>
              <a:rPr lang="en-US" dirty="0">
                <a:latin typeface="Bodoni MT" panose="02070603080606020203" pitchFamily="18" charset="0"/>
                <a:hlinkClick r:id="rId5"/>
              </a:rPr>
              <a:t>Chapter 40, Subchapter 05, Part 1</a:t>
            </a:r>
            <a:r>
              <a:rPr lang="en-US" dirty="0">
                <a:latin typeface="Bodoni MT" panose="02070603080606020203" pitchFamily="18" charset="0"/>
              </a:rPr>
              <a:t>. See Parts addressing specific populations as follows: </a:t>
            </a:r>
          </a:p>
          <a:p>
            <a:pPr marL="1257300" lvl="2" indent="-342900">
              <a:buFont typeface="Wingdings" panose="05000000000000000000" pitchFamily="2" charset="2"/>
              <a:buChar char="ü"/>
            </a:pPr>
            <a:r>
              <a:rPr lang="en-US" dirty="0">
                <a:latin typeface="Bodoni MT" panose="02070603080606020203" pitchFamily="18" charset="0"/>
              </a:rPr>
              <a:t>Elders and Adults with Disabilities (EAD) – Part 1.5</a:t>
            </a:r>
          </a:p>
          <a:p>
            <a:pPr marL="1257300" lvl="2" indent="-342900">
              <a:buFont typeface="Wingdings" panose="05000000000000000000" pitchFamily="2" charset="2"/>
              <a:buChar char="ü"/>
            </a:pPr>
            <a:r>
              <a:rPr lang="en-US" dirty="0">
                <a:latin typeface="Bodoni MT" panose="02070603080606020203" pitchFamily="18" charset="0"/>
              </a:rPr>
              <a:t>MPPP – Part 1.6</a:t>
            </a:r>
          </a:p>
          <a:p>
            <a:pPr marL="1257300" lvl="2" indent="-342900">
              <a:buFont typeface="Wingdings" panose="05000000000000000000" pitchFamily="2" charset="2"/>
              <a:buChar char="ü"/>
            </a:pPr>
            <a:r>
              <a:rPr lang="en-US" dirty="0">
                <a:latin typeface="Bodoni MT" panose="02070603080606020203" pitchFamily="18" charset="0"/>
              </a:rPr>
              <a:t>Special eligibility groups – Part 1.7</a:t>
            </a:r>
          </a:p>
          <a:p>
            <a:pPr marL="1257300" lvl="2" indent="-342900">
              <a:buFont typeface="Wingdings" panose="05000000000000000000" pitchFamily="2" charset="2"/>
              <a:buChar char="ü"/>
            </a:pPr>
            <a:r>
              <a:rPr lang="en-US" dirty="0">
                <a:latin typeface="Bodoni MT" panose="02070603080606020203" pitchFamily="18" charset="0"/>
              </a:rPr>
              <a:t>MART disability determinations – Part 1.10</a:t>
            </a:r>
          </a:p>
          <a:p>
            <a:pPr marL="1257300" lvl="2" indent="-342900">
              <a:buFont typeface="Wingdings" panose="05000000000000000000" pitchFamily="2" charset="2"/>
              <a:buChar char="ü"/>
            </a:pPr>
            <a:r>
              <a:rPr lang="en-US" dirty="0">
                <a:latin typeface="Bodoni MT" panose="02070603080606020203" pitchFamily="18" charset="0"/>
              </a:rPr>
              <a:t>Financial eligibility determinations, including household construction and deeming – Part 1.11</a:t>
            </a:r>
          </a:p>
          <a:p>
            <a:pPr marL="1025525" lvl="1" indent="-342900">
              <a:buFont typeface="Wingdings" panose="05000000000000000000" pitchFamily="2" charset="2"/>
              <a:buChar char="q"/>
            </a:pPr>
            <a:r>
              <a:rPr lang="en-US" dirty="0">
                <a:latin typeface="Bodoni MT" panose="02070603080606020203" pitchFamily="18" charset="0"/>
              </a:rPr>
              <a:t>IHCC Medically Needy – </a:t>
            </a:r>
            <a:r>
              <a:rPr lang="en-US" dirty="0">
                <a:latin typeface="Bodoni MT" panose="02070603080606020203" pitchFamily="18" charset="0"/>
                <a:hlinkClick r:id="rId6"/>
              </a:rPr>
              <a:t>Chapter 40, Subchapter 05, Part 2</a:t>
            </a:r>
            <a:endParaRPr lang="en-US" dirty="0">
              <a:latin typeface="Bodoni MT" panose="02070603080606020203" pitchFamily="18" charset="0"/>
            </a:endParaRPr>
          </a:p>
          <a:p>
            <a:pPr marL="1025525" lvl="1" indent="-342900">
              <a:buFont typeface="Wingdings" panose="05000000000000000000" pitchFamily="2" charset="2"/>
              <a:buChar char="q"/>
            </a:pPr>
            <a:r>
              <a:rPr lang="en-US" dirty="0">
                <a:latin typeface="Bodoni MT" panose="02070603080606020203" pitchFamily="18" charset="0"/>
              </a:rPr>
              <a:t>Retroactive Coverage – </a:t>
            </a:r>
            <a:r>
              <a:rPr lang="en-US" dirty="0">
                <a:latin typeface="Bodoni MT" panose="02070603080606020203" pitchFamily="18" charset="0"/>
                <a:hlinkClick r:id="rId7"/>
              </a:rPr>
              <a:t>Chapter 40, Subchapter 05, Part 3</a:t>
            </a:r>
            <a:endParaRPr lang="en-US" dirty="0">
              <a:latin typeface="Bodoni MT" panose="02070603080606020203" pitchFamily="18" charset="0"/>
            </a:endParaRPr>
          </a:p>
          <a:p>
            <a:pPr marL="1025525" lvl="1" indent="-342900">
              <a:buFont typeface="Wingdings" panose="05000000000000000000" pitchFamily="2" charset="2"/>
              <a:buChar char="q"/>
            </a:pPr>
            <a:r>
              <a:rPr lang="en-US" dirty="0">
                <a:latin typeface="Bodoni MT" panose="02070603080606020203" pitchFamily="18" charset="0"/>
              </a:rPr>
              <a:t>Medicaid for Working Adults with Disabilities (including Sherlock) – </a:t>
            </a:r>
            <a:r>
              <a:rPr lang="en-US" dirty="0">
                <a:latin typeface="Bodoni MT" panose="02070603080606020203" pitchFamily="18" charset="0"/>
                <a:hlinkClick r:id="rId8"/>
              </a:rPr>
              <a:t>Chapter 40, Subchapter 15, Part 1</a:t>
            </a:r>
            <a:endParaRPr lang="en-US" dirty="0">
              <a:latin typeface="Bodoni MT" panose="02070603080606020203" pitchFamily="18" charset="0"/>
            </a:endParaRPr>
          </a:p>
          <a:p>
            <a:endParaRPr lang="en-US" sz="2400" dirty="0">
              <a:latin typeface="Bodoni MT" panose="02070603080606020203" pitchFamily="18" charset="0"/>
            </a:endParaRPr>
          </a:p>
          <a:p>
            <a:endParaRPr lang="en-US" sz="2400" dirty="0">
              <a:latin typeface="Bodoni MT" panose="02070603080606020203" pitchFamily="18" charset="0"/>
            </a:endParaRPr>
          </a:p>
        </p:txBody>
      </p:sp>
      <p:sp>
        <p:nvSpPr>
          <p:cNvPr id="7" name="Date Placeholder 6">
            <a:extLst>
              <a:ext uri="{FF2B5EF4-FFF2-40B4-BE49-F238E27FC236}">
                <a16:creationId xmlns:a16="http://schemas.microsoft.com/office/drawing/2014/main" id="{128C0230-A014-459A-A9FC-57B3DAC725B9}"/>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51C0E73E-359F-4BA8-9D8A-460C8B9D2FF9}"/>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656FC74C-413D-42C5-A0E6-E76F9CA955A0}"/>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1614014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B2D2-2D69-48B1-890D-079A82884789}"/>
              </a:ext>
            </a:extLst>
          </p:cNvPr>
          <p:cNvSpPr>
            <a:spLocks noGrp="1"/>
          </p:cNvSpPr>
          <p:nvPr>
            <p:ph type="title"/>
          </p:nvPr>
        </p:nvSpPr>
        <p:spPr>
          <a:xfrm>
            <a:off x="838200" y="631825"/>
            <a:ext cx="10515600" cy="1146809"/>
          </a:xfrm>
        </p:spPr>
        <p:txBody>
          <a:bodyPr>
            <a:normAutofit/>
          </a:bodyPr>
          <a:lstStyle/>
          <a:p>
            <a:r>
              <a:rPr lang="en-US" dirty="0">
                <a:latin typeface="Bodoni MT" panose="02070603080606020203" pitchFamily="18" charset="0"/>
              </a:rPr>
              <a:t>Sources: Medicaid AUTHORITIES</a:t>
            </a:r>
          </a:p>
        </p:txBody>
      </p:sp>
      <p:sp>
        <p:nvSpPr>
          <p:cNvPr id="3" name="Content Placeholder 2">
            <a:extLst>
              <a:ext uri="{FF2B5EF4-FFF2-40B4-BE49-F238E27FC236}">
                <a16:creationId xmlns:a16="http://schemas.microsoft.com/office/drawing/2014/main" id="{962B9117-262D-4A88-8871-723F795656C6}"/>
              </a:ext>
            </a:extLst>
          </p:cNvPr>
          <p:cNvSpPr>
            <a:spLocks noGrp="1"/>
          </p:cNvSpPr>
          <p:nvPr>
            <p:ph idx="1"/>
          </p:nvPr>
        </p:nvSpPr>
        <p:spPr>
          <a:xfrm>
            <a:off x="838200" y="1514764"/>
            <a:ext cx="10515600" cy="4414398"/>
          </a:xfrm>
        </p:spPr>
        <p:txBody>
          <a:bodyPr>
            <a:normAutofit/>
          </a:bodyPr>
          <a:lstStyle/>
          <a:p>
            <a:pPr marL="0" indent="0">
              <a:buNone/>
            </a:pPr>
            <a:r>
              <a:rPr lang="en-US" sz="2200" b="1" dirty="0">
                <a:solidFill>
                  <a:srgbClr val="002060"/>
                </a:solidFill>
                <a:latin typeface="Bodoni MT" panose="02070603080606020203" pitchFamily="18" charset="0"/>
              </a:rPr>
              <a:t>State rules: </a:t>
            </a:r>
          </a:p>
          <a:p>
            <a:pPr marL="0" indent="0">
              <a:buNone/>
            </a:pPr>
            <a:r>
              <a:rPr lang="en-US" sz="1800" dirty="0">
                <a:latin typeface="Bodoni MT" panose="02070603080606020203" pitchFamily="18" charset="0"/>
                <a:hlinkClick r:id="rId2"/>
              </a:rPr>
              <a:t>210-RICR-30</a:t>
            </a:r>
            <a:r>
              <a:rPr lang="en-US" sz="1800" dirty="0">
                <a:latin typeface="Bodoni MT" panose="02070603080606020203" pitchFamily="18" charset="0"/>
              </a:rPr>
              <a:t>: MACC Groups		</a:t>
            </a:r>
          </a:p>
          <a:p>
            <a:pPr marL="0" indent="0">
              <a:buNone/>
            </a:pPr>
            <a:r>
              <a:rPr lang="en-US" sz="1800" dirty="0">
                <a:latin typeface="Bodoni MT" panose="02070603080606020203" pitchFamily="18" charset="0"/>
                <a:hlinkClick r:id="rId3"/>
              </a:rPr>
              <a:t>210-RICR-40</a:t>
            </a:r>
            <a:r>
              <a:rPr lang="en-US" sz="1800" dirty="0">
                <a:latin typeface="Bodoni MT" panose="02070603080606020203" pitchFamily="18" charset="0"/>
              </a:rPr>
              <a:t>: IHCC Groups</a:t>
            </a:r>
          </a:p>
          <a:p>
            <a:pPr marL="0" indent="0">
              <a:buNone/>
            </a:pPr>
            <a:r>
              <a:rPr lang="en-US" sz="2200" b="1" dirty="0">
                <a:solidFill>
                  <a:srgbClr val="002060"/>
                </a:solidFill>
                <a:latin typeface="Bodoni MT" panose="02070603080606020203" pitchFamily="18" charset="0"/>
              </a:rPr>
              <a:t>Key State statutes:</a:t>
            </a:r>
            <a:endParaRPr lang="en-US" sz="2000" dirty="0">
              <a:solidFill>
                <a:srgbClr val="002060"/>
              </a:solidFill>
              <a:latin typeface="Bodoni MT" panose="02070603080606020203" pitchFamily="18" charset="0"/>
            </a:endParaRPr>
          </a:p>
          <a:p>
            <a:pPr marL="0" indent="0">
              <a:buNone/>
            </a:pPr>
            <a:r>
              <a:rPr lang="en-US" sz="2000" dirty="0">
                <a:latin typeface="Bodoni MT" panose="02070603080606020203" pitchFamily="18" charset="0"/>
              </a:rPr>
              <a:t>§</a:t>
            </a:r>
            <a:r>
              <a:rPr lang="en-US" sz="2000" dirty="0">
                <a:latin typeface="Bodoni MT" panose="02070603080606020203" pitchFamily="18" charset="0"/>
                <a:hlinkClick r:id="rId4"/>
              </a:rPr>
              <a:t>42-12.13</a:t>
            </a:r>
            <a:r>
              <a:rPr lang="en-US" sz="2000" dirty="0">
                <a:latin typeface="Bodoni MT" panose="02070603080606020203" pitchFamily="18" charset="0"/>
              </a:rPr>
              <a:t> Medicaid for children and pregnant women</a:t>
            </a:r>
          </a:p>
          <a:p>
            <a:r>
              <a:rPr lang="en-US" sz="2000" dirty="0">
                <a:latin typeface="Bodoni MT" panose="02070603080606020203" pitchFamily="18" charset="0"/>
              </a:rPr>
              <a:t>§</a:t>
            </a:r>
            <a:r>
              <a:rPr lang="en-US" sz="2000" dirty="0">
                <a:latin typeface="Bodoni MT" panose="02070603080606020203" pitchFamily="18" charset="0"/>
                <a:hlinkClick r:id="rId5"/>
              </a:rPr>
              <a:t>40-8</a:t>
            </a:r>
            <a:r>
              <a:rPr lang="en-US" sz="2000" dirty="0">
                <a:latin typeface="Bodoni MT" panose="02070603080606020203" pitchFamily="18" charset="0"/>
              </a:rPr>
              <a:t> Medicaid in General</a:t>
            </a:r>
          </a:p>
          <a:p>
            <a:r>
              <a:rPr lang="en-US" sz="2000" dirty="0">
                <a:latin typeface="Bodoni MT" panose="02070603080606020203" pitchFamily="18" charset="0"/>
                <a:hlinkClick r:id="rId6"/>
              </a:rPr>
              <a:t>§40-8.5</a:t>
            </a:r>
            <a:r>
              <a:rPr lang="en-US" sz="2000" dirty="0">
                <a:latin typeface="Bodoni MT" panose="02070603080606020203" pitchFamily="18" charset="0"/>
              </a:rPr>
              <a:t> Medicaid for low-income elders and adults with disabilities</a:t>
            </a:r>
          </a:p>
          <a:p>
            <a:r>
              <a:rPr lang="en-US" sz="2000" dirty="0">
                <a:latin typeface="Bodoni MT" panose="02070603080606020203" pitchFamily="18" charset="0"/>
                <a:hlinkClick r:id="rId7"/>
              </a:rPr>
              <a:t>§40-8.7</a:t>
            </a:r>
            <a:r>
              <a:rPr lang="en-US" sz="2000" dirty="0">
                <a:latin typeface="Bodoni MT" panose="02070603080606020203" pitchFamily="18" charset="0"/>
              </a:rPr>
              <a:t>  Medicaid working adults with disabilities</a:t>
            </a:r>
          </a:p>
          <a:p>
            <a:r>
              <a:rPr lang="en-US" sz="2000" dirty="0">
                <a:latin typeface="Bodoni MT" panose="02070603080606020203" pitchFamily="18" charset="0"/>
                <a:hlinkClick r:id="rId8"/>
              </a:rPr>
              <a:t>§40-8-12</a:t>
            </a:r>
            <a:r>
              <a:rPr lang="en-US" sz="2000" dirty="0">
                <a:latin typeface="Bodoni MT" panose="02070603080606020203" pitchFamily="18" charset="0"/>
              </a:rPr>
              <a:t> Medicaid for ACA Adults</a:t>
            </a:r>
          </a:p>
          <a:p>
            <a:r>
              <a:rPr lang="en-US" sz="2000" dirty="0">
                <a:latin typeface="Bodoni MT" panose="02070603080606020203" pitchFamily="18" charset="0"/>
                <a:hlinkClick r:id="rId9"/>
              </a:rPr>
              <a:t>§40-6-27 </a:t>
            </a:r>
            <a:r>
              <a:rPr lang="en-US" sz="2000" dirty="0">
                <a:latin typeface="Bodoni MT" panose="02070603080606020203" pitchFamily="18" charset="0"/>
              </a:rPr>
              <a:t>Optional State Supplemental Payment (SSP) </a:t>
            </a:r>
          </a:p>
          <a:p>
            <a:r>
              <a:rPr lang="en-US" sz="2000" dirty="0">
                <a:latin typeface="Bodoni MT" panose="02070603080606020203" pitchFamily="18" charset="0"/>
                <a:hlinkClick r:id="rId10"/>
              </a:rPr>
              <a:t>§40-8.9  </a:t>
            </a:r>
            <a:r>
              <a:rPr lang="en-US" sz="2000" dirty="0">
                <a:latin typeface="Bodoni MT" panose="02070603080606020203" pitchFamily="18" charset="0"/>
              </a:rPr>
              <a:t>and § </a:t>
            </a:r>
            <a:r>
              <a:rPr lang="en-US" sz="2000" dirty="0">
                <a:latin typeface="Bodoni MT" panose="02070603080606020203" pitchFamily="18" charset="0"/>
                <a:hlinkClick r:id="rId11"/>
              </a:rPr>
              <a:t>40-8.10</a:t>
            </a:r>
            <a:r>
              <a:rPr lang="en-US" sz="2000" dirty="0">
                <a:latin typeface="Bodoni MT" panose="02070603080606020203" pitchFamily="18" charset="0"/>
              </a:rPr>
              <a:t> LTSS</a:t>
            </a:r>
          </a:p>
        </p:txBody>
      </p:sp>
      <p:sp>
        <p:nvSpPr>
          <p:cNvPr id="7" name="Date Placeholder 6">
            <a:extLst>
              <a:ext uri="{FF2B5EF4-FFF2-40B4-BE49-F238E27FC236}">
                <a16:creationId xmlns:a16="http://schemas.microsoft.com/office/drawing/2014/main" id="{C2386BBB-2336-43A9-A44E-D42197E69623}"/>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4624C830-CA43-40EE-9FB4-614F3CDB0515}"/>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E60086F4-17C4-46FB-8F44-35387657DCA3}"/>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49328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FFD5-4849-438F-9FA7-B9E7EFCDFC39}"/>
              </a:ext>
            </a:extLst>
          </p:cNvPr>
          <p:cNvSpPr>
            <a:spLocks noGrp="1"/>
          </p:cNvSpPr>
          <p:nvPr>
            <p:ph type="title"/>
          </p:nvPr>
        </p:nvSpPr>
        <p:spPr>
          <a:xfrm>
            <a:off x="838200" y="631825"/>
            <a:ext cx="10515600" cy="1325563"/>
          </a:xfrm>
        </p:spPr>
        <p:txBody>
          <a:bodyPr>
            <a:normAutofit/>
          </a:bodyPr>
          <a:lstStyle/>
          <a:p>
            <a:r>
              <a:rPr lang="en-US" dirty="0">
                <a:latin typeface="Bodoni MT" panose="02070603080606020203" pitchFamily="18" charset="0"/>
              </a:rPr>
              <a:t>Sources: Medicaid LTSS AUTHORITIES</a:t>
            </a:r>
          </a:p>
        </p:txBody>
      </p:sp>
      <p:sp>
        <p:nvSpPr>
          <p:cNvPr id="3" name="Content Placeholder 2">
            <a:extLst>
              <a:ext uri="{FF2B5EF4-FFF2-40B4-BE49-F238E27FC236}">
                <a16:creationId xmlns:a16="http://schemas.microsoft.com/office/drawing/2014/main" id="{67AF943C-2815-40AD-BD05-19B61AE0B304}"/>
              </a:ext>
            </a:extLst>
          </p:cNvPr>
          <p:cNvSpPr>
            <a:spLocks noGrp="1"/>
          </p:cNvSpPr>
          <p:nvPr>
            <p:ph idx="1"/>
          </p:nvPr>
        </p:nvSpPr>
        <p:spPr>
          <a:xfrm>
            <a:off x="838200" y="2057400"/>
            <a:ext cx="10515600" cy="3871762"/>
          </a:xfrm>
        </p:spPr>
        <p:txBody>
          <a:bodyPr>
            <a:normAutofit/>
          </a:bodyPr>
          <a:lstStyle/>
          <a:p>
            <a:pPr marL="342900" indent="-342900">
              <a:buFont typeface="Wingdings" panose="05000000000000000000" pitchFamily="2" charset="2"/>
              <a:buChar char="q"/>
            </a:pPr>
            <a:r>
              <a:rPr lang="en-US" sz="2400" b="1" dirty="0">
                <a:solidFill>
                  <a:schemeClr val="accent1"/>
                </a:solidFill>
                <a:latin typeface="Bodoni MT" panose="02070603080606020203" pitchFamily="18" charset="0"/>
              </a:rPr>
              <a:t>Federal Law and Regulations – Easiest Access:</a:t>
            </a:r>
          </a:p>
          <a:p>
            <a:pPr marL="1025525" lvl="1" indent="-342900">
              <a:buFont typeface="Wingdings" panose="05000000000000000000" pitchFamily="2" charset="2"/>
              <a:buChar char="ü"/>
            </a:pPr>
            <a:r>
              <a:rPr lang="en-US" dirty="0">
                <a:latin typeface="Bodoni MT" panose="02070603080606020203" pitchFamily="18" charset="0"/>
              </a:rPr>
              <a:t>MACPAC – </a:t>
            </a:r>
            <a:r>
              <a:rPr lang="en-US" dirty="0">
                <a:latin typeface="Bodoni MT" panose="02070603080606020203" pitchFamily="18" charset="0"/>
                <a:hlinkClick r:id="rId2"/>
              </a:rPr>
              <a:t>Reference Guide to Medicaid Laws and Regulations</a:t>
            </a:r>
            <a:r>
              <a:rPr lang="en-US" dirty="0">
                <a:latin typeface="Bodoni MT" panose="02070603080606020203" pitchFamily="18" charset="0"/>
              </a:rPr>
              <a:t> </a:t>
            </a:r>
            <a:r>
              <a:rPr lang="en-US" b="1" dirty="0">
                <a:latin typeface="Bodoni MT" panose="02070603080606020203" pitchFamily="18" charset="0"/>
              </a:rPr>
              <a:t>OR</a:t>
            </a:r>
          </a:p>
          <a:p>
            <a:pPr marL="1025525" lvl="1" indent="-342900">
              <a:buFont typeface="Wingdings" panose="05000000000000000000" pitchFamily="2" charset="2"/>
              <a:buChar char="ü"/>
            </a:pPr>
            <a:r>
              <a:rPr lang="en-US" dirty="0">
                <a:latin typeface="Bodoni MT" panose="02070603080606020203" pitchFamily="18" charset="0"/>
                <a:hlinkClick r:id="rId3"/>
              </a:rPr>
              <a:t>Title XIX</a:t>
            </a:r>
            <a:endParaRPr lang="en-US" dirty="0">
              <a:latin typeface="Bodoni MT" panose="02070603080606020203" pitchFamily="18" charset="0"/>
            </a:endParaRPr>
          </a:p>
          <a:p>
            <a:pPr marL="1025525" lvl="1" indent="-342900">
              <a:buFont typeface="Wingdings" panose="05000000000000000000" pitchFamily="2" charset="2"/>
              <a:buChar char="ü"/>
            </a:pPr>
            <a:r>
              <a:rPr lang="en-US" dirty="0">
                <a:latin typeface="Bodoni MT" panose="02070603080606020203" pitchFamily="18" charset="0"/>
                <a:hlinkClick r:id="rId4"/>
              </a:rPr>
              <a:t>Code of Federal Regulations</a:t>
            </a:r>
            <a:endParaRPr lang="en-US" dirty="0">
              <a:latin typeface="Bodoni MT" panose="02070603080606020203" pitchFamily="18" charset="0"/>
            </a:endParaRPr>
          </a:p>
          <a:p>
            <a:pPr marL="1025525" lvl="1" indent="-342900">
              <a:buFont typeface="Wingdings" panose="05000000000000000000" pitchFamily="2" charset="2"/>
              <a:buChar char="ü"/>
            </a:pPr>
            <a:r>
              <a:rPr lang="en-US" dirty="0">
                <a:latin typeface="Bodoni MT" panose="02070603080606020203" pitchFamily="18" charset="0"/>
                <a:hlinkClick r:id="rId5"/>
              </a:rPr>
              <a:t>SSI </a:t>
            </a:r>
            <a:r>
              <a:rPr lang="en-US" dirty="0">
                <a:latin typeface="Bodoni MT" panose="02070603080606020203" pitchFamily="18" charset="0"/>
              </a:rPr>
              <a:t>Law, Regs and procedure manual (POMS)</a:t>
            </a:r>
          </a:p>
          <a:p>
            <a:pPr marL="0" indent="0">
              <a:buNone/>
            </a:pPr>
            <a:r>
              <a:rPr lang="en-US" sz="2400" b="1" dirty="0">
                <a:solidFill>
                  <a:schemeClr val="accent1"/>
                </a:solidFill>
                <a:latin typeface="Bodoni MT" panose="02070603080606020203" pitchFamily="18" charset="0"/>
              </a:rPr>
              <a:t>Important topics</a:t>
            </a:r>
            <a:r>
              <a:rPr lang="en-US" sz="2400" dirty="0">
                <a:latin typeface="Bodoni MT" panose="02070603080606020203" pitchFamily="18" charset="0"/>
              </a:rPr>
              <a:t>:</a:t>
            </a:r>
          </a:p>
          <a:p>
            <a:pPr marL="1025525" lvl="1" indent="-342900">
              <a:buFont typeface="Wingdings" panose="05000000000000000000" pitchFamily="2" charset="2"/>
              <a:buChar char="ü"/>
            </a:pPr>
            <a:r>
              <a:rPr lang="en-US" dirty="0">
                <a:latin typeface="Bodoni MT" panose="02070603080606020203" pitchFamily="18" charset="0"/>
              </a:rPr>
              <a:t>	MAGI Method</a:t>
            </a:r>
          </a:p>
          <a:p>
            <a:pPr marL="1025525" lvl="1" indent="-342900">
              <a:buFont typeface="Wingdings" panose="05000000000000000000" pitchFamily="2" charset="2"/>
              <a:buChar char="ü"/>
            </a:pPr>
            <a:r>
              <a:rPr lang="en-US" dirty="0">
                <a:latin typeface="Bodoni MT" panose="02070603080606020203" pitchFamily="18" charset="0"/>
                <a:hlinkClick r:id="rId5"/>
              </a:rPr>
              <a:t>SSI </a:t>
            </a:r>
            <a:r>
              <a:rPr lang="en-US" dirty="0">
                <a:latin typeface="Bodoni MT" panose="02070603080606020203" pitchFamily="18" charset="0"/>
              </a:rPr>
              <a:t>Law, Regs and procedure manual (POMS)</a:t>
            </a:r>
          </a:p>
          <a:p>
            <a:pPr marL="0" indent="0">
              <a:buNone/>
            </a:pPr>
            <a:endParaRPr lang="en-US" sz="2400" dirty="0">
              <a:latin typeface="Bodoni MT" panose="02070603080606020203" pitchFamily="18" charset="0"/>
            </a:endParaRPr>
          </a:p>
        </p:txBody>
      </p:sp>
      <p:sp>
        <p:nvSpPr>
          <p:cNvPr id="7" name="Date Placeholder 6">
            <a:extLst>
              <a:ext uri="{FF2B5EF4-FFF2-40B4-BE49-F238E27FC236}">
                <a16:creationId xmlns:a16="http://schemas.microsoft.com/office/drawing/2014/main" id="{6D6347AA-4A5F-4B3D-BA1B-AF7B1F5F496E}"/>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3C51DA42-F05A-45DF-94F2-BE75D3651860}"/>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35538997-B00E-4260-B0F6-6C873ACBC786}"/>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28008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48F7E546-042D-4EF8-B2AA-036C56AB51A5}"/>
              </a:ext>
            </a:extLst>
          </p:cNvPr>
          <p:cNvSpPr>
            <a:spLocks noGrp="1"/>
          </p:cNvSpPr>
          <p:nvPr>
            <p:ph type="title"/>
          </p:nvPr>
        </p:nvSpPr>
        <p:spPr>
          <a:xfrm>
            <a:off x="807365" y="802955"/>
            <a:ext cx="6318649" cy="1454051"/>
          </a:xfrm>
        </p:spPr>
        <p:txBody>
          <a:bodyPr>
            <a:normAutofit/>
          </a:bodyPr>
          <a:lstStyle/>
          <a:p>
            <a:r>
              <a:rPr lang="en-US" sz="3600" dirty="0">
                <a:solidFill>
                  <a:schemeClr val="accent1"/>
                </a:solidFill>
                <a:latin typeface="Bodoni MT" panose="02070603080606020203" pitchFamily="18" charset="0"/>
              </a:rPr>
              <a:t>Medicaid for Adults Today</a:t>
            </a:r>
          </a:p>
        </p:txBody>
      </p:sp>
      <p:sp>
        <p:nvSpPr>
          <p:cNvPr id="19" name="Content Placeholder 18">
            <a:extLst>
              <a:ext uri="{FF2B5EF4-FFF2-40B4-BE49-F238E27FC236}">
                <a16:creationId xmlns:a16="http://schemas.microsoft.com/office/drawing/2014/main" id="{059FB836-EDD1-4BC9-A74A-6B1EC8C54B8C}"/>
              </a:ext>
            </a:extLst>
          </p:cNvPr>
          <p:cNvSpPr>
            <a:spLocks noGrp="1"/>
          </p:cNvSpPr>
          <p:nvPr>
            <p:ph idx="1"/>
          </p:nvPr>
        </p:nvSpPr>
        <p:spPr>
          <a:xfrm>
            <a:off x="803807" y="2421682"/>
            <a:ext cx="3149357" cy="3639289"/>
          </a:xfrm>
        </p:spPr>
        <p:txBody>
          <a:bodyPr anchor="ctr">
            <a:normAutofit/>
          </a:bodyPr>
          <a:lstStyle/>
          <a:p>
            <a:r>
              <a:rPr lang="en-US" sz="2000" dirty="0">
                <a:solidFill>
                  <a:schemeClr val="accent1"/>
                </a:solidFill>
                <a:latin typeface="Bodoni MT" panose="02070603080606020203" pitchFamily="18" charset="0"/>
              </a:rPr>
              <a:t>Multiple Doors and Pathways </a:t>
            </a:r>
          </a:p>
        </p:txBody>
      </p:sp>
      <p:sp>
        <p:nvSpPr>
          <p:cNvPr id="26" name="Oval 25">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phic 11" descr="Social network">
            <a:extLst>
              <a:ext uri="{FF2B5EF4-FFF2-40B4-BE49-F238E27FC236}">
                <a16:creationId xmlns:a16="http://schemas.microsoft.com/office/drawing/2014/main" id="{CB7C8AB6-2F01-457D-AA74-7B03C57211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7972" y="210817"/>
            <a:ext cx="2429582" cy="2429582"/>
          </a:xfrm>
          <a:prstGeom prst="rect">
            <a:avLst/>
          </a:prstGeom>
        </p:spPr>
      </p:pic>
      <p:pic>
        <p:nvPicPr>
          <p:cNvPr id="17" name="Content Placeholder 9" descr="User network">
            <a:extLst>
              <a:ext uri="{FF2B5EF4-FFF2-40B4-BE49-F238E27FC236}">
                <a16:creationId xmlns:a16="http://schemas.microsoft.com/office/drawing/2014/main" id="{58CA017F-89A6-4F01-A016-BEEEAEF2BE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3910" y="3478741"/>
            <a:ext cx="1606964" cy="1606964"/>
          </a:xfrm>
          <a:prstGeom prst="rect">
            <a:avLst/>
          </a:prstGeom>
        </p:spPr>
      </p:pic>
      <p:sp>
        <p:nvSpPr>
          <p:cNvPr id="30"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35DED789-9B91-477F-B804-4C53B3E10BA8}"/>
              </a:ext>
            </a:extLst>
          </p:cNvPr>
          <p:cNvSpPr txBox="1"/>
          <p:nvPr/>
        </p:nvSpPr>
        <p:spPr>
          <a:xfrm>
            <a:off x="6869297" y="3355950"/>
            <a:ext cx="1300356" cy="369332"/>
          </a:xfrm>
          <a:prstGeom prst="rect">
            <a:avLst/>
          </a:prstGeom>
          <a:noFill/>
        </p:spPr>
        <p:txBody>
          <a:bodyPr wrap="none" rtlCol="0">
            <a:spAutoFit/>
          </a:bodyPr>
          <a:lstStyle/>
          <a:p>
            <a:r>
              <a:rPr lang="en-US" dirty="0"/>
              <a:t>Go it alone</a:t>
            </a:r>
          </a:p>
        </p:txBody>
      </p:sp>
      <p:pic>
        <p:nvPicPr>
          <p:cNvPr id="18" name="Graphic 17" descr="Man and woman">
            <a:extLst>
              <a:ext uri="{FF2B5EF4-FFF2-40B4-BE49-F238E27FC236}">
                <a16:creationId xmlns:a16="http://schemas.microsoft.com/office/drawing/2014/main" id="{AAF3DE0F-2DC4-4554-9956-4F8190CF85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96946" y="5310702"/>
            <a:ext cx="1189393" cy="1189393"/>
          </a:xfrm>
          <a:prstGeom prst="rect">
            <a:avLst/>
          </a:prstGeom>
        </p:spPr>
      </p:pic>
      <p:sp>
        <p:nvSpPr>
          <p:cNvPr id="20" name="TextBox 19">
            <a:extLst>
              <a:ext uri="{FF2B5EF4-FFF2-40B4-BE49-F238E27FC236}">
                <a16:creationId xmlns:a16="http://schemas.microsoft.com/office/drawing/2014/main" id="{C81F895F-E712-4D19-9654-13B6C64C690E}"/>
              </a:ext>
            </a:extLst>
          </p:cNvPr>
          <p:cNvSpPr txBox="1"/>
          <p:nvPr/>
        </p:nvSpPr>
        <p:spPr>
          <a:xfrm>
            <a:off x="10017992" y="4765964"/>
            <a:ext cx="1851789" cy="369332"/>
          </a:xfrm>
          <a:prstGeom prst="rect">
            <a:avLst/>
          </a:prstGeom>
          <a:noFill/>
        </p:spPr>
        <p:txBody>
          <a:bodyPr wrap="none" rtlCol="0">
            <a:spAutoFit/>
          </a:bodyPr>
          <a:lstStyle/>
          <a:p>
            <a:r>
              <a:rPr lang="en-US" dirty="0"/>
              <a:t>Part of a Couple</a:t>
            </a:r>
          </a:p>
        </p:txBody>
      </p:sp>
      <p:sp>
        <p:nvSpPr>
          <p:cNvPr id="21" name="TextBox 20">
            <a:extLst>
              <a:ext uri="{FF2B5EF4-FFF2-40B4-BE49-F238E27FC236}">
                <a16:creationId xmlns:a16="http://schemas.microsoft.com/office/drawing/2014/main" id="{E2703D81-FA4B-4F63-8597-21867F3D2868}"/>
              </a:ext>
            </a:extLst>
          </p:cNvPr>
          <p:cNvSpPr txBox="1"/>
          <p:nvPr/>
        </p:nvSpPr>
        <p:spPr>
          <a:xfrm>
            <a:off x="9513722" y="0"/>
            <a:ext cx="2223686" cy="369332"/>
          </a:xfrm>
          <a:prstGeom prst="rect">
            <a:avLst/>
          </a:prstGeom>
          <a:noFill/>
        </p:spPr>
        <p:txBody>
          <a:bodyPr wrap="none" rtlCol="0">
            <a:spAutoFit/>
          </a:bodyPr>
          <a:lstStyle/>
          <a:p>
            <a:r>
              <a:rPr lang="en-US" dirty="0"/>
              <a:t>Member of a Family</a:t>
            </a:r>
          </a:p>
        </p:txBody>
      </p:sp>
      <p:sp>
        <p:nvSpPr>
          <p:cNvPr id="2" name="Date Placeholder 1">
            <a:extLst>
              <a:ext uri="{FF2B5EF4-FFF2-40B4-BE49-F238E27FC236}">
                <a16:creationId xmlns:a16="http://schemas.microsoft.com/office/drawing/2014/main" id="{5E62D1C9-3706-4036-9722-3E4920ACCCA4}"/>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808D546D-BD0D-44B1-AD6A-B732629D09DD}"/>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9325EE84-A954-430F-9CAA-46D3CDE091E8}"/>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50178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169D29-A5CA-4BD7-8918-B79BA4E37170}"/>
              </a:ext>
            </a:extLst>
          </p:cNvPr>
          <p:cNvSpPr>
            <a:spLocks noGrp="1"/>
          </p:cNvSpPr>
          <p:nvPr>
            <p:ph type="title"/>
          </p:nvPr>
        </p:nvSpPr>
        <p:spPr/>
        <p:txBody>
          <a:bodyPr/>
          <a:lstStyle/>
          <a:p>
            <a:r>
              <a:rPr lang="en-US" dirty="0">
                <a:latin typeface="Bodoni MT" panose="02070603080606020203" pitchFamily="18" charset="0"/>
              </a:rPr>
              <a:t>Medicaid Coverage Categories</a:t>
            </a:r>
          </a:p>
        </p:txBody>
      </p:sp>
      <p:sp>
        <p:nvSpPr>
          <p:cNvPr id="8" name="Text Placeholder 7">
            <a:extLst>
              <a:ext uri="{FF2B5EF4-FFF2-40B4-BE49-F238E27FC236}">
                <a16:creationId xmlns:a16="http://schemas.microsoft.com/office/drawing/2014/main" id="{9243E3C5-2716-4B9D-A377-38B5C4CEC1D3}"/>
              </a:ext>
            </a:extLst>
          </p:cNvPr>
          <p:cNvSpPr>
            <a:spLocks noGrp="1"/>
          </p:cNvSpPr>
          <p:nvPr>
            <p:ph type="body" idx="1"/>
          </p:nvPr>
        </p:nvSpPr>
        <p:spPr/>
        <p:txBody>
          <a:bodyPr/>
          <a:lstStyle/>
          <a:p>
            <a:r>
              <a:rPr lang="en-US" sz="2400" dirty="0">
                <a:solidFill>
                  <a:schemeClr val="accent1"/>
                </a:solidFill>
                <a:latin typeface="Bodoni MT" panose="02070603080606020203" pitchFamily="18" charset="0"/>
              </a:rPr>
              <a:t>Medicaid Affordable Care Coverage Groups</a:t>
            </a:r>
          </a:p>
          <a:p>
            <a:endParaRPr lang="en-US" dirty="0"/>
          </a:p>
        </p:txBody>
      </p:sp>
      <p:sp>
        <p:nvSpPr>
          <p:cNvPr id="9" name="Content Placeholder 8">
            <a:extLst>
              <a:ext uri="{FF2B5EF4-FFF2-40B4-BE49-F238E27FC236}">
                <a16:creationId xmlns:a16="http://schemas.microsoft.com/office/drawing/2014/main" id="{FF96F818-AF1F-46C4-AA60-D7C4F0A7432D}"/>
              </a:ext>
            </a:extLst>
          </p:cNvPr>
          <p:cNvSpPr>
            <a:spLocks noGrp="1"/>
          </p:cNvSpPr>
          <p:nvPr>
            <p:ph sz="half" idx="2"/>
          </p:nvPr>
        </p:nvSpPr>
        <p:spPr>
          <a:xfrm>
            <a:off x="609599" y="2289969"/>
            <a:ext cx="5386917" cy="3951288"/>
          </a:xfrm>
        </p:spPr>
        <p:style>
          <a:lnRef idx="1">
            <a:schemeClr val="accent1"/>
          </a:lnRef>
          <a:fillRef idx="2">
            <a:schemeClr val="accent1"/>
          </a:fillRef>
          <a:effectRef idx="1">
            <a:schemeClr val="accent1"/>
          </a:effectRef>
          <a:fontRef idx="minor">
            <a:schemeClr val="dk1"/>
          </a:fontRef>
        </p:style>
        <p:txBody>
          <a:bodyPr/>
          <a:lstStyle/>
          <a:p>
            <a:pPr marL="342900" indent="-342900">
              <a:buFont typeface="Wingdings" panose="05000000000000000000" pitchFamily="2" charset="2"/>
              <a:buChar char="q"/>
            </a:pPr>
            <a:r>
              <a:rPr lang="en-US" sz="1800" b="1" dirty="0">
                <a:solidFill>
                  <a:schemeClr val="accent1"/>
                </a:solidFill>
                <a:latin typeface="Bodoni MT" panose="02070603080606020203" pitchFamily="18" charset="0"/>
                <a:hlinkClick r:id="rId2">
                  <a:extLst>
                    <a:ext uri="{A12FA001-AC4F-418D-AE19-62706E023703}">
                      <ahyp:hlinkClr xmlns:ahyp="http://schemas.microsoft.com/office/drawing/2018/hyperlinkcolor" val="tx"/>
                    </a:ext>
                  </a:extLst>
                </a:hlinkClick>
              </a:rPr>
              <a:t>Medicaid Affordable Care Coverage (MACC) Groups </a:t>
            </a:r>
            <a:r>
              <a:rPr lang="en-US" sz="1800" dirty="0">
                <a:solidFill>
                  <a:schemeClr val="accent1"/>
                </a:solidFill>
                <a:latin typeface="Bodoni MT" panose="02070603080606020203" pitchFamily="18" charset="0"/>
              </a:rPr>
              <a:t>: Includes members of the former AFDC and CHIP coverage groups (children, families, pregnant women) eligible under the State Plan and Waiver and the ACA adult expansion. </a:t>
            </a:r>
          </a:p>
          <a:p>
            <a:pPr marL="1025525" lvl="1" indent="-342900">
              <a:buFont typeface="Wingdings" panose="05000000000000000000" pitchFamily="2" charset="2"/>
              <a:buChar char="ü"/>
            </a:pPr>
            <a:r>
              <a:rPr lang="en-US" sz="1600" dirty="0">
                <a:solidFill>
                  <a:schemeClr val="accent1"/>
                </a:solidFill>
                <a:latin typeface="Bodoni MT" panose="02070603080606020203" pitchFamily="18" charset="0"/>
              </a:rPr>
              <a:t>Eligibility determined on basis of MAGI method </a:t>
            </a:r>
          </a:p>
          <a:p>
            <a:pPr marL="1025525" lvl="1" indent="-342900">
              <a:buFont typeface="Wingdings" panose="05000000000000000000" pitchFamily="2" charset="2"/>
              <a:buChar char="ü"/>
            </a:pPr>
            <a:r>
              <a:rPr lang="en-US" sz="1600" dirty="0">
                <a:solidFill>
                  <a:schemeClr val="accent1"/>
                </a:solidFill>
                <a:latin typeface="Bodoni MT" panose="02070603080606020203" pitchFamily="18" charset="0"/>
              </a:rPr>
              <a:t>If not eligible for Medicaid, automatically evaluated for HSRI plan and non-MAGI forms of Medicaid eligibility.</a:t>
            </a:r>
          </a:p>
          <a:p>
            <a:pPr marL="342900" indent="-342900">
              <a:buFont typeface="Wingdings" panose="05000000000000000000" pitchFamily="2" charset="2"/>
              <a:buChar char="q"/>
            </a:pPr>
            <a:r>
              <a:rPr lang="en-US" sz="1800" dirty="0">
                <a:solidFill>
                  <a:schemeClr val="accent1"/>
                </a:solidFill>
                <a:latin typeface="Bodoni MT" panose="02070603080606020203" pitchFamily="18" charset="0"/>
              </a:rPr>
              <a:t>Non-MAGI: Also includes members of the same populations who are eligible on the basis of a factor other than income – Chafee kids from 21 to age 26, Transitional Medicaid for families  – who will eventually be subject to MAGI.</a:t>
            </a:r>
            <a:endParaRPr lang="en-US" sz="1800" dirty="0">
              <a:solidFill>
                <a:schemeClr val="accent1"/>
              </a:solidFill>
            </a:endParaRPr>
          </a:p>
        </p:txBody>
      </p:sp>
      <p:sp>
        <p:nvSpPr>
          <p:cNvPr id="10" name="Text Placeholder 9">
            <a:extLst>
              <a:ext uri="{FF2B5EF4-FFF2-40B4-BE49-F238E27FC236}">
                <a16:creationId xmlns:a16="http://schemas.microsoft.com/office/drawing/2014/main" id="{BF1BFF6D-3D82-46D1-9B92-546328F3E8FB}"/>
              </a:ext>
            </a:extLst>
          </p:cNvPr>
          <p:cNvSpPr>
            <a:spLocks noGrp="1"/>
          </p:cNvSpPr>
          <p:nvPr>
            <p:ph type="body" sz="quarter" idx="3"/>
          </p:nvPr>
        </p:nvSpPr>
        <p:spPr/>
        <p:txBody>
          <a:bodyPr/>
          <a:lstStyle/>
          <a:p>
            <a:r>
              <a:rPr lang="en-US" sz="2400" dirty="0">
                <a:solidFill>
                  <a:schemeClr val="accent1"/>
                </a:solidFill>
                <a:latin typeface="Bodoni MT" panose="02070603080606020203" pitchFamily="18" charset="0"/>
              </a:rPr>
              <a:t>Integrated Health Care Coverage Groups</a:t>
            </a:r>
          </a:p>
          <a:p>
            <a:endParaRPr lang="en-US" dirty="0"/>
          </a:p>
        </p:txBody>
      </p:sp>
      <p:sp>
        <p:nvSpPr>
          <p:cNvPr id="11" name="Content Placeholder 10">
            <a:extLst>
              <a:ext uri="{FF2B5EF4-FFF2-40B4-BE49-F238E27FC236}">
                <a16:creationId xmlns:a16="http://schemas.microsoft.com/office/drawing/2014/main" id="{4A53284A-6CC3-47BC-A30D-4A7267D70E26}"/>
              </a:ext>
            </a:extLst>
          </p:cNvPr>
          <p:cNvSpPr>
            <a:spLocks noGrp="1"/>
          </p:cNvSpPr>
          <p:nvPr>
            <p:ph sz="quarter" idx="4"/>
          </p:nvPr>
        </p:nvSpPr>
        <p:spPr>
          <a:xfrm>
            <a:off x="6193368" y="2286615"/>
            <a:ext cx="5389033" cy="3951288"/>
          </a:xfrm>
        </p:spPr>
        <p:style>
          <a:lnRef idx="1">
            <a:schemeClr val="accent1"/>
          </a:lnRef>
          <a:fillRef idx="2">
            <a:schemeClr val="accent1"/>
          </a:fillRef>
          <a:effectRef idx="1">
            <a:schemeClr val="accent1"/>
          </a:effectRef>
          <a:fontRef idx="minor">
            <a:schemeClr val="dk1"/>
          </a:fontRef>
        </p:style>
        <p:txBody>
          <a:bodyPr/>
          <a:lstStyle/>
          <a:p>
            <a:pPr marL="342900" indent="-342900">
              <a:buFont typeface="Wingdings" panose="05000000000000000000" pitchFamily="2" charset="2"/>
              <a:buChar char="q"/>
            </a:pPr>
            <a:r>
              <a:rPr lang="en-US" sz="1800" b="1" dirty="0">
                <a:solidFill>
                  <a:schemeClr val="accent1"/>
                </a:solidFill>
                <a:latin typeface="Bodoni MT" panose="02070603080606020203" pitchFamily="18" charset="0"/>
                <a:hlinkClick r:id="rId3">
                  <a:extLst>
                    <a:ext uri="{A12FA001-AC4F-418D-AE19-62706E023703}">
                      <ahyp:hlinkClr xmlns:ahyp="http://schemas.microsoft.com/office/drawing/2018/hyperlinkcolor" val="tx"/>
                    </a:ext>
                  </a:extLst>
                </a:hlinkClick>
              </a:rPr>
              <a:t>Integrated Health Care Coverage (IHCC) Groups</a:t>
            </a:r>
            <a:r>
              <a:rPr lang="en-US" sz="1800" dirty="0">
                <a:solidFill>
                  <a:schemeClr val="accent1"/>
                </a:solidFill>
                <a:latin typeface="Bodoni MT" panose="02070603080606020203" pitchFamily="18" charset="0"/>
                <a:hlinkClick r:id="rId3">
                  <a:extLst>
                    <a:ext uri="{A12FA001-AC4F-418D-AE19-62706E023703}">
                      <ahyp:hlinkClr xmlns:ahyp="http://schemas.microsoft.com/office/drawing/2018/hyperlinkcolor" val="tx"/>
                    </a:ext>
                  </a:extLst>
                </a:hlinkClick>
              </a:rPr>
              <a:t>:</a:t>
            </a:r>
            <a:r>
              <a:rPr lang="en-US" sz="1800" dirty="0">
                <a:solidFill>
                  <a:schemeClr val="accent1"/>
                </a:solidFill>
                <a:latin typeface="Bodoni MT" panose="02070603080606020203" pitchFamily="18" charset="0"/>
              </a:rPr>
              <a:t> All applicants for Medicaid who must meet both clinical/functional and financial eligibility requirements and have a particular characteristic (e.g., age, disability, level of need) or who are eligible for based on another program that uses the same or similar criteria (e.g., SSI). Covers Medically Needy</a:t>
            </a:r>
          </a:p>
          <a:p>
            <a:pPr marL="342900" indent="-342900">
              <a:buFont typeface="Wingdings" panose="05000000000000000000" pitchFamily="2" charset="2"/>
              <a:buChar char="q"/>
            </a:pPr>
            <a:r>
              <a:rPr lang="en-US" sz="1800" dirty="0">
                <a:solidFill>
                  <a:schemeClr val="accent1"/>
                </a:solidFill>
                <a:latin typeface="Bodoni MT" panose="02070603080606020203" pitchFamily="18" charset="0"/>
              </a:rPr>
              <a:t>Non-SSI: Category also includes members of these same populations who are eligible on the basis of  their participation in another program – e.g., Refugee Cash Assistance (RGA)  or Breast and Cervical Cancer Treatment Program (BCCTP).. </a:t>
            </a:r>
          </a:p>
        </p:txBody>
      </p:sp>
      <p:sp>
        <p:nvSpPr>
          <p:cNvPr id="2" name="Date Placeholder 1">
            <a:extLst>
              <a:ext uri="{FF2B5EF4-FFF2-40B4-BE49-F238E27FC236}">
                <a16:creationId xmlns:a16="http://schemas.microsoft.com/office/drawing/2014/main" id="{743AAEDB-99A0-43AA-8205-780C12DC7FAC}"/>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A82116D5-5886-4DF1-A5E9-F7DA90F0C37E}"/>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12" name="Slide Number Placeholder 11">
            <a:extLst>
              <a:ext uri="{FF2B5EF4-FFF2-40B4-BE49-F238E27FC236}">
                <a16:creationId xmlns:a16="http://schemas.microsoft.com/office/drawing/2014/main" id="{9911B02D-9366-4FB9-B055-D3A718DA5CE8}"/>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425210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325F-87CB-4BB7-A859-2F96EA7C14B0}"/>
              </a:ext>
            </a:extLst>
          </p:cNvPr>
          <p:cNvSpPr>
            <a:spLocks noGrp="1"/>
          </p:cNvSpPr>
          <p:nvPr>
            <p:ph type="title"/>
          </p:nvPr>
        </p:nvSpPr>
        <p:spPr/>
        <p:txBody>
          <a:bodyPr/>
          <a:lstStyle/>
          <a:p>
            <a:r>
              <a:rPr lang="en-US" dirty="0">
                <a:latin typeface="Bodoni MT" panose="02070603080606020203" pitchFamily="18" charset="0"/>
              </a:rPr>
              <a:t>Post-ACA: Mandatory and Optional Coverage for Adults</a:t>
            </a:r>
          </a:p>
        </p:txBody>
      </p:sp>
      <p:graphicFrame>
        <p:nvGraphicFramePr>
          <p:cNvPr id="7" name="Content Placeholder 6">
            <a:extLst>
              <a:ext uri="{FF2B5EF4-FFF2-40B4-BE49-F238E27FC236}">
                <a16:creationId xmlns:a16="http://schemas.microsoft.com/office/drawing/2014/main" id="{518E1E2B-6C8E-4094-A4F2-4C54038DE444}"/>
              </a:ext>
            </a:extLst>
          </p:cNvPr>
          <p:cNvGraphicFramePr>
            <a:graphicFrameLocks noGrp="1"/>
          </p:cNvGraphicFramePr>
          <p:nvPr>
            <p:ph idx="1"/>
            <p:extLst>
              <p:ext uri="{D42A27DB-BD31-4B8C-83A1-F6EECF244321}">
                <p14:modId xmlns:p14="http://schemas.microsoft.com/office/powerpoint/2010/main" val="1669446743"/>
              </p:ext>
            </p:extLst>
          </p:nvPr>
        </p:nvGraphicFramePr>
        <p:xfrm>
          <a:off x="609600" y="1337911"/>
          <a:ext cx="11192256" cy="5167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511E569-6EEF-48F7-A660-CF45F2A872F9}"/>
              </a:ext>
            </a:extLst>
          </p:cNvPr>
          <p:cNvSpPr txBox="1"/>
          <p:nvPr/>
        </p:nvSpPr>
        <p:spPr>
          <a:xfrm>
            <a:off x="1381759" y="2730199"/>
            <a:ext cx="1294842" cy="369332"/>
          </a:xfrm>
          <a:prstGeom prst="rect">
            <a:avLst/>
          </a:prstGeom>
          <a:noFill/>
        </p:spPr>
        <p:txBody>
          <a:bodyPr wrap="none" rtlCol="0">
            <a:spAutoFit/>
          </a:bodyPr>
          <a:lstStyle/>
          <a:p>
            <a:r>
              <a:rPr lang="en-US" b="1" dirty="0">
                <a:solidFill>
                  <a:schemeClr val="accent1"/>
                </a:solidFill>
                <a:latin typeface="Bell MT" panose="02020503060305020303" pitchFamily="18" charset="0"/>
              </a:rPr>
              <a:t>Mandatory</a:t>
            </a:r>
          </a:p>
        </p:txBody>
      </p:sp>
      <p:sp>
        <p:nvSpPr>
          <p:cNvPr id="9" name="TextBox 8">
            <a:extLst>
              <a:ext uri="{FF2B5EF4-FFF2-40B4-BE49-F238E27FC236}">
                <a16:creationId xmlns:a16="http://schemas.microsoft.com/office/drawing/2014/main" id="{445DBFD7-AD3D-4940-B8C8-A07C05E0BAF5}"/>
              </a:ext>
            </a:extLst>
          </p:cNvPr>
          <p:cNvSpPr txBox="1"/>
          <p:nvPr/>
        </p:nvSpPr>
        <p:spPr>
          <a:xfrm>
            <a:off x="1274371" y="5150757"/>
            <a:ext cx="1840376" cy="369332"/>
          </a:xfrm>
          <a:prstGeom prst="rect">
            <a:avLst/>
          </a:prstGeom>
          <a:noFill/>
        </p:spPr>
        <p:txBody>
          <a:bodyPr wrap="none" rtlCol="0">
            <a:spAutoFit/>
          </a:bodyPr>
          <a:lstStyle/>
          <a:p>
            <a:r>
              <a:rPr lang="en-US" b="1" dirty="0">
                <a:solidFill>
                  <a:schemeClr val="accent1"/>
                </a:solidFill>
                <a:latin typeface="Bodoni MT" panose="02070603080606020203" pitchFamily="18" charset="0"/>
              </a:rPr>
              <a:t>Optional</a:t>
            </a:r>
            <a:r>
              <a:rPr lang="en-US" b="1" dirty="0">
                <a:solidFill>
                  <a:schemeClr val="accent1"/>
                </a:solidFill>
                <a:latin typeface="Bell MT" panose="02020503060305020303" pitchFamily="18" charset="0"/>
              </a:rPr>
              <a:t>/Waiver</a:t>
            </a:r>
          </a:p>
        </p:txBody>
      </p:sp>
      <p:sp>
        <p:nvSpPr>
          <p:cNvPr id="10" name="TextBox 9">
            <a:extLst>
              <a:ext uri="{FF2B5EF4-FFF2-40B4-BE49-F238E27FC236}">
                <a16:creationId xmlns:a16="http://schemas.microsoft.com/office/drawing/2014/main" id="{B43F384B-1FDB-46E0-957A-2AF149F0C444}"/>
              </a:ext>
            </a:extLst>
          </p:cNvPr>
          <p:cNvSpPr txBox="1"/>
          <p:nvPr/>
        </p:nvSpPr>
        <p:spPr>
          <a:xfrm>
            <a:off x="4196613" y="1386343"/>
            <a:ext cx="857864" cy="369332"/>
          </a:xfrm>
          <a:prstGeom prst="rect">
            <a:avLst/>
          </a:prstGeom>
          <a:noFill/>
        </p:spPr>
        <p:txBody>
          <a:bodyPr wrap="none" rtlCol="0">
            <a:spAutoFit/>
          </a:bodyPr>
          <a:lstStyle/>
          <a:p>
            <a:r>
              <a:rPr lang="en-US" b="1" dirty="0">
                <a:solidFill>
                  <a:schemeClr val="accent1"/>
                </a:solidFill>
                <a:latin typeface="Bell MT" panose="02020503060305020303" pitchFamily="18" charset="0"/>
              </a:rPr>
              <a:t>MACC</a:t>
            </a:r>
          </a:p>
        </p:txBody>
      </p:sp>
      <p:sp>
        <p:nvSpPr>
          <p:cNvPr id="12" name="TextBox 11">
            <a:extLst>
              <a:ext uri="{FF2B5EF4-FFF2-40B4-BE49-F238E27FC236}">
                <a16:creationId xmlns:a16="http://schemas.microsoft.com/office/drawing/2014/main" id="{29086DFC-C61F-404A-82CD-DF8E79334A3A}"/>
              </a:ext>
            </a:extLst>
          </p:cNvPr>
          <p:cNvSpPr txBox="1"/>
          <p:nvPr/>
        </p:nvSpPr>
        <p:spPr>
          <a:xfrm>
            <a:off x="6827954" y="1337911"/>
            <a:ext cx="758541" cy="369332"/>
          </a:xfrm>
          <a:prstGeom prst="rect">
            <a:avLst/>
          </a:prstGeom>
          <a:noFill/>
        </p:spPr>
        <p:txBody>
          <a:bodyPr wrap="none" rtlCol="0">
            <a:spAutoFit/>
          </a:bodyPr>
          <a:lstStyle/>
          <a:p>
            <a:r>
              <a:rPr lang="en-US" b="1" dirty="0">
                <a:solidFill>
                  <a:schemeClr val="accent1"/>
                </a:solidFill>
                <a:latin typeface="Bell MT" panose="02020503060305020303" pitchFamily="18" charset="0"/>
              </a:rPr>
              <a:t>IHCC</a:t>
            </a:r>
          </a:p>
        </p:txBody>
      </p:sp>
      <p:sp>
        <p:nvSpPr>
          <p:cNvPr id="3" name="TextBox 2">
            <a:extLst>
              <a:ext uri="{FF2B5EF4-FFF2-40B4-BE49-F238E27FC236}">
                <a16:creationId xmlns:a16="http://schemas.microsoft.com/office/drawing/2014/main" id="{6A9BAC5D-653D-4E47-AD1C-36DF9E371583}"/>
              </a:ext>
            </a:extLst>
          </p:cNvPr>
          <p:cNvSpPr txBox="1"/>
          <p:nvPr/>
        </p:nvSpPr>
        <p:spPr>
          <a:xfrm>
            <a:off x="891689" y="5902542"/>
            <a:ext cx="2348720" cy="461665"/>
          </a:xfrm>
          <a:prstGeom prst="rect">
            <a:avLst/>
          </a:prstGeom>
          <a:noFill/>
        </p:spPr>
        <p:txBody>
          <a:bodyPr wrap="none" rtlCol="0">
            <a:spAutoFit/>
          </a:bodyPr>
          <a:lstStyle/>
          <a:p>
            <a:r>
              <a:rPr lang="en-US" sz="1200" dirty="0">
                <a:solidFill>
                  <a:srgbClr val="FF0000"/>
                </a:solidFill>
              </a:rPr>
              <a:t>Note: FPLs do not include + 5%</a:t>
            </a:r>
          </a:p>
          <a:p>
            <a:r>
              <a:rPr lang="en-US" sz="1200" dirty="0">
                <a:solidFill>
                  <a:srgbClr val="FF0000"/>
                </a:solidFill>
              </a:rPr>
              <a:t>disregard</a:t>
            </a:r>
          </a:p>
        </p:txBody>
      </p:sp>
      <p:sp>
        <p:nvSpPr>
          <p:cNvPr id="11" name="Date Placeholder 10">
            <a:extLst>
              <a:ext uri="{FF2B5EF4-FFF2-40B4-BE49-F238E27FC236}">
                <a16:creationId xmlns:a16="http://schemas.microsoft.com/office/drawing/2014/main" id="{CEF74004-300D-4F86-BC3F-C986A2F63911}"/>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13" name="Footer Placeholder 12">
            <a:extLst>
              <a:ext uri="{FF2B5EF4-FFF2-40B4-BE49-F238E27FC236}">
                <a16:creationId xmlns:a16="http://schemas.microsoft.com/office/drawing/2014/main" id="{F06E4B91-8570-4963-B8D0-29D905709C0A}"/>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14" name="Slide Number Placeholder 13">
            <a:extLst>
              <a:ext uri="{FF2B5EF4-FFF2-40B4-BE49-F238E27FC236}">
                <a16:creationId xmlns:a16="http://schemas.microsoft.com/office/drawing/2014/main" id="{3BE1D66B-F248-4757-B0D9-59A82752DB19}"/>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87835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E952D-D1B8-485A-AFE2-95D97B980998}"/>
              </a:ext>
            </a:extLst>
          </p:cNvPr>
          <p:cNvSpPr>
            <a:spLocks noGrp="1"/>
          </p:cNvSpPr>
          <p:nvPr>
            <p:ph type="title"/>
          </p:nvPr>
        </p:nvSpPr>
        <p:spPr/>
        <p:txBody>
          <a:bodyPr/>
          <a:lstStyle/>
          <a:p>
            <a:r>
              <a:rPr lang="en-US" dirty="0">
                <a:latin typeface="Bodoni MT" panose="02070603080606020203" pitchFamily="18" charset="0"/>
              </a:rPr>
              <a:t>Major Differences IHCC and MACC Group Eligibility for Adults</a:t>
            </a:r>
          </a:p>
        </p:txBody>
      </p:sp>
      <p:sp>
        <p:nvSpPr>
          <p:cNvPr id="8" name="Text Placeholder 7">
            <a:extLst>
              <a:ext uri="{FF2B5EF4-FFF2-40B4-BE49-F238E27FC236}">
                <a16:creationId xmlns:a16="http://schemas.microsoft.com/office/drawing/2014/main" id="{43446A5E-BDAE-42DB-9D6A-24145C1AF7D9}"/>
              </a:ext>
            </a:extLst>
          </p:cNvPr>
          <p:cNvSpPr>
            <a:spLocks noGrp="1"/>
          </p:cNvSpPr>
          <p:nvPr>
            <p:ph type="body" idx="1"/>
          </p:nvPr>
        </p:nvSpPr>
        <p:spPr/>
        <p:txBody>
          <a:bodyPr/>
          <a:lstStyle/>
          <a:p>
            <a:r>
              <a:rPr lang="en-US" dirty="0">
                <a:latin typeface="Bodoni MT" panose="02070603080606020203" pitchFamily="18" charset="0"/>
              </a:rPr>
              <a:t>MACC Groups</a:t>
            </a:r>
          </a:p>
        </p:txBody>
      </p:sp>
      <p:sp>
        <p:nvSpPr>
          <p:cNvPr id="9" name="Content Placeholder 8">
            <a:extLst>
              <a:ext uri="{FF2B5EF4-FFF2-40B4-BE49-F238E27FC236}">
                <a16:creationId xmlns:a16="http://schemas.microsoft.com/office/drawing/2014/main" id="{819867B4-AEC2-431F-9045-5A7DB883CBD8}"/>
              </a:ext>
            </a:extLst>
          </p:cNvPr>
          <p:cNvSpPr>
            <a:spLocks noGrp="1"/>
          </p:cNvSpPr>
          <p:nvPr>
            <p:ph sz="half" idx="2"/>
          </p:nvPr>
        </p:nvSpPr>
        <p:spPr>
          <a:xfrm>
            <a:off x="600363" y="2289969"/>
            <a:ext cx="5386917" cy="3951288"/>
          </a:xfrm>
        </p:spPr>
        <p:style>
          <a:lnRef idx="1">
            <a:schemeClr val="accent1"/>
          </a:lnRef>
          <a:fillRef idx="2">
            <a:schemeClr val="accent1"/>
          </a:fillRef>
          <a:effectRef idx="1">
            <a:schemeClr val="accent1"/>
          </a:effectRef>
          <a:fontRef idx="minor">
            <a:schemeClr val="dk1"/>
          </a:fontRef>
        </p:style>
        <p:txBody>
          <a:bodyPr/>
          <a:lstStyle/>
          <a:p>
            <a:pPr marL="342900" indent="-342900">
              <a:buFont typeface="Wingdings" panose="05000000000000000000" pitchFamily="2" charset="2"/>
              <a:buChar char="q"/>
            </a:pPr>
            <a:r>
              <a:rPr lang="en-US" sz="1800" dirty="0">
                <a:latin typeface="Bodoni MT" panose="02070603080606020203" pitchFamily="18" charset="0"/>
              </a:rPr>
              <a:t>Relationship (parent/caretaker) and/or income-based determination </a:t>
            </a:r>
          </a:p>
          <a:p>
            <a:pPr marL="1025525" lvl="1" indent="-342900">
              <a:buFont typeface="Wingdings" panose="05000000000000000000" pitchFamily="2" charset="2"/>
              <a:buChar char="ü"/>
            </a:pPr>
            <a:r>
              <a:rPr lang="en-US" sz="1600" dirty="0">
                <a:latin typeface="Bodoni MT" panose="02070603080606020203" pitchFamily="18" charset="0"/>
              </a:rPr>
              <a:t>Taxable income for spouse and dependents for family size</a:t>
            </a:r>
          </a:p>
          <a:p>
            <a:pPr marL="342900" indent="-342900">
              <a:buFont typeface="Wingdings" panose="05000000000000000000" pitchFamily="2" charset="2"/>
              <a:buChar char="q"/>
            </a:pPr>
            <a:r>
              <a:rPr lang="en-US" sz="1800" dirty="0">
                <a:latin typeface="Bodoni MT" panose="02070603080606020203" pitchFamily="18" charset="0"/>
              </a:rPr>
              <a:t>No resource limit</a:t>
            </a:r>
          </a:p>
          <a:p>
            <a:pPr marL="342900" indent="-342900">
              <a:buFont typeface="Wingdings" panose="05000000000000000000" pitchFamily="2" charset="2"/>
              <a:buChar char="q"/>
            </a:pPr>
            <a:r>
              <a:rPr lang="en-US" sz="1800" dirty="0">
                <a:latin typeface="Bodoni MT" panose="02070603080606020203" pitchFamily="18" charset="0"/>
              </a:rPr>
              <a:t>No deeming</a:t>
            </a:r>
          </a:p>
          <a:p>
            <a:pPr marL="342900" indent="-342900">
              <a:buFont typeface="Wingdings" panose="05000000000000000000" pitchFamily="2" charset="2"/>
              <a:buChar char="q"/>
            </a:pPr>
            <a:r>
              <a:rPr lang="en-US" sz="1800" dirty="0">
                <a:latin typeface="Bodoni MT" panose="02070603080606020203" pitchFamily="18" charset="0"/>
              </a:rPr>
              <a:t>No medically needy option</a:t>
            </a:r>
          </a:p>
          <a:p>
            <a:pPr marL="342900" indent="-342900">
              <a:buFont typeface="Wingdings" panose="05000000000000000000" pitchFamily="2" charset="2"/>
              <a:buChar char="q"/>
            </a:pPr>
            <a:r>
              <a:rPr lang="en-US" sz="1800" dirty="0">
                <a:latin typeface="Bodoni MT" panose="02070603080606020203" pitchFamily="18" charset="0"/>
              </a:rPr>
              <a:t>Cannot be eligible for or enrolled in Medicare unless parent/caretaker</a:t>
            </a:r>
          </a:p>
          <a:p>
            <a:pPr marL="342900" indent="-342900">
              <a:buFont typeface="Wingdings" panose="05000000000000000000" pitchFamily="2" charset="2"/>
              <a:buChar char="q"/>
            </a:pPr>
            <a:r>
              <a:rPr lang="en-US" sz="1800" dirty="0">
                <a:latin typeface="Bodoni MT" panose="02070603080606020203" pitchFamily="18" charset="0"/>
              </a:rPr>
              <a:t>No retroactive coverage</a:t>
            </a:r>
          </a:p>
          <a:p>
            <a:pPr marL="342900" indent="-342900">
              <a:buFont typeface="Wingdings" panose="05000000000000000000" pitchFamily="2" charset="2"/>
              <a:buChar char="q"/>
            </a:pPr>
            <a:r>
              <a:rPr lang="en-US" sz="1800" dirty="0">
                <a:latin typeface="Bodoni MT" panose="02070603080606020203" pitchFamily="18" charset="0"/>
              </a:rPr>
              <a:t>On-line application or DHS-2</a:t>
            </a:r>
          </a:p>
          <a:p>
            <a:pPr marL="342900" indent="-342900">
              <a:buFont typeface="Wingdings" panose="05000000000000000000" pitchFamily="2" charset="2"/>
              <a:buChar char="q"/>
            </a:pPr>
            <a:r>
              <a:rPr lang="en-US" sz="1800" dirty="0">
                <a:latin typeface="Bodoni MT" panose="02070603080606020203" pitchFamily="18" charset="0"/>
              </a:rPr>
              <a:t>Enrollment in MCO</a:t>
            </a:r>
          </a:p>
          <a:p>
            <a:pPr marL="342900" indent="-342900">
              <a:buFont typeface="Wingdings" panose="05000000000000000000" pitchFamily="2" charset="2"/>
              <a:buChar char="q"/>
            </a:pPr>
            <a:r>
              <a:rPr lang="en-US" sz="1800" dirty="0">
                <a:latin typeface="Bodoni MT" panose="02070603080606020203" pitchFamily="18" charset="0"/>
              </a:rPr>
              <a:t>Passive renewal</a:t>
            </a:r>
          </a:p>
        </p:txBody>
      </p:sp>
      <p:sp>
        <p:nvSpPr>
          <p:cNvPr id="10" name="Text Placeholder 9">
            <a:extLst>
              <a:ext uri="{FF2B5EF4-FFF2-40B4-BE49-F238E27FC236}">
                <a16:creationId xmlns:a16="http://schemas.microsoft.com/office/drawing/2014/main" id="{2ED2A60B-0BEA-448D-A1B3-C16B625D3DFD}"/>
              </a:ext>
            </a:extLst>
          </p:cNvPr>
          <p:cNvSpPr>
            <a:spLocks noGrp="1"/>
          </p:cNvSpPr>
          <p:nvPr>
            <p:ph type="body" sz="quarter" idx="3"/>
          </p:nvPr>
        </p:nvSpPr>
        <p:spPr/>
        <p:txBody>
          <a:bodyPr/>
          <a:lstStyle/>
          <a:p>
            <a:r>
              <a:rPr lang="en-US" dirty="0">
                <a:latin typeface="Bodoni MT" panose="02070603080606020203" pitchFamily="18" charset="0"/>
              </a:rPr>
              <a:t>IHCC Groups</a:t>
            </a:r>
          </a:p>
        </p:txBody>
      </p:sp>
      <p:sp>
        <p:nvSpPr>
          <p:cNvPr id="11" name="Content Placeholder 10">
            <a:extLst>
              <a:ext uri="{FF2B5EF4-FFF2-40B4-BE49-F238E27FC236}">
                <a16:creationId xmlns:a16="http://schemas.microsoft.com/office/drawing/2014/main" id="{9B29E070-F5B0-4334-BFD0-27B825DAA281}"/>
              </a:ext>
            </a:extLst>
          </p:cNvPr>
          <p:cNvSpPr>
            <a:spLocks noGrp="1"/>
          </p:cNvSpPr>
          <p:nvPr>
            <p:ph sz="quarter" idx="4"/>
          </p:nvPr>
        </p:nvSpPr>
        <p:spPr>
          <a:xfrm>
            <a:off x="6184131" y="2286615"/>
            <a:ext cx="5389033" cy="3951288"/>
          </a:xfrm>
        </p:spPr>
        <p:style>
          <a:lnRef idx="1">
            <a:schemeClr val="accent1"/>
          </a:lnRef>
          <a:fillRef idx="2">
            <a:schemeClr val="accent1"/>
          </a:fillRef>
          <a:effectRef idx="1">
            <a:schemeClr val="accent1"/>
          </a:effectRef>
          <a:fontRef idx="minor">
            <a:schemeClr val="dk1"/>
          </a:fontRef>
        </p:style>
        <p:txBody>
          <a:bodyPr/>
          <a:lstStyle/>
          <a:p>
            <a:pPr marL="342900" indent="-342900">
              <a:buFont typeface="Wingdings" panose="05000000000000000000" pitchFamily="2" charset="2"/>
              <a:buChar char="q"/>
            </a:pPr>
            <a:r>
              <a:rPr lang="en-US" sz="1800" dirty="0">
                <a:latin typeface="Bodoni MT" panose="02070603080606020203" pitchFamily="18" charset="0"/>
              </a:rPr>
              <a:t>Characteristic (age or disability) &amp; income determination</a:t>
            </a:r>
          </a:p>
          <a:p>
            <a:pPr marL="1025525" lvl="1" indent="-342900">
              <a:buFont typeface="Wingdings" panose="05000000000000000000" pitchFamily="2" charset="2"/>
              <a:buChar char="ü"/>
            </a:pPr>
            <a:r>
              <a:rPr lang="en-US" sz="1600" dirty="0">
                <a:latin typeface="Bodoni MT" panose="02070603080606020203" pitchFamily="18" charset="0"/>
              </a:rPr>
              <a:t>Earned, Unearned, disregards and exclusions for family of size involved</a:t>
            </a:r>
          </a:p>
          <a:p>
            <a:pPr marL="342900" indent="-342900">
              <a:buFont typeface="Wingdings" panose="05000000000000000000" pitchFamily="2" charset="2"/>
              <a:buChar char="q"/>
            </a:pPr>
            <a:r>
              <a:rPr lang="en-US" sz="1800" dirty="0">
                <a:latin typeface="Bodoni MT" panose="02070603080606020203" pitchFamily="18" charset="0"/>
              </a:rPr>
              <a:t>Resource limit $4,000 (I) &amp; $6,000 (C)</a:t>
            </a:r>
          </a:p>
          <a:p>
            <a:pPr marL="342900" indent="-342900">
              <a:buFont typeface="Wingdings" panose="05000000000000000000" pitchFamily="2" charset="2"/>
              <a:buChar char="q"/>
            </a:pPr>
            <a:r>
              <a:rPr lang="en-US" sz="1800" dirty="0">
                <a:latin typeface="Bodoni MT" panose="02070603080606020203" pitchFamily="18" charset="0"/>
              </a:rPr>
              <a:t>Deeming </a:t>
            </a:r>
          </a:p>
          <a:p>
            <a:pPr marL="342900" indent="-342900">
              <a:buFont typeface="Wingdings" panose="05000000000000000000" pitchFamily="2" charset="2"/>
              <a:buChar char="q"/>
            </a:pPr>
            <a:r>
              <a:rPr lang="en-US" sz="1800" dirty="0">
                <a:latin typeface="Bodoni MT" panose="02070603080606020203" pitchFamily="18" charset="0"/>
              </a:rPr>
              <a:t>Medically needy option</a:t>
            </a:r>
          </a:p>
          <a:p>
            <a:pPr marL="342900" indent="-342900">
              <a:buFont typeface="Wingdings" panose="05000000000000000000" pitchFamily="2" charset="2"/>
              <a:buChar char="q"/>
            </a:pPr>
            <a:r>
              <a:rPr lang="en-US" sz="1800" dirty="0">
                <a:latin typeface="Bodoni MT" panose="02070603080606020203" pitchFamily="18" charset="0"/>
              </a:rPr>
              <a:t>Medicare allowed and MPPP available</a:t>
            </a:r>
          </a:p>
          <a:p>
            <a:pPr marL="342900" indent="-342900">
              <a:buFont typeface="Wingdings" panose="05000000000000000000" pitchFamily="2" charset="2"/>
              <a:buChar char="q"/>
            </a:pPr>
            <a:r>
              <a:rPr lang="en-US" sz="1800" dirty="0">
                <a:latin typeface="Bodoni MT" panose="02070603080606020203" pitchFamily="18" charset="0"/>
              </a:rPr>
              <a:t>Retroactive coverage available</a:t>
            </a:r>
          </a:p>
          <a:p>
            <a:pPr marL="342900" indent="-342900">
              <a:buFont typeface="Wingdings" panose="05000000000000000000" pitchFamily="2" charset="2"/>
              <a:buChar char="q"/>
            </a:pPr>
            <a:r>
              <a:rPr lang="en-US" sz="1800" dirty="0">
                <a:latin typeface="Bodoni MT" panose="02070603080606020203" pitchFamily="18" charset="0"/>
              </a:rPr>
              <a:t>Mostly DHS-2</a:t>
            </a:r>
          </a:p>
          <a:p>
            <a:pPr marL="342900" indent="-342900">
              <a:buFont typeface="Wingdings" panose="05000000000000000000" pitchFamily="2" charset="2"/>
              <a:buChar char="q"/>
            </a:pPr>
            <a:r>
              <a:rPr lang="en-US" sz="1800" dirty="0">
                <a:latin typeface="Bodoni MT" panose="02070603080606020203" pitchFamily="18" charset="0"/>
              </a:rPr>
              <a:t>Enrollment in FFS or MCO (choice if a dual)</a:t>
            </a:r>
          </a:p>
          <a:p>
            <a:pPr marL="342900" indent="-342900">
              <a:buFont typeface="Wingdings" panose="05000000000000000000" pitchFamily="2" charset="2"/>
              <a:buChar char="q"/>
            </a:pPr>
            <a:r>
              <a:rPr lang="en-US" sz="1800" dirty="0">
                <a:latin typeface="Bodoni MT" panose="02070603080606020203" pitchFamily="18" charset="0"/>
              </a:rPr>
              <a:t>Modified passive renewal</a:t>
            </a:r>
          </a:p>
        </p:txBody>
      </p:sp>
      <p:sp>
        <p:nvSpPr>
          <p:cNvPr id="2" name="Date Placeholder 1">
            <a:extLst>
              <a:ext uri="{FF2B5EF4-FFF2-40B4-BE49-F238E27FC236}">
                <a16:creationId xmlns:a16="http://schemas.microsoft.com/office/drawing/2014/main" id="{7BF14BC8-EB63-49F7-B425-45DC17D40437}"/>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33672A39-1866-4E44-9C9A-ED25C0A1890D}"/>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12" name="Slide Number Placeholder 11">
            <a:extLst>
              <a:ext uri="{FF2B5EF4-FFF2-40B4-BE49-F238E27FC236}">
                <a16:creationId xmlns:a16="http://schemas.microsoft.com/office/drawing/2014/main" id="{390D4CFB-3C99-43C7-A705-7610B2D852EC}"/>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930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BC34E0-BC2A-4C27-950E-E4DD562B8645}"/>
              </a:ext>
            </a:extLst>
          </p:cNvPr>
          <p:cNvSpPr>
            <a:spLocks noGrp="1"/>
          </p:cNvSpPr>
          <p:nvPr>
            <p:ph type="title"/>
          </p:nvPr>
        </p:nvSpPr>
        <p:spPr>
          <a:xfrm>
            <a:off x="839788" y="274638"/>
            <a:ext cx="10742612" cy="1143000"/>
          </a:xfrm>
        </p:spPr>
        <p:txBody>
          <a:bodyPr/>
          <a:lstStyle/>
          <a:p>
            <a:r>
              <a:rPr lang="en-US" dirty="0">
                <a:solidFill>
                  <a:schemeClr val="accent1"/>
                </a:solidFill>
                <a:latin typeface="Bodoni MT" panose="02070603080606020203" pitchFamily="18" charset="0"/>
              </a:rPr>
              <a:t>MAGI v. SSI  Method Determination Sequence</a:t>
            </a:r>
          </a:p>
        </p:txBody>
      </p:sp>
      <p:sp>
        <p:nvSpPr>
          <p:cNvPr id="8" name="Text Placeholder 7">
            <a:extLst>
              <a:ext uri="{FF2B5EF4-FFF2-40B4-BE49-F238E27FC236}">
                <a16:creationId xmlns:a16="http://schemas.microsoft.com/office/drawing/2014/main" id="{7FF20608-C15D-457E-BD31-84CBD10DBF7B}"/>
              </a:ext>
            </a:extLst>
          </p:cNvPr>
          <p:cNvSpPr>
            <a:spLocks noGrp="1"/>
          </p:cNvSpPr>
          <p:nvPr>
            <p:ph type="body" idx="1"/>
          </p:nvPr>
        </p:nvSpPr>
        <p:spPr>
          <a:xfrm>
            <a:off x="839789" y="1681163"/>
            <a:ext cx="5157787" cy="657223"/>
          </a:xfrm>
        </p:spPr>
        <p:txBody>
          <a:bodyPr anchor="t" anchorCtr="0">
            <a:normAutofit/>
          </a:bodyPr>
          <a:lstStyle/>
          <a:p>
            <a:r>
              <a:rPr lang="en-US" dirty="0">
                <a:solidFill>
                  <a:schemeClr val="accent1"/>
                </a:solidFill>
                <a:latin typeface="Bodoni MT" panose="02070603080606020203" pitchFamily="18" charset="0"/>
              </a:rPr>
              <a:t>MAGI: Under 65 with no Medicare &amp; no Medicaid eligible kids</a:t>
            </a:r>
          </a:p>
        </p:txBody>
      </p:sp>
      <p:graphicFrame>
        <p:nvGraphicFramePr>
          <p:cNvPr id="12" name="Content Placeholder 11">
            <a:extLst>
              <a:ext uri="{FF2B5EF4-FFF2-40B4-BE49-F238E27FC236}">
                <a16:creationId xmlns:a16="http://schemas.microsoft.com/office/drawing/2014/main" id="{F86EE4A1-95A3-4402-AB77-1A7624AC30A0}"/>
              </a:ext>
            </a:extLst>
          </p:cNvPr>
          <p:cNvGraphicFramePr>
            <a:graphicFrameLocks noGrp="1"/>
          </p:cNvGraphicFramePr>
          <p:nvPr>
            <p:ph sz="half" idx="2"/>
            <p:extLst>
              <p:ext uri="{D42A27DB-BD31-4B8C-83A1-F6EECF244321}">
                <p14:modId xmlns:p14="http://schemas.microsoft.com/office/powerpoint/2010/main" val="2902855929"/>
              </p:ext>
            </p:extLst>
          </p:nvPr>
        </p:nvGraphicFramePr>
        <p:xfrm>
          <a:off x="839788" y="2505075"/>
          <a:ext cx="5157787" cy="3847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9">
            <a:extLst>
              <a:ext uri="{FF2B5EF4-FFF2-40B4-BE49-F238E27FC236}">
                <a16:creationId xmlns:a16="http://schemas.microsoft.com/office/drawing/2014/main" id="{E2B816D5-D8D5-4F07-81A0-5F7A8D6A6A19}"/>
              </a:ext>
            </a:extLst>
          </p:cNvPr>
          <p:cNvSpPr>
            <a:spLocks noGrp="1"/>
          </p:cNvSpPr>
          <p:nvPr>
            <p:ph type="body" sz="quarter" idx="3"/>
          </p:nvPr>
        </p:nvSpPr>
        <p:spPr>
          <a:xfrm>
            <a:off x="6172201" y="1681163"/>
            <a:ext cx="5183188" cy="657223"/>
          </a:xfrm>
        </p:spPr>
        <p:txBody>
          <a:bodyPr anchor="t" anchorCtr="0">
            <a:normAutofit/>
          </a:bodyPr>
          <a:lstStyle/>
          <a:p>
            <a:r>
              <a:rPr lang="en-US" dirty="0">
                <a:solidFill>
                  <a:schemeClr val="accent1"/>
                </a:solidFill>
                <a:latin typeface="Bodoni MT" panose="02070603080606020203" pitchFamily="18" charset="0"/>
              </a:rPr>
              <a:t>SSI: No more restrictive than eligibility for cash</a:t>
            </a:r>
          </a:p>
        </p:txBody>
      </p:sp>
      <p:graphicFrame>
        <p:nvGraphicFramePr>
          <p:cNvPr id="13" name="Content Placeholder 12">
            <a:extLst>
              <a:ext uri="{FF2B5EF4-FFF2-40B4-BE49-F238E27FC236}">
                <a16:creationId xmlns:a16="http://schemas.microsoft.com/office/drawing/2014/main" id="{02372697-7BA0-4AA3-8472-862138E10B67}"/>
              </a:ext>
            </a:extLst>
          </p:cNvPr>
          <p:cNvGraphicFramePr>
            <a:graphicFrameLocks noGrp="1"/>
          </p:cNvGraphicFramePr>
          <p:nvPr>
            <p:ph sz="quarter" idx="4"/>
            <p:extLst>
              <p:ext uri="{D42A27DB-BD31-4B8C-83A1-F6EECF244321}">
                <p14:modId xmlns:p14="http://schemas.microsoft.com/office/powerpoint/2010/main" val="2531466107"/>
              </p:ext>
            </p:extLst>
          </p:nvPr>
        </p:nvGraphicFramePr>
        <p:xfrm>
          <a:off x="6172200" y="2505075"/>
          <a:ext cx="5183188" cy="384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Date Placeholder 2">
            <a:extLst>
              <a:ext uri="{FF2B5EF4-FFF2-40B4-BE49-F238E27FC236}">
                <a16:creationId xmlns:a16="http://schemas.microsoft.com/office/drawing/2014/main" id="{64DCA0DC-B3D0-4DA2-974E-3991A8301FD7}"/>
              </a:ext>
            </a:extLst>
          </p:cNvPr>
          <p:cNvSpPr>
            <a:spLocks noGrp="1"/>
          </p:cNvSpPr>
          <p:nvPr>
            <p:ph type="dt" sz="half" idx="10"/>
          </p:nvPr>
        </p:nvSpPr>
        <p:spPr/>
        <p:txBody>
          <a:bodyPr/>
          <a:lstStyle/>
          <a:p>
            <a:r>
              <a:rPr lang="en-US">
                <a:solidFill>
                  <a:prstClr val="black">
                    <a:tint val="75000"/>
                  </a:prstClr>
                </a:solidFill>
              </a:rPr>
              <a:t>3/15/2021</a:t>
            </a: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BB4AECE5-41D5-4A11-9132-B0843AF24574}"/>
              </a:ext>
            </a:extLst>
          </p:cNvPr>
          <p:cNvSpPr>
            <a:spLocks noGrp="1"/>
          </p:cNvSpPr>
          <p:nvPr>
            <p:ph type="ftr" sz="quarter" idx="11"/>
          </p:nvPr>
        </p:nvSpPr>
        <p:spPr/>
        <p:txBody>
          <a:bodyPr/>
          <a:lstStyle/>
          <a:p>
            <a:r>
              <a:rPr lang="en-US">
                <a:solidFill>
                  <a:prstClr val="black">
                    <a:tint val="75000"/>
                  </a:prstClr>
                </a:solidFill>
              </a:rPr>
              <a:t>EOHHS Medicaid Eligibility For Adults</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27A7DFC2-6139-4355-958B-CD16D739BA75}"/>
              </a:ext>
            </a:extLst>
          </p:cNvPr>
          <p:cNvSpPr>
            <a:spLocks noGrp="1"/>
          </p:cNvSpPr>
          <p:nvPr>
            <p:ph type="sldNum" sz="quarter" idx="12"/>
          </p:nvPr>
        </p:nvSpPr>
        <p:spPr/>
        <p:txBody>
          <a:bodyPr/>
          <a:lstStyle/>
          <a:p>
            <a:fld id="{6B9B5522-7FA4-6643-B898-DAB0472711A0}"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005359228"/>
      </p:ext>
    </p:extLst>
  </p:cSld>
  <p:clrMapOvr>
    <a:masterClrMapping/>
  </p:clrMapOvr>
</p:sld>
</file>

<file path=ppt/theme/theme1.xml><?xml version="1.0" encoding="utf-8"?>
<a:theme xmlns:a="http://schemas.openxmlformats.org/drawingml/2006/main" name="1_Office Theme">
  <a:themeElements>
    <a:clrScheme name="OHHS">
      <a:dk1>
        <a:sysClr val="windowText" lastClr="000000"/>
      </a:dk1>
      <a:lt1>
        <a:sysClr val="window" lastClr="FFFFFF"/>
      </a:lt1>
      <a:dk2>
        <a:srgbClr val="001F5B"/>
      </a:dk2>
      <a:lt2>
        <a:srgbClr val="E0E0E0"/>
      </a:lt2>
      <a:accent1>
        <a:srgbClr val="001F5B"/>
      </a:accent1>
      <a:accent2>
        <a:srgbClr val="FFC623"/>
      </a:accent2>
      <a:accent3>
        <a:srgbClr val="E0E1E0"/>
      </a:accent3>
      <a:accent4>
        <a:srgbClr val="C2C2C2"/>
      </a:accent4>
      <a:accent5>
        <a:srgbClr val="A3A2A2"/>
      </a:accent5>
      <a:accent6>
        <a:srgbClr val="7F7F7F"/>
      </a:accent6>
      <a:hlink>
        <a:srgbClr val="4B4B4B"/>
      </a:hlink>
      <a:folHlink>
        <a:srgbClr val="1414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C7DFB5CD38A647BEF34E9176A78CD6" ma:contentTypeVersion="4" ma:contentTypeDescription="Create a new document." ma:contentTypeScope="" ma:versionID="645045b18ef96c18f3efe7a90527400c">
  <xsd:schema xmlns:xsd="http://www.w3.org/2001/XMLSchema" xmlns:xs="http://www.w3.org/2001/XMLSchema" xmlns:p="http://schemas.microsoft.com/office/2006/metadata/properties" xmlns:ns2="53a2bca6-708a-4f42-b5d0-55d47320e530" targetNamespace="http://schemas.microsoft.com/office/2006/metadata/properties" ma:root="true" ma:fieldsID="173e7df13370f934ee69ee16257e778c" ns2:_="">
    <xsd:import namespace="53a2bca6-708a-4f42-b5d0-55d47320e5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2bca6-708a-4f42-b5d0-55d47320e5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70807E-C340-43A1-9E6A-842585BDAEEC}"/>
</file>

<file path=customXml/itemProps2.xml><?xml version="1.0" encoding="utf-8"?>
<ds:datastoreItem xmlns:ds="http://schemas.openxmlformats.org/officeDocument/2006/customXml" ds:itemID="{B0901BE8-E532-4F3A-8510-C5853FBF8D72}"/>
</file>

<file path=customXml/itemProps3.xml><?xml version="1.0" encoding="utf-8"?>
<ds:datastoreItem xmlns:ds="http://schemas.openxmlformats.org/officeDocument/2006/customXml" ds:itemID="{2DF23B28-FBCE-40A2-A82C-6EA4AB7E1DD0}"/>
</file>

<file path=docProps/app.xml><?xml version="1.0" encoding="utf-8"?>
<Properties xmlns="http://schemas.openxmlformats.org/officeDocument/2006/extended-properties" xmlns:vt="http://schemas.openxmlformats.org/officeDocument/2006/docPropsVTypes">
  <TotalTime>523</TotalTime>
  <Words>6047</Words>
  <Application>Microsoft Office PowerPoint</Application>
  <PresentationFormat>Widescreen</PresentationFormat>
  <Paragraphs>669</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Bell MT</vt:lpstr>
      <vt:lpstr>Bodoni MT</vt:lpstr>
      <vt:lpstr>Calibri</vt:lpstr>
      <vt:lpstr>Lucida Bright</vt:lpstr>
      <vt:lpstr>Wingdings</vt:lpstr>
      <vt:lpstr>1_Office Theme</vt:lpstr>
      <vt:lpstr>Medicaid Eligibility for Adults</vt:lpstr>
      <vt:lpstr>Medicaid Program Overview</vt:lpstr>
      <vt:lpstr>Core Principles of Medicaid </vt:lpstr>
      <vt:lpstr>Types of Eligibility Under Title XIX </vt:lpstr>
      <vt:lpstr>Medicaid for Adults Today</vt:lpstr>
      <vt:lpstr>Medicaid Coverage Categories</vt:lpstr>
      <vt:lpstr>Post-ACA: Mandatory and Optional Coverage for Adults</vt:lpstr>
      <vt:lpstr>Major Differences IHCC and MACC Group Eligibility for Adults</vt:lpstr>
      <vt:lpstr>MAGI v. SSI  Method Determination Sequence</vt:lpstr>
      <vt:lpstr>Application Timelines</vt:lpstr>
      <vt:lpstr>MACC Group Eligibility for Adults </vt:lpstr>
      <vt:lpstr>MAGI Method: Key Terms in Related to MACC Groups</vt:lpstr>
      <vt:lpstr>MACC Group Adults Eligibility Pathways: Quick Guide</vt:lpstr>
      <vt:lpstr>PowerPoint Presentation</vt:lpstr>
      <vt:lpstr>Integrated Health Coverage Groups: EAD and MN Eligibility Pathways</vt:lpstr>
      <vt:lpstr>Key Terms and Concepts Related to IHCC Groups</vt:lpstr>
      <vt:lpstr>IHCC  Groups Eligibility Pathways: Quick Guide</vt:lpstr>
      <vt:lpstr>IHCC  Groups Eligibility Pathways: Quick Guide</vt:lpstr>
      <vt:lpstr>SSI Method: Factors Affecting Treatment of Income and Resources</vt:lpstr>
      <vt:lpstr>Medically Needy (MN) Pathway for Community Medicaid</vt:lpstr>
      <vt:lpstr>Medically Needy (MN) Eligibility: Basic Rules</vt:lpstr>
      <vt:lpstr>Determining MN eligibility</vt:lpstr>
      <vt:lpstr>SSI Method: Medically Needy Eligibility – Community Medicaid</vt:lpstr>
      <vt:lpstr>Types of Allowable Health Expenses </vt:lpstr>
      <vt:lpstr>Applying Expenses to the Spenddown</vt:lpstr>
      <vt:lpstr>Sequence for Deductions</vt:lpstr>
      <vt:lpstr>PowerPoint Presentation</vt:lpstr>
      <vt:lpstr>APPENDIX I</vt:lpstr>
      <vt:lpstr>Applying for Medicaid MACC or IHCC Groups</vt:lpstr>
      <vt:lpstr>MAGI Method: Income Rules for Medicaid</vt:lpstr>
      <vt:lpstr>MAGI Method: Reasonable Compatibility Standards for Income</vt:lpstr>
      <vt:lpstr>IHCC Group Eligibility Determination Responsibilities</vt:lpstr>
      <vt:lpstr>IHCC Group Eligibility Determination Responsibilities</vt:lpstr>
      <vt:lpstr>Household Construction: MAGI v. SSI</vt:lpstr>
      <vt:lpstr>SSI Method: Types of Income</vt:lpstr>
      <vt:lpstr>SSI Method: Determining Countable Resources </vt:lpstr>
      <vt:lpstr>SSI Method: Not Everything Counts</vt:lpstr>
      <vt:lpstr>APPENDIX II</vt:lpstr>
      <vt:lpstr>Sources: Medicaid MACC GROUP AUTHORITIES</vt:lpstr>
      <vt:lpstr>Sources: Medicaid IHCC GROUP AUTHORITIES</vt:lpstr>
      <vt:lpstr>Sources: Medicaid AUTHORITIES</vt:lpstr>
      <vt:lpstr>Sources: Medicaid LTSS AUTHORITIES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PRIMER: MEDICAID ELIGIBILITY FOR ADULTS </dc:title>
  <dc:creator>Martino, Ann (OHHS)</dc:creator>
  <cp:lastModifiedBy>Martino, Ann (OHHS)</cp:lastModifiedBy>
  <cp:revision>26</cp:revision>
  <cp:lastPrinted>2019-05-09T22:21:08Z</cp:lastPrinted>
  <dcterms:created xsi:type="dcterms:W3CDTF">2019-05-09T20:46:55Z</dcterms:created>
  <dcterms:modified xsi:type="dcterms:W3CDTF">2021-03-16T13:00:27Z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0x0101008DC7DFB5CD38A647BEF34E9176A78CD6</vt:lpwstr>
  </property>
</Properties>
</file>