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1" r:id="rId2"/>
  </p:sldMasterIdLst>
  <p:notesMasterIdLst>
    <p:notesMasterId r:id="rId33"/>
  </p:notesMasterIdLst>
  <p:handoutMasterIdLst>
    <p:handoutMasterId r:id="rId34"/>
  </p:handoutMasterIdLst>
  <p:sldIdLst>
    <p:sldId id="631" r:id="rId3"/>
    <p:sldId id="448" r:id="rId4"/>
    <p:sldId id="630" r:id="rId5"/>
    <p:sldId id="449" r:id="rId6"/>
    <p:sldId id="557" r:id="rId7"/>
    <p:sldId id="633" r:id="rId8"/>
    <p:sldId id="553" r:id="rId9"/>
    <p:sldId id="632" r:id="rId10"/>
    <p:sldId id="566" r:id="rId11"/>
    <p:sldId id="564" r:id="rId12"/>
    <p:sldId id="560" r:id="rId13"/>
    <p:sldId id="380" r:id="rId14"/>
    <p:sldId id="634" r:id="rId15"/>
    <p:sldId id="394" r:id="rId16"/>
    <p:sldId id="389" r:id="rId17"/>
    <p:sldId id="390" r:id="rId18"/>
    <p:sldId id="377" r:id="rId19"/>
    <p:sldId id="568" r:id="rId20"/>
    <p:sldId id="452" r:id="rId21"/>
    <p:sldId id="416" r:id="rId22"/>
    <p:sldId id="453" r:id="rId23"/>
    <p:sldId id="569" r:id="rId24"/>
    <p:sldId id="570" r:id="rId25"/>
    <p:sldId id="571" r:id="rId26"/>
    <p:sldId id="572" r:id="rId27"/>
    <p:sldId id="573" r:id="rId28"/>
    <p:sldId id="574" r:id="rId29"/>
    <p:sldId id="575" r:id="rId30"/>
    <p:sldId id="576" r:id="rId31"/>
    <p:sldId id="577" r:id="rId3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hua Hodges" initials="JMH" lastIdx="22" clrIdx="0"/>
  <p:cmAuthor id="1" name="DHHS" initials="RMK" lastIdx="4" clrIdx="1"/>
  <p:cmAuthor id="2" name="Kevin Coray" initials="KC" lastIdx="4" clrIdx="2"/>
  <p:cmAuthor id="3" name="Josh Hodges" initials="JMH" lastIdx="14" clrIdx="3"/>
  <p:cmAuthor id="4" name="Simpson, Melissa (ACL)" initials="SM(" lastIdx="8" clrIdx="4">
    <p:extLst>
      <p:ext uri="{19B8F6BF-5375-455C-9EA6-DF929625EA0E}">
        <p15:presenceInfo xmlns:p15="http://schemas.microsoft.com/office/powerpoint/2012/main" userId="S-1-5-21-1747495209-1248221918-2216747781-1669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00" autoAdjust="0"/>
    <p:restoredTop sz="86978" autoAdjust="0"/>
  </p:normalViewPr>
  <p:slideViewPr>
    <p:cSldViewPr>
      <p:cViewPr varScale="1">
        <p:scale>
          <a:sx n="74" d="100"/>
          <a:sy n="74" d="100"/>
        </p:scale>
        <p:origin x="1603" y="77"/>
      </p:cViewPr>
      <p:guideLst>
        <p:guide orient="horz" pos="2160"/>
        <p:guide pos="2880"/>
      </p:guideLst>
    </p:cSldViewPr>
  </p:slideViewPr>
  <p:outlineViewPr>
    <p:cViewPr>
      <p:scale>
        <a:sx n="33" d="100"/>
        <a:sy n="33" d="100"/>
      </p:scale>
      <p:origin x="48" y="6000"/>
    </p:cViewPr>
  </p:outlineViewPr>
  <p:notesTextViewPr>
    <p:cViewPr>
      <p:scale>
        <a:sx n="100" d="100"/>
        <a:sy n="100" d="100"/>
      </p:scale>
      <p:origin x="0" y="0"/>
    </p:cViewPr>
  </p:notesTextViewPr>
  <p:sorterViewPr>
    <p:cViewPr>
      <p:scale>
        <a:sx n="130" d="100"/>
        <a:sy n="130" d="100"/>
      </p:scale>
      <p:origin x="0" y="0"/>
    </p:cViewPr>
  </p:sorterViewPr>
  <p:notesViewPr>
    <p:cSldViewPr>
      <p:cViewPr varScale="1">
        <p:scale>
          <a:sx n="84" d="100"/>
          <a:sy n="84" d="100"/>
        </p:scale>
        <p:origin x="-3768" y="-84"/>
      </p:cViewPr>
      <p:guideLst>
        <p:guide orient="horz" pos="3024"/>
        <p:guide pos="23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42"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37A3C0-3830-41E9-9B54-AA33227EECD9}"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518A35C3-ED64-4951-9B76-964714FB6531}">
      <dgm:prSet/>
      <dgm:spPr/>
      <dgm:t>
        <a:bodyPr/>
        <a:lstStyle/>
        <a:p>
          <a:pPr rtl="0"/>
          <a:r>
            <a:rPr lang="en-US" dirty="0">
              <a:solidFill>
                <a:schemeClr val="tx1"/>
              </a:solidFill>
            </a:rPr>
            <a:t>State Health Insurance Assistance Program</a:t>
          </a:r>
        </a:p>
      </dgm:t>
    </dgm:pt>
    <dgm:pt modelId="{E914FA6B-D22C-4A94-9C53-5EC35E16F33A}" type="parTrans" cxnId="{7CF67120-0158-4F92-B865-F63741E84F00}">
      <dgm:prSet/>
      <dgm:spPr/>
      <dgm:t>
        <a:bodyPr/>
        <a:lstStyle/>
        <a:p>
          <a:endParaRPr lang="en-US">
            <a:solidFill>
              <a:schemeClr val="tx1"/>
            </a:solidFill>
          </a:endParaRPr>
        </a:p>
      </dgm:t>
    </dgm:pt>
    <dgm:pt modelId="{9358E792-4254-4D14-9738-8D4E418FEC45}" type="sibTrans" cxnId="{7CF67120-0158-4F92-B865-F63741E84F00}">
      <dgm:prSet/>
      <dgm:spPr/>
      <dgm:t>
        <a:bodyPr/>
        <a:lstStyle/>
        <a:p>
          <a:endParaRPr lang="en-US">
            <a:solidFill>
              <a:schemeClr val="tx1"/>
            </a:solidFill>
          </a:endParaRPr>
        </a:p>
      </dgm:t>
    </dgm:pt>
    <dgm:pt modelId="{9F1EFADD-C8B0-47F2-88E9-E60E886C2B6A}">
      <dgm:prSet/>
      <dgm:spPr>
        <a:solidFill>
          <a:schemeClr val="accent1">
            <a:lumMod val="40000"/>
            <a:lumOff val="60000"/>
          </a:schemeClr>
        </a:solidFill>
      </dgm:spPr>
      <dgm:t>
        <a:bodyPr/>
        <a:lstStyle/>
        <a:p>
          <a:r>
            <a:rPr lang="en-US" b="1" dirty="0">
              <a:solidFill>
                <a:schemeClr val="tx1"/>
              </a:solidFill>
            </a:rPr>
            <a:t>MIPPA</a:t>
          </a:r>
        </a:p>
      </dgm:t>
    </dgm:pt>
    <dgm:pt modelId="{F3052050-3D40-4796-B28B-EE77D5D2F3F4}" type="parTrans" cxnId="{56150451-C857-4E16-9742-066697DCF3AB}">
      <dgm:prSet/>
      <dgm:spPr/>
      <dgm:t>
        <a:bodyPr/>
        <a:lstStyle/>
        <a:p>
          <a:endParaRPr lang="en-US"/>
        </a:p>
      </dgm:t>
    </dgm:pt>
    <dgm:pt modelId="{9BB95E51-9F02-4084-B12A-9B10D7F010C3}" type="sibTrans" cxnId="{56150451-C857-4E16-9742-066697DCF3AB}">
      <dgm:prSet/>
      <dgm:spPr/>
      <dgm:t>
        <a:bodyPr/>
        <a:lstStyle/>
        <a:p>
          <a:endParaRPr lang="en-US"/>
        </a:p>
      </dgm:t>
    </dgm:pt>
    <dgm:pt modelId="{3D0585AC-EC46-4FEA-B09A-A049B0C81218}">
      <dgm:prSet/>
      <dgm:spPr>
        <a:solidFill>
          <a:schemeClr val="accent1">
            <a:lumMod val="20000"/>
            <a:lumOff val="80000"/>
            <a:alpha val="90000"/>
          </a:schemeClr>
        </a:solidFill>
        <a:ln>
          <a:solidFill>
            <a:schemeClr val="accent1">
              <a:lumMod val="20000"/>
              <a:lumOff val="80000"/>
              <a:alpha val="90000"/>
            </a:schemeClr>
          </a:solidFill>
        </a:ln>
      </dgm:spPr>
      <dgm:t>
        <a:bodyPr/>
        <a:lstStyle/>
        <a:p>
          <a:r>
            <a:rPr lang="en-US" dirty="0">
              <a:solidFill>
                <a:schemeClr val="tx1"/>
              </a:solidFill>
            </a:rPr>
            <a:t>Medicare Improvements for Patients and Providers Act</a:t>
          </a:r>
        </a:p>
      </dgm:t>
    </dgm:pt>
    <dgm:pt modelId="{3D0543D2-7989-4F12-99BF-CE4B0B23840C}" type="parTrans" cxnId="{935E893C-472B-43FA-B32D-77DE29C29427}">
      <dgm:prSet/>
      <dgm:spPr/>
      <dgm:t>
        <a:bodyPr/>
        <a:lstStyle/>
        <a:p>
          <a:endParaRPr lang="en-US"/>
        </a:p>
      </dgm:t>
    </dgm:pt>
    <dgm:pt modelId="{78EB53CA-1054-4E75-88BE-C47A5B770C20}" type="sibTrans" cxnId="{935E893C-472B-43FA-B32D-77DE29C29427}">
      <dgm:prSet/>
      <dgm:spPr/>
      <dgm:t>
        <a:bodyPr/>
        <a:lstStyle/>
        <a:p>
          <a:endParaRPr lang="en-US"/>
        </a:p>
      </dgm:t>
    </dgm:pt>
    <dgm:pt modelId="{FF35B5C3-2022-4514-A213-EF1253801608}">
      <dgm:prSet/>
      <dgm:spPr/>
      <dgm:t>
        <a:bodyPr/>
        <a:lstStyle/>
        <a:p>
          <a:r>
            <a:rPr lang="en-US" b="1" dirty="0">
              <a:solidFill>
                <a:schemeClr val="tx1"/>
              </a:solidFill>
            </a:rPr>
            <a:t>SHIP</a:t>
          </a:r>
          <a:endParaRPr lang="en-US" dirty="0"/>
        </a:p>
      </dgm:t>
    </dgm:pt>
    <dgm:pt modelId="{72E40CC3-C5FD-45CA-97F9-D273B530899D}" type="parTrans" cxnId="{EB2AD119-A548-4606-A8A2-E16EEDD587A5}">
      <dgm:prSet/>
      <dgm:spPr/>
      <dgm:t>
        <a:bodyPr/>
        <a:lstStyle/>
        <a:p>
          <a:endParaRPr lang="en-US"/>
        </a:p>
      </dgm:t>
    </dgm:pt>
    <dgm:pt modelId="{7E5176A5-4A28-48FC-AA88-010F6F4589B8}" type="sibTrans" cxnId="{EB2AD119-A548-4606-A8A2-E16EEDD587A5}">
      <dgm:prSet/>
      <dgm:spPr/>
      <dgm:t>
        <a:bodyPr/>
        <a:lstStyle/>
        <a:p>
          <a:endParaRPr lang="en-US"/>
        </a:p>
      </dgm:t>
    </dgm:pt>
    <dgm:pt modelId="{74915B1C-75CB-4326-941D-D3CEE7878919}" type="pres">
      <dgm:prSet presAssocID="{9C37A3C0-3830-41E9-9B54-AA33227EECD9}" presName="Name0" presStyleCnt="0">
        <dgm:presLayoutVars>
          <dgm:dir/>
          <dgm:animLvl val="lvl"/>
          <dgm:resizeHandles val="exact"/>
        </dgm:presLayoutVars>
      </dgm:prSet>
      <dgm:spPr/>
    </dgm:pt>
    <dgm:pt modelId="{B8A1C4F5-25D4-42CF-8FB3-DCDFBA49B9A1}" type="pres">
      <dgm:prSet presAssocID="{FF35B5C3-2022-4514-A213-EF1253801608}" presName="composite" presStyleCnt="0"/>
      <dgm:spPr/>
    </dgm:pt>
    <dgm:pt modelId="{189036BE-D9B2-4AFB-AD07-744BEF7FA3DB}" type="pres">
      <dgm:prSet presAssocID="{FF35B5C3-2022-4514-A213-EF1253801608}" presName="parTx" presStyleLbl="alignNode1" presStyleIdx="0" presStyleCnt="2">
        <dgm:presLayoutVars>
          <dgm:chMax val="0"/>
          <dgm:chPref val="0"/>
          <dgm:bulletEnabled val="1"/>
        </dgm:presLayoutVars>
      </dgm:prSet>
      <dgm:spPr/>
    </dgm:pt>
    <dgm:pt modelId="{3D959629-0C4A-48BD-AD70-5E995A7385F1}" type="pres">
      <dgm:prSet presAssocID="{FF35B5C3-2022-4514-A213-EF1253801608}" presName="desTx" presStyleLbl="alignAccFollowNode1" presStyleIdx="0" presStyleCnt="2">
        <dgm:presLayoutVars>
          <dgm:bulletEnabled val="1"/>
        </dgm:presLayoutVars>
      </dgm:prSet>
      <dgm:spPr/>
    </dgm:pt>
    <dgm:pt modelId="{4918FA17-841E-4BBB-A835-420AB7406BF4}" type="pres">
      <dgm:prSet presAssocID="{7E5176A5-4A28-48FC-AA88-010F6F4589B8}" presName="space" presStyleCnt="0"/>
      <dgm:spPr/>
    </dgm:pt>
    <dgm:pt modelId="{3F8A71E2-5F89-4F66-BCA8-B85FB4231312}" type="pres">
      <dgm:prSet presAssocID="{9F1EFADD-C8B0-47F2-88E9-E60E886C2B6A}" presName="composite" presStyleCnt="0"/>
      <dgm:spPr/>
    </dgm:pt>
    <dgm:pt modelId="{1B3D6E98-993A-47E0-A57D-9D63C9B3F03B}" type="pres">
      <dgm:prSet presAssocID="{9F1EFADD-C8B0-47F2-88E9-E60E886C2B6A}" presName="parTx" presStyleLbl="alignNode1" presStyleIdx="1" presStyleCnt="2">
        <dgm:presLayoutVars>
          <dgm:chMax val="0"/>
          <dgm:chPref val="0"/>
          <dgm:bulletEnabled val="1"/>
        </dgm:presLayoutVars>
      </dgm:prSet>
      <dgm:spPr/>
    </dgm:pt>
    <dgm:pt modelId="{4F7F8249-DCA6-48D2-93C7-9595FBC09987}" type="pres">
      <dgm:prSet presAssocID="{9F1EFADD-C8B0-47F2-88E9-E60E886C2B6A}" presName="desTx" presStyleLbl="alignAccFollowNode1" presStyleIdx="1" presStyleCnt="2">
        <dgm:presLayoutVars>
          <dgm:bulletEnabled val="1"/>
        </dgm:presLayoutVars>
      </dgm:prSet>
      <dgm:spPr/>
    </dgm:pt>
  </dgm:ptLst>
  <dgm:cxnLst>
    <dgm:cxn modelId="{EB2AD119-A548-4606-A8A2-E16EEDD587A5}" srcId="{9C37A3C0-3830-41E9-9B54-AA33227EECD9}" destId="{FF35B5C3-2022-4514-A213-EF1253801608}" srcOrd="0" destOrd="0" parTransId="{72E40CC3-C5FD-45CA-97F9-D273B530899D}" sibTransId="{7E5176A5-4A28-48FC-AA88-010F6F4589B8}"/>
    <dgm:cxn modelId="{7CF67120-0158-4F92-B865-F63741E84F00}" srcId="{FF35B5C3-2022-4514-A213-EF1253801608}" destId="{518A35C3-ED64-4951-9B76-964714FB6531}" srcOrd="0" destOrd="0" parTransId="{E914FA6B-D22C-4A94-9C53-5EC35E16F33A}" sibTransId="{9358E792-4254-4D14-9738-8D4E418FEC45}"/>
    <dgm:cxn modelId="{DDDFA934-E5D9-405A-ADBE-98F9429604C3}" type="presOf" srcId="{9C37A3C0-3830-41E9-9B54-AA33227EECD9}" destId="{74915B1C-75CB-4326-941D-D3CEE7878919}" srcOrd="0" destOrd="0" presId="urn:microsoft.com/office/officeart/2005/8/layout/hList1"/>
    <dgm:cxn modelId="{A986213A-616D-4FF5-9DB9-55B859BDBD8A}" type="presOf" srcId="{3D0585AC-EC46-4FEA-B09A-A049B0C81218}" destId="{4F7F8249-DCA6-48D2-93C7-9595FBC09987}" srcOrd="0" destOrd="0" presId="urn:microsoft.com/office/officeart/2005/8/layout/hList1"/>
    <dgm:cxn modelId="{935E893C-472B-43FA-B32D-77DE29C29427}" srcId="{9F1EFADD-C8B0-47F2-88E9-E60E886C2B6A}" destId="{3D0585AC-EC46-4FEA-B09A-A049B0C81218}" srcOrd="0" destOrd="0" parTransId="{3D0543D2-7989-4F12-99BF-CE4B0B23840C}" sibTransId="{78EB53CA-1054-4E75-88BE-C47A5B770C20}"/>
    <dgm:cxn modelId="{CADBC63E-B9D5-4284-A456-7875285BC756}" type="presOf" srcId="{518A35C3-ED64-4951-9B76-964714FB6531}" destId="{3D959629-0C4A-48BD-AD70-5E995A7385F1}" srcOrd="0" destOrd="0" presId="urn:microsoft.com/office/officeart/2005/8/layout/hList1"/>
    <dgm:cxn modelId="{56150451-C857-4E16-9742-066697DCF3AB}" srcId="{9C37A3C0-3830-41E9-9B54-AA33227EECD9}" destId="{9F1EFADD-C8B0-47F2-88E9-E60E886C2B6A}" srcOrd="1" destOrd="0" parTransId="{F3052050-3D40-4796-B28B-EE77D5D2F3F4}" sibTransId="{9BB95E51-9F02-4084-B12A-9B10D7F010C3}"/>
    <dgm:cxn modelId="{D0985055-896D-42F7-A2B9-DD3817C3F045}" type="presOf" srcId="{FF35B5C3-2022-4514-A213-EF1253801608}" destId="{189036BE-D9B2-4AFB-AD07-744BEF7FA3DB}" srcOrd="0" destOrd="0" presId="urn:microsoft.com/office/officeart/2005/8/layout/hList1"/>
    <dgm:cxn modelId="{0B3E8192-C7C1-4166-A47A-7C7BA24D32EF}" type="presOf" srcId="{9F1EFADD-C8B0-47F2-88E9-E60E886C2B6A}" destId="{1B3D6E98-993A-47E0-A57D-9D63C9B3F03B}" srcOrd="0" destOrd="0" presId="urn:microsoft.com/office/officeart/2005/8/layout/hList1"/>
    <dgm:cxn modelId="{C42A3FFF-9FEC-4A2C-96B9-69940EB9267F}" type="presParOf" srcId="{74915B1C-75CB-4326-941D-D3CEE7878919}" destId="{B8A1C4F5-25D4-42CF-8FB3-DCDFBA49B9A1}" srcOrd="0" destOrd="0" presId="urn:microsoft.com/office/officeart/2005/8/layout/hList1"/>
    <dgm:cxn modelId="{6BCE64E8-EF94-4EFB-814C-403D0E2C2764}" type="presParOf" srcId="{B8A1C4F5-25D4-42CF-8FB3-DCDFBA49B9A1}" destId="{189036BE-D9B2-4AFB-AD07-744BEF7FA3DB}" srcOrd="0" destOrd="0" presId="urn:microsoft.com/office/officeart/2005/8/layout/hList1"/>
    <dgm:cxn modelId="{74C510AF-E7CF-4EC5-A771-DF879E350B6A}" type="presParOf" srcId="{B8A1C4F5-25D4-42CF-8FB3-DCDFBA49B9A1}" destId="{3D959629-0C4A-48BD-AD70-5E995A7385F1}" srcOrd="1" destOrd="0" presId="urn:microsoft.com/office/officeart/2005/8/layout/hList1"/>
    <dgm:cxn modelId="{42D6E0EA-307C-48C6-9D03-E53CE666B132}" type="presParOf" srcId="{74915B1C-75CB-4326-941D-D3CEE7878919}" destId="{4918FA17-841E-4BBB-A835-420AB7406BF4}" srcOrd="1" destOrd="0" presId="urn:microsoft.com/office/officeart/2005/8/layout/hList1"/>
    <dgm:cxn modelId="{BB7D784C-C167-44E1-8882-492E8561EBB0}" type="presParOf" srcId="{74915B1C-75CB-4326-941D-D3CEE7878919}" destId="{3F8A71E2-5F89-4F66-BCA8-B85FB4231312}" srcOrd="2" destOrd="0" presId="urn:microsoft.com/office/officeart/2005/8/layout/hList1"/>
    <dgm:cxn modelId="{34D1280C-DEF5-4800-B326-206CD5E95026}" type="presParOf" srcId="{3F8A71E2-5F89-4F66-BCA8-B85FB4231312}" destId="{1B3D6E98-993A-47E0-A57D-9D63C9B3F03B}" srcOrd="0" destOrd="0" presId="urn:microsoft.com/office/officeart/2005/8/layout/hList1"/>
    <dgm:cxn modelId="{CCF19789-9820-4F89-8C4F-F2899393BE52}" type="presParOf" srcId="{3F8A71E2-5F89-4F66-BCA8-B85FB4231312}" destId="{4F7F8249-DCA6-48D2-93C7-9595FBC0998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F9CDAE-4256-43B7-AD67-A11BBB252B12}"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3DC2497A-DDBA-49FE-9429-FC183E3D1433}">
      <dgm:prSet/>
      <dgm:spPr/>
      <dgm:t>
        <a:bodyPr/>
        <a:lstStyle/>
        <a:p>
          <a:r>
            <a:rPr lang="en-US" b="1" baseline="0" dirty="0">
              <a:solidFill>
                <a:schemeClr val="tx1"/>
              </a:solidFill>
            </a:rPr>
            <a:t>Live Captions</a:t>
          </a:r>
          <a:endParaRPr lang="en-US" dirty="0">
            <a:solidFill>
              <a:schemeClr val="tx1"/>
            </a:solidFill>
          </a:endParaRPr>
        </a:p>
      </dgm:t>
    </dgm:pt>
    <dgm:pt modelId="{F9238652-9AC6-472E-A5FC-8283E04A409B}" type="parTrans" cxnId="{FD2F4589-7758-4983-97A8-60C086F3989D}">
      <dgm:prSet/>
      <dgm:spPr/>
      <dgm:t>
        <a:bodyPr/>
        <a:lstStyle/>
        <a:p>
          <a:endParaRPr lang="en-US">
            <a:solidFill>
              <a:schemeClr val="tx1"/>
            </a:solidFill>
          </a:endParaRPr>
        </a:p>
      </dgm:t>
    </dgm:pt>
    <dgm:pt modelId="{986C7176-8CA9-4B87-AB2D-D13CDD286B4B}" type="sibTrans" cxnId="{FD2F4589-7758-4983-97A8-60C086F3989D}">
      <dgm:prSet/>
      <dgm:spPr/>
      <dgm:t>
        <a:bodyPr/>
        <a:lstStyle/>
        <a:p>
          <a:endParaRPr lang="en-US">
            <a:solidFill>
              <a:schemeClr val="tx1"/>
            </a:solidFill>
          </a:endParaRPr>
        </a:p>
      </dgm:t>
    </dgm:pt>
    <dgm:pt modelId="{23E0D131-71AB-4972-88A7-62C585E1ED9C}">
      <dgm:prSet/>
      <dgm:spPr/>
      <dgm:t>
        <a:bodyPr/>
        <a:lstStyle/>
        <a:p>
          <a:r>
            <a:rPr lang="en-US" baseline="0" dirty="0">
              <a:solidFill>
                <a:schemeClr val="tx1"/>
              </a:solidFill>
            </a:rPr>
            <a:t>Provides closed captioning starting from the moment you click the link provided in WebEx Chat. </a:t>
          </a:r>
          <a:endParaRPr lang="en-US" dirty="0">
            <a:solidFill>
              <a:schemeClr val="tx1"/>
            </a:solidFill>
          </a:endParaRPr>
        </a:p>
      </dgm:t>
    </dgm:pt>
    <dgm:pt modelId="{8BCB9563-D6D5-4CAD-BD72-5CC49E72DBDD}" type="parTrans" cxnId="{3DC07DF0-7F70-4BAF-BC34-F40C8A6AA8AC}">
      <dgm:prSet/>
      <dgm:spPr/>
      <dgm:t>
        <a:bodyPr/>
        <a:lstStyle/>
        <a:p>
          <a:endParaRPr lang="en-US">
            <a:solidFill>
              <a:schemeClr val="tx1"/>
            </a:solidFill>
          </a:endParaRPr>
        </a:p>
      </dgm:t>
    </dgm:pt>
    <dgm:pt modelId="{265A6200-2134-49D0-A7AD-D2B00E0EF7A9}" type="sibTrans" cxnId="{3DC07DF0-7F70-4BAF-BC34-F40C8A6AA8AC}">
      <dgm:prSet/>
      <dgm:spPr/>
      <dgm:t>
        <a:bodyPr/>
        <a:lstStyle/>
        <a:p>
          <a:endParaRPr lang="en-US">
            <a:solidFill>
              <a:schemeClr val="tx1"/>
            </a:solidFill>
          </a:endParaRPr>
        </a:p>
      </dgm:t>
    </dgm:pt>
    <dgm:pt modelId="{811EE4CE-C096-43E6-A9DD-74E715AF15F3}">
      <dgm:prSet/>
      <dgm:spPr/>
      <dgm:t>
        <a:bodyPr/>
        <a:lstStyle/>
        <a:p>
          <a:r>
            <a:rPr lang="en-US" b="1" baseline="0" dirty="0">
              <a:solidFill>
                <a:schemeClr val="tx1"/>
              </a:solidFill>
            </a:rPr>
            <a:t>Transcript </a:t>
          </a:r>
          <a:endParaRPr lang="en-US" dirty="0">
            <a:solidFill>
              <a:schemeClr val="tx1"/>
            </a:solidFill>
          </a:endParaRPr>
        </a:p>
      </dgm:t>
    </dgm:pt>
    <dgm:pt modelId="{A7D1F3F2-1CAF-46DB-A51C-792B2B95A462}" type="parTrans" cxnId="{0DE7B7BC-F17B-4D66-8FB5-0D42E80FEEE9}">
      <dgm:prSet/>
      <dgm:spPr/>
      <dgm:t>
        <a:bodyPr/>
        <a:lstStyle/>
        <a:p>
          <a:endParaRPr lang="en-US">
            <a:solidFill>
              <a:schemeClr val="tx1"/>
            </a:solidFill>
          </a:endParaRPr>
        </a:p>
      </dgm:t>
    </dgm:pt>
    <dgm:pt modelId="{E6BC388C-1A84-4F75-BB27-81D08ADC859D}" type="sibTrans" cxnId="{0DE7B7BC-F17B-4D66-8FB5-0D42E80FEEE9}">
      <dgm:prSet/>
      <dgm:spPr/>
      <dgm:t>
        <a:bodyPr/>
        <a:lstStyle/>
        <a:p>
          <a:endParaRPr lang="en-US">
            <a:solidFill>
              <a:schemeClr val="tx1"/>
            </a:solidFill>
          </a:endParaRPr>
        </a:p>
      </dgm:t>
    </dgm:pt>
    <dgm:pt modelId="{B0F8F2FC-66D4-4237-BEC9-9D4EB11042C8}">
      <dgm:prSet/>
      <dgm:spPr/>
      <dgm:t>
        <a:bodyPr/>
        <a:lstStyle/>
        <a:p>
          <a:r>
            <a:rPr lang="en-US" baseline="0" dirty="0">
              <a:solidFill>
                <a:schemeClr val="tx1"/>
              </a:solidFill>
            </a:rPr>
            <a:t>Provides the full transcript from the start of the call up until the time you click on the Transcript tab. </a:t>
          </a:r>
          <a:endParaRPr lang="en-US" dirty="0">
            <a:solidFill>
              <a:schemeClr val="tx1"/>
            </a:solidFill>
          </a:endParaRPr>
        </a:p>
      </dgm:t>
    </dgm:pt>
    <dgm:pt modelId="{AC0F85B6-68FB-4D0F-9842-36C091A5729D}" type="parTrans" cxnId="{D74DC4DD-2E6B-4D03-B46A-D6DBA7FA1B34}">
      <dgm:prSet/>
      <dgm:spPr/>
      <dgm:t>
        <a:bodyPr/>
        <a:lstStyle/>
        <a:p>
          <a:endParaRPr lang="en-US">
            <a:solidFill>
              <a:schemeClr val="tx1"/>
            </a:solidFill>
          </a:endParaRPr>
        </a:p>
      </dgm:t>
    </dgm:pt>
    <dgm:pt modelId="{B2730E8D-B88F-4651-9683-176ED4257E91}" type="sibTrans" cxnId="{D74DC4DD-2E6B-4D03-B46A-D6DBA7FA1B34}">
      <dgm:prSet/>
      <dgm:spPr/>
      <dgm:t>
        <a:bodyPr/>
        <a:lstStyle/>
        <a:p>
          <a:endParaRPr lang="en-US">
            <a:solidFill>
              <a:schemeClr val="tx1"/>
            </a:solidFill>
          </a:endParaRPr>
        </a:p>
      </dgm:t>
    </dgm:pt>
    <dgm:pt modelId="{6CBB153B-306A-48E5-9141-0E653B02569D}" type="pres">
      <dgm:prSet presAssocID="{91F9CDAE-4256-43B7-AD67-A11BBB252B12}" presName="Name0" presStyleCnt="0">
        <dgm:presLayoutVars>
          <dgm:dir/>
          <dgm:animLvl val="lvl"/>
          <dgm:resizeHandles val="exact"/>
        </dgm:presLayoutVars>
      </dgm:prSet>
      <dgm:spPr/>
    </dgm:pt>
    <dgm:pt modelId="{45A076A3-1E94-4445-BAEF-F34B85911283}" type="pres">
      <dgm:prSet presAssocID="{3DC2497A-DDBA-49FE-9429-FC183E3D1433}" presName="composite" presStyleCnt="0"/>
      <dgm:spPr/>
    </dgm:pt>
    <dgm:pt modelId="{3A98CF6F-E88E-43FE-B1A7-DFBCCBDC842E}" type="pres">
      <dgm:prSet presAssocID="{3DC2497A-DDBA-49FE-9429-FC183E3D1433}" presName="parTx" presStyleLbl="alignNode1" presStyleIdx="0" presStyleCnt="2">
        <dgm:presLayoutVars>
          <dgm:chMax val="0"/>
          <dgm:chPref val="0"/>
          <dgm:bulletEnabled val="1"/>
        </dgm:presLayoutVars>
      </dgm:prSet>
      <dgm:spPr/>
    </dgm:pt>
    <dgm:pt modelId="{496DB1AA-62EF-4030-A992-3ABDAB7C9D89}" type="pres">
      <dgm:prSet presAssocID="{3DC2497A-DDBA-49FE-9429-FC183E3D1433}" presName="desTx" presStyleLbl="alignAccFollowNode1" presStyleIdx="0" presStyleCnt="2">
        <dgm:presLayoutVars>
          <dgm:bulletEnabled val="1"/>
        </dgm:presLayoutVars>
      </dgm:prSet>
      <dgm:spPr/>
    </dgm:pt>
    <dgm:pt modelId="{5FF07181-431E-4564-99C2-75154725BB62}" type="pres">
      <dgm:prSet presAssocID="{986C7176-8CA9-4B87-AB2D-D13CDD286B4B}" presName="space" presStyleCnt="0"/>
      <dgm:spPr/>
    </dgm:pt>
    <dgm:pt modelId="{604F4770-9FCC-4664-A2A3-6E5DF0C711A9}" type="pres">
      <dgm:prSet presAssocID="{811EE4CE-C096-43E6-A9DD-74E715AF15F3}" presName="composite" presStyleCnt="0"/>
      <dgm:spPr/>
    </dgm:pt>
    <dgm:pt modelId="{82B8428D-AC07-4966-853C-866B0F84B211}" type="pres">
      <dgm:prSet presAssocID="{811EE4CE-C096-43E6-A9DD-74E715AF15F3}" presName="parTx" presStyleLbl="alignNode1" presStyleIdx="1" presStyleCnt="2">
        <dgm:presLayoutVars>
          <dgm:chMax val="0"/>
          <dgm:chPref val="0"/>
          <dgm:bulletEnabled val="1"/>
        </dgm:presLayoutVars>
      </dgm:prSet>
      <dgm:spPr/>
    </dgm:pt>
    <dgm:pt modelId="{39E851CC-605B-4757-8B5A-763EBE5853E5}" type="pres">
      <dgm:prSet presAssocID="{811EE4CE-C096-43E6-A9DD-74E715AF15F3}" presName="desTx" presStyleLbl="alignAccFollowNode1" presStyleIdx="1" presStyleCnt="2">
        <dgm:presLayoutVars>
          <dgm:bulletEnabled val="1"/>
        </dgm:presLayoutVars>
      </dgm:prSet>
      <dgm:spPr/>
    </dgm:pt>
  </dgm:ptLst>
  <dgm:cxnLst>
    <dgm:cxn modelId="{DE2BED2C-0D58-485A-85DF-F48539C873DE}" type="presOf" srcId="{91F9CDAE-4256-43B7-AD67-A11BBB252B12}" destId="{6CBB153B-306A-48E5-9141-0E653B02569D}" srcOrd="0" destOrd="0" presId="urn:microsoft.com/office/officeart/2005/8/layout/hList1"/>
    <dgm:cxn modelId="{71512786-4C31-4558-8655-6333685439BB}" type="presOf" srcId="{811EE4CE-C096-43E6-A9DD-74E715AF15F3}" destId="{82B8428D-AC07-4966-853C-866B0F84B211}" srcOrd="0" destOrd="0" presId="urn:microsoft.com/office/officeart/2005/8/layout/hList1"/>
    <dgm:cxn modelId="{FD2F4589-7758-4983-97A8-60C086F3989D}" srcId="{91F9CDAE-4256-43B7-AD67-A11BBB252B12}" destId="{3DC2497A-DDBA-49FE-9429-FC183E3D1433}" srcOrd="0" destOrd="0" parTransId="{F9238652-9AC6-472E-A5FC-8283E04A409B}" sibTransId="{986C7176-8CA9-4B87-AB2D-D13CDD286B4B}"/>
    <dgm:cxn modelId="{FD9B5D91-AC7F-427D-8BAB-6F29C3F9368A}" type="presOf" srcId="{3DC2497A-DDBA-49FE-9429-FC183E3D1433}" destId="{3A98CF6F-E88E-43FE-B1A7-DFBCCBDC842E}" srcOrd="0" destOrd="0" presId="urn:microsoft.com/office/officeart/2005/8/layout/hList1"/>
    <dgm:cxn modelId="{B5C36197-32B8-4D13-936B-031064246357}" type="presOf" srcId="{B0F8F2FC-66D4-4237-BEC9-9D4EB11042C8}" destId="{39E851CC-605B-4757-8B5A-763EBE5853E5}" srcOrd="0" destOrd="0" presId="urn:microsoft.com/office/officeart/2005/8/layout/hList1"/>
    <dgm:cxn modelId="{30CCB79C-C4B9-4D9F-9B07-19EE86EEF73A}" type="presOf" srcId="{23E0D131-71AB-4972-88A7-62C585E1ED9C}" destId="{496DB1AA-62EF-4030-A992-3ABDAB7C9D89}" srcOrd="0" destOrd="0" presId="urn:microsoft.com/office/officeart/2005/8/layout/hList1"/>
    <dgm:cxn modelId="{0DE7B7BC-F17B-4D66-8FB5-0D42E80FEEE9}" srcId="{91F9CDAE-4256-43B7-AD67-A11BBB252B12}" destId="{811EE4CE-C096-43E6-A9DD-74E715AF15F3}" srcOrd="1" destOrd="0" parTransId="{A7D1F3F2-1CAF-46DB-A51C-792B2B95A462}" sibTransId="{E6BC388C-1A84-4F75-BB27-81D08ADC859D}"/>
    <dgm:cxn modelId="{D74DC4DD-2E6B-4D03-B46A-D6DBA7FA1B34}" srcId="{811EE4CE-C096-43E6-A9DD-74E715AF15F3}" destId="{B0F8F2FC-66D4-4237-BEC9-9D4EB11042C8}" srcOrd="0" destOrd="0" parTransId="{AC0F85B6-68FB-4D0F-9842-36C091A5729D}" sibTransId="{B2730E8D-B88F-4651-9683-176ED4257E91}"/>
    <dgm:cxn modelId="{3DC07DF0-7F70-4BAF-BC34-F40C8A6AA8AC}" srcId="{3DC2497A-DDBA-49FE-9429-FC183E3D1433}" destId="{23E0D131-71AB-4972-88A7-62C585E1ED9C}" srcOrd="0" destOrd="0" parTransId="{8BCB9563-D6D5-4CAD-BD72-5CC49E72DBDD}" sibTransId="{265A6200-2134-49D0-A7AD-D2B00E0EF7A9}"/>
    <dgm:cxn modelId="{AE33A337-A278-48A9-B54B-FAF8F4145EF1}" type="presParOf" srcId="{6CBB153B-306A-48E5-9141-0E653B02569D}" destId="{45A076A3-1E94-4445-BAEF-F34B85911283}" srcOrd="0" destOrd="0" presId="urn:microsoft.com/office/officeart/2005/8/layout/hList1"/>
    <dgm:cxn modelId="{4B9BDB46-81C9-4860-812E-0236697CDF15}" type="presParOf" srcId="{45A076A3-1E94-4445-BAEF-F34B85911283}" destId="{3A98CF6F-E88E-43FE-B1A7-DFBCCBDC842E}" srcOrd="0" destOrd="0" presId="urn:microsoft.com/office/officeart/2005/8/layout/hList1"/>
    <dgm:cxn modelId="{4B022D13-C03D-4676-B542-497D3A48E8B3}" type="presParOf" srcId="{45A076A3-1E94-4445-BAEF-F34B85911283}" destId="{496DB1AA-62EF-4030-A992-3ABDAB7C9D89}" srcOrd="1" destOrd="0" presId="urn:microsoft.com/office/officeart/2005/8/layout/hList1"/>
    <dgm:cxn modelId="{264254BB-10C2-49C9-A1CF-51E5D397A526}" type="presParOf" srcId="{6CBB153B-306A-48E5-9141-0E653B02569D}" destId="{5FF07181-431E-4564-99C2-75154725BB62}" srcOrd="1" destOrd="0" presId="urn:microsoft.com/office/officeart/2005/8/layout/hList1"/>
    <dgm:cxn modelId="{359E7154-96DB-45DE-8A55-9EB8204B82B1}" type="presParOf" srcId="{6CBB153B-306A-48E5-9141-0E653B02569D}" destId="{604F4770-9FCC-4664-A2A3-6E5DF0C711A9}" srcOrd="2" destOrd="0" presId="urn:microsoft.com/office/officeart/2005/8/layout/hList1"/>
    <dgm:cxn modelId="{940868FB-B97E-4178-A8B1-2E2E6A792D17}" type="presParOf" srcId="{604F4770-9FCC-4664-A2A3-6E5DF0C711A9}" destId="{82B8428D-AC07-4966-853C-866B0F84B211}" srcOrd="0" destOrd="0" presId="urn:microsoft.com/office/officeart/2005/8/layout/hList1"/>
    <dgm:cxn modelId="{74D7721A-9297-4866-9FD0-05E64D549926}" type="presParOf" srcId="{604F4770-9FCC-4664-A2A3-6E5DF0C711A9}" destId="{39E851CC-605B-4757-8B5A-763EBE5853E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10402F-A7D6-4911-8071-389FF38CC80F}" type="doc">
      <dgm:prSet loTypeId="urn:microsoft.com/office/officeart/2005/8/layout/rings+Icon" loCatId="officeonline" qsTypeId="urn:microsoft.com/office/officeart/2005/8/quickstyle/simple1" qsCatId="simple" csTypeId="urn:microsoft.com/office/officeart/2005/8/colors/colorful2" csCatId="colorful" phldr="1"/>
      <dgm:spPr/>
      <dgm:t>
        <a:bodyPr/>
        <a:lstStyle/>
        <a:p>
          <a:endParaRPr lang="en-US"/>
        </a:p>
      </dgm:t>
    </dgm:pt>
    <dgm:pt modelId="{6682BC5D-CDF8-4AD6-A3CB-E99DD49A816F}">
      <dgm:prSet phldrT="[Text]" custT="1"/>
      <dgm:spPr/>
      <dgm:t>
        <a:bodyPr/>
        <a:lstStyle/>
        <a:p>
          <a:r>
            <a:rPr lang="en-US" sz="2000" dirty="0"/>
            <a:t>Webinars</a:t>
          </a:r>
        </a:p>
      </dgm:t>
    </dgm:pt>
    <dgm:pt modelId="{E5847FDD-7A30-4C91-B4F9-8E1EA1A6ECB6}" type="parTrans" cxnId="{C85451AB-E32D-4C68-9941-2FCCDFE6CBA0}">
      <dgm:prSet/>
      <dgm:spPr/>
      <dgm:t>
        <a:bodyPr/>
        <a:lstStyle/>
        <a:p>
          <a:endParaRPr lang="en-US"/>
        </a:p>
      </dgm:t>
    </dgm:pt>
    <dgm:pt modelId="{8F3964B7-FB48-40B7-AC3A-4C362BD6C3B4}" type="sibTrans" cxnId="{C85451AB-E32D-4C68-9941-2FCCDFE6CBA0}">
      <dgm:prSet/>
      <dgm:spPr/>
      <dgm:t>
        <a:bodyPr/>
        <a:lstStyle/>
        <a:p>
          <a:endParaRPr lang="en-US"/>
        </a:p>
      </dgm:t>
    </dgm:pt>
    <dgm:pt modelId="{A873D424-A1A4-46A8-9AB6-26CEFF9EFAAA}">
      <dgm:prSet phldrT="[Text]" custT="1"/>
      <dgm:spPr/>
      <dgm:t>
        <a:bodyPr/>
        <a:lstStyle/>
        <a:p>
          <a:r>
            <a:rPr lang="en-US" sz="2000" dirty="0"/>
            <a:t>Manual</a:t>
          </a:r>
        </a:p>
      </dgm:t>
    </dgm:pt>
    <dgm:pt modelId="{13884668-9BBC-4874-8515-64E12A43220E}" type="parTrans" cxnId="{CB3F1BB9-DFED-43BC-B0F3-0E365DFC07F6}">
      <dgm:prSet/>
      <dgm:spPr/>
      <dgm:t>
        <a:bodyPr/>
        <a:lstStyle/>
        <a:p>
          <a:endParaRPr lang="en-US"/>
        </a:p>
      </dgm:t>
    </dgm:pt>
    <dgm:pt modelId="{B7928F38-C749-4DC5-A3E6-78144FE5AD8B}" type="sibTrans" cxnId="{CB3F1BB9-DFED-43BC-B0F3-0E365DFC07F6}">
      <dgm:prSet/>
      <dgm:spPr/>
      <dgm:t>
        <a:bodyPr/>
        <a:lstStyle/>
        <a:p>
          <a:endParaRPr lang="en-US"/>
        </a:p>
      </dgm:t>
    </dgm:pt>
    <dgm:pt modelId="{7FE8E665-89AD-4AF6-8B42-6FA234FC84DC}">
      <dgm:prSet phldrT="[Text]" custT="1"/>
      <dgm:spPr/>
      <dgm:t>
        <a:bodyPr/>
        <a:lstStyle/>
        <a:p>
          <a:r>
            <a:rPr lang="en-US" sz="2000" dirty="0"/>
            <a:t>Job Aids</a:t>
          </a:r>
        </a:p>
      </dgm:t>
    </dgm:pt>
    <dgm:pt modelId="{150E008D-D770-4B61-A5EE-D5A834F56A14}" type="sibTrans" cxnId="{23B31DF3-B013-43C5-8FDD-0B2106EB171F}">
      <dgm:prSet/>
      <dgm:spPr/>
      <dgm:t>
        <a:bodyPr/>
        <a:lstStyle/>
        <a:p>
          <a:endParaRPr lang="en-US"/>
        </a:p>
      </dgm:t>
    </dgm:pt>
    <dgm:pt modelId="{8D50E78A-83BA-4FF1-BD92-B792CDC774D9}" type="parTrans" cxnId="{23B31DF3-B013-43C5-8FDD-0B2106EB171F}">
      <dgm:prSet/>
      <dgm:spPr/>
      <dgm:t>
        <a:bodyPr/>
        <a:lstStyle/>
        <a:p>
          <a:endParaRPr lang="en-US"/>
        </a:p>
      </dgm:t>
    </dgm:pt>
    <dgm:pt modelId="{9792CFC8-7AF1-42D1-99C0-BDE627267232}" type="pres">
      <dgm:prSet presAssocID="{DF10402F-A7D6-4911-8071-389FF38CC80F}" presName="Name0" presStyleCnt="0">
        <dgm:presLayoutVars>
          <dgm:chMax val="7"/>
          <dgm:dir/>
          <dgm:resizeHandles val="exact"/>
        </dgm:presLayoutVars>
      </dgm:prSet>
      <dgm:spPr/>
    </dgm:pt>
    <dgm:pt modelId="{42648621-81E7-4066-A374-5D96666B3266}" type="pres">
      <dgm:prSet presAssocID="{DF10402F-A7D6-4911-8071-389FF38CC80F}" presName="ellipse1" presStyleLbl="vennNode1" presStyleIdx="0" presStyleCnt="3" custLinFactNeighborX="-1353" custLinFactNeighborY="68893">
        <dgm:presLayoutVars>
          <dgm:bulletEnabled val="1"/>
        </dgm:presLayoutVars>
      </dgm:prSet>
      <dgm:spPr/>
    </dgm:pt>
    <dgm:pt modelId="{A18A5167-FE49-4AF3-8EE5-32CCFABD5220}" type="pres">
      <dgm:prSet presAssocID="{DF10402F-A7D6-4911-8071-389FF38CC80F}" presName="ellipse2" presStyleLbl="vennNode1" presStyleIdx="1" presStyleCnt="3" custScaleX="105950" custScaleY="104655" custLinFactNeighborX="-10710" custLinFactNeighborY="-61445">
        <dgm:presLayoutVars>
          <dgm:bulletEnabled val="1"/>
        </dgm:presLayoutVars>
      </dgm:prSet>
      <dgm:spPr/>
    </dgm:pt>
    <dgm:pt modelId="{41B87863-A991-4D3C-974E-3081E7D60BAE}" type="pres">
      <dgm:prSet presAssocID="{DF10402F-A7D6-4911-8071-389FF38CC80F}" presName="ellipse3" presStyleLbl="vennNode1" presStyleIdx="2" presStyleCnt="3" custLinFactNeighborX="-26444" custLinFactNeighborY="71735">
        <dgm:presLayoutVars>
          <dgm:bulletEnabled val="1"/>
        </dgm:presLayoutVars>
      </dgm:prSet>
      <dgm:spPr/>
    </dgm:pt>
  </dgm:ptLst>
  <dgm:cxnLst>
    <dgm:cxn modelId="{6A832173-FED8-4887-81F9-DBD9E4E32366}" type="presOf" srcId="{7FE8E665-89AD-4AF6-8B42-6FA234FC84DC}" destId="{42648621-81E7-4066-A374-5D96666B3266}" srcOrd="0" destOrd="0" presId="urn:microsoft.com/office/officeart/2005/8/layout/rings+Icon"/>
    <dgm:cxn modelId="{5C9C23A1-36C1-4935-85FA-86BF1678C357}" type="presOf" srcId="{DF10402F-A7D6-4911-8071-389FF38CC80F}" destId="{9792CFC8-7AF1-42D1-99C0-BDE627267232}" srcOrd="0" destOrd="0" presId="urn:microsoft.com/office/officeart/2005/8/layout/rings+Icon"/>
    <dgm:cxn modelId="{C85451AB-E32D-4C68-9941-2FCCDFE6CBA0}" srcId="{DF10402F-A7D6-4911-8071-389FF38CC80F}" destId="{6682BC5D-CDF8-4AD6-A3CB-E99DD49A816F}" srcOrd="1" destOrd="0" parTransId="{E5847FDD-7A30-4C91-B4F9-8E1EA1A6ECB6}" sibTransId="{8F3964B7-FB48-40B7-AC3A-4C362BD6C3B4}"/>
    <dgm:cxn modelId="{CB3F1BB9-DFED-43BC-B0F3-0E365DFC07F6}" srcId="{DF10402F-A7D6-4911-8071-389FF38CC80F}" destId="{A873D424-A1A4-46A8-9AB6-26CEFF9EFAAA}" srcOrd="2" destOrd="0" parTransId="{13884668-9BBC-4874-8515-64E12A43220E}" sibTransId="{B7928F38-C749-4DC5-A3E6-78144FE5AD8B}"/>
    <dgm:cxn modelId="{22EC8FD6-D4E1-4C00-BD75-E2733D7A9474}" type="presOf" srcId="{6682BC5D-CDF8-4AD6-A3CB-E99DD49A816F}" destId="{A18A5167-FE49-4AF3-8EE5-32CCFABD5220}" srcOrd="0" destOrd="0" presId="urn:microsoft.com/office/officeart/2005/8/layout/rings+Icon"/>
    <dgm:cxn modelId="{23B31DF3-B013-43C5-8FDD-0B2106EB171F}" srcId="{DF10402F-A7D6-4911-8071-389FF38CC80F}" destId="{7FE8E665-89AD-4AF6-8B42-6FA234FC84DC}" srcOrd="0" destOrd="0" parTransId="{8D50E78A-83BA-4FF1-BD92-B792CDC774D9}" sibTransId="{150E008D-D770-4B61-A5EE-D5A834F56A14}"/>
    <dgm:cxn modelId="{C61F6DFC-37E6-4556-928B-6CF90E11732B}" type="presOf" srcId="{A873D424-A1A4-46A8-9AB6-26CEFF9EFAAA}" destId="{41B87863-A991-4D3C-974E-3081E7D60BAE}" srcOrd="0" destOrd="0" presId="urn:microsoft.com/office/officeart/2005/8/layout/rings+Icon"/>
    <dgm:cxn modelId="{6DE13BAD-01E4-4EE7-8383-E6E65AC3CC39}" type="presParOf" srcId="{9792CFC8-7AF1-42D1-99C0-BDE627267232}" destId="{42648621-81E7-4066-A374-5D96666B3266}" srcOrd="0" destOrd="0" presId="urn:microsoft.com/office/officeart/2005/8/layout/rings+Icon"/>
    <dgm:cxn modelId="{B7EC5FB5-2141-4087-BA16-5897DC161363}" type="presParOf" srcId="{9792CFC8-7AF1-42D1-99C0-BDE627267232}" destId="{A18A5167-FE49-4AF3-8EE5-32CCFABD5220}" srcOrd="1" destOrd="0" presId="urn:microsoft.com/office/officeart/2005/8/layout/rings+Icon"/>
    <dgm:cxn modelId="{12B81CEA-293F-4C4D-A47A-5B29E730DB00}" type="presParOf" srcId="{9792CFC8-7AF1-42D1-99C0-BDE627267232}" destId="{41B87863-A991-4D3C-974E-3081E7D60BAE}"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036BE-D9B2-4AFB-AD07-744BEF7FA3DB}">
      <dsp:nvSpPr>
        <dsp:cNvPr id="0" name=""/>
        <dsp:cNvSpPr/>
      </dsp:nvSpPr>
      <dsp:spPr>
        <a:xfrm>
          <a:off x="36" y="106487"/>
          <a:ext cx="3489498" cy="9792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chemeClr val="tx1"/>
              </a:solidFill>
            </a:rPr>
            <a:t>SHIP</a:t>
          </a:r>
          <a:endParaRPr lang="en-US" sz="3400" kern="1200" dirty="0"/>
        </a:p>
      </dsp:txBody>
      <dsp:txXfrm>
        <a:off x="36" y="106487"/>
        <a:ext cx="3489498" cy="979200"/>
      </dsp:txXfrm>
    </dsp:sp>
    <dsp:sp modelId="{3D959629-0C4A-48BD-AD70-5E995A7385F1}">
      <dsp:nvSpPr>
        <dsp:cNvPr id="0" name=""/>
        <dsp:cNvSpPr/>
      </dsp:nvSpPr>
      <dsp:spPr>
        <a:xfrm>
          <a:off x="36" y="1085687"/>
          <a:ext cx="3489498" cy="214659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rtl="0">
            <a:lnSpc>
              <a:spcPct val="90000"/>
            </a:lnSpc>
            <a:spcBef>
              <a:spcPct val="0"/>
            </a:spcBef>
            <a:spcAft>
              <a:spcPct val="15000"/>
            </a:spcAft>
            <a:buChar char="•"/>
          </a:pPr>
          <a:r>
            <a:rPr lang="en-US" sz="3400" kern="1200" dirty="0">
              <a:solidFill>
                <a:schemeClr val="tx1"/>
              </a:solidFill>
            </a:rPr>
            <a:t>State Health Insurance Assistance Program</a:t>
          </a:r>
        </a:p>
      </dsp:txBody>
      <dsp:txXfrm>
        <a:off x="36" y="1085687"/>
        <a:ext cx="3489498" cy="2146590"/>
      </dsp:txXfrm>
    </dsp:sp>
    <dsp:sp modelId="{1B3D6E98-993A-47E0-A57D-9D63C9B3F03B}">
      <dsp:nvSpPr>
        <dsp:cNvPr id="0" name=""/>
        <dsp:cNvSpPr/>
      </dsp:nvSpPr>
      <dsp:spPr>
        <a:xfrm>
          <a:off x="3978064" y="106487"/>
          <a:ext cx="3489498" cy="979200"/>
        </a:xfrm>
        <a:prstGeom prst="rect">
          <a:avLst/>
        </a:prstGeom>
        <a:solidFill>
          <a:schemeClr val="accent1">
            <a:lumMod val="40000"/>
            <a:lumOff val="60000"/>
          </a:schemeClr>
        </a:solidFill>
        <a:ln w="19050" cap="flat" cmpd="sng" algn="ctr">
          <a:solidFill>
            <a:schemeClr val="accent2">
              <a:hueOff val="2746340"/>
              <a:satOff val="-48808"/>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chemeClr val="tx1"/>
              </a:solidFill>
            </a:rPr>
            <a:t>MIPPA</a:t>
          </a:r>
        </a:p>
      </dsp:txBody>
      <dsp:txXfrm>
        <a:off x="3978064" y="106487"/>
        <a:ext cx="3489498" cy="979200"/>
      </dsp:txXfrm>
    </dsp:sp>
    <dsp:sp modelId="{4F7F8249-DCA6-48D2-93C7-9595FBC09987}">
      <dsp:nvSpPr>
        <dsp:cNvPr id="0" name=""/>
        <dsp:cNvSpPr/>
      </dsp:nvSpPr>
      <dsp:spPr>
        <a:xfrm>
          <a:off x="3978064" y="1085687"/>
          <a:ext cx="3489498" cy="2146590"/>
        </a:xfrm>
        <a:prstGeom prst="rect">
          <a:avLst/>
        </a:prstGeom>
        <a:solidFill>
          <a:schemeClr val="accent1">
            <a:lumMod val="20000"/>
            <a:lumOff val="80000"/>
            <a:alpha val="90000"/>
          </a:schemeClr>
        </a:solidFill>
        <a:ln w="19050" cap="flat" cmpd="sng" algn="ctr">
          <a:solidFill>
            <a:schemeClr val="accent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dirty="0">
              <a:solidFill>
                <a:schemeClr val="tx1"/>
              </a:solidFill>
            </a:rPr>
            <a:t>Medicare Improvements for Patients and Providers Act</a:t>
          </a:r>
        </a:p>
      </dsp:txBody>
      <dsp:txXfrm>
        <a:off x="3978064" y="1085687"/>
        <a:ext cx="3489498" cy="2146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8CF6F-E88E-43FE-B1A7-DFBCCBDC842E}">
      <dsp:nvSpPr>
        <dsp:cNvPr id="0" name=""/>
        <dsp:cNvSpPr/>
      </dsp:nvSpPr>
      <dsp:spPr>
        <a:xfrm>
          <a:off x="38" y="46203"/>
          <a:ext cx="3697206" cy="8064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baseline="0" dirty="0">
              <a:solidFill>
                <a:schemeClr val="tx1"/>
              </a:solidFill>
            </a:rPr>
            <a:t>Live Captions</a:t>
          </a:r>
          <a:endParaRPr lang="en-US" sz="2800" kern="1200" dirty="0">
            <a:solidFill>
              <a:schemeClr val="tx1"/>
            </a:solidFill>
          </a:endParaRPr>
        </a:p>
      </dsp:txBody>
      <dsp:txXfrm>
        <a:off x="38" y="46203"/>
        <a:ext cx="3697206" cy="806400"/>
      </dsp:txXfrm>
    </dsp:sp>
    <dsp:sp modelId="{496DB1AA-62EF-4030-A992-3ABDAB7C9D89}">
      <dsp:nvSpPr>
        <dsp:cNvPr id="0" name=""/>
        <dsp:cNvSpPr/>
      </dsp:nvSpPr>
      <dsp:spPr>
        <a:xfrm>
          <a:off x="38" y="852603"/>
          <a:ext cx="3697206" cy="2536379"/>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baseline="0" dirty="0">
              <a:solidFill>
                <a:schemeClr val="tx1"/>
              </a:solidFill>
            </a:rPr>
            <a:t>Provides closed captioning starting from the moment you click the link provided in WebEx Chat. </a:t>
          </a:r>
          <a:endParaRPr lang="en-US" sz="2800" kern="1200" dirty="0">
            <a:solidFill>
              <a:schemeClr val="tx1"/>
            </a:solidFill>
          </a:endParaRPr>
        </a:p>
      </dsp:txBody>
      <dsp:txXfrm>
        <a:off x="38" y="852603"/>
        <a:ext cx="3697206" cy="2536379"/>
      </dsp:txXfrm>
    </dsp:sp>
    <dsp:sp modelId="{82B8428D-AC07-4966-853C-866B0F84B211}">
      <dsp:nvSpPr>
        <dsp:cNvPr id="0" name=""/>
        <dsp:cNvSpPr/>
      </dsp:nvSpPr>
      <dsp:spPr>
        <a:xfrm>
          <a:off x="4214854" y="46203"/>
          <a:ext cx="3697206" cy="80640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baseline="0" dirty="0">
              <a:solidFill>
                <a:schemeClr val="tx1"/>
              </a:solidFill>
            </a:rPr>
            <a:t>Transcript </a:t>
          </a:r>
          <a:endParaRPr lang="en-US" sz="2800" kern="1200" dirty="0">
            <a:solidFill>
              <a:schemeClr val="tx1"/>
            </a:solidFill>
          </a:endParaRPr>
        </a:p>
      </dsp:txBody>
      <dsp:txXfrm>
        <a:off x="4214854" y="46203"/>
        <a:ext cx="3697206" cy="806400"/>
      </dsp:txXfrm>
    </dsp:sp>
    <dsp:sp modelId="{39E851CC-605B-4757-8B5A-763EBE5853E5}">
      <dsp:nvSpPr>
        <dsp:cNvPr id="0" name=""/>
        <dsp:cNvSpPr/>
      </dsp:nvSpPr>
      <dsp:spPr>
        <a:xfrm>
          <a:off x="4214854" y="852603"/>
          <a:ext cx="3697206" cy="2536379"/>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baseline="0" dirty="0">
              <a:solidFill>
                <a:schemeClr val="tx1"/>
              </a:solidFill>
            </a:rPr>
            <a:t>Provides the full transcript from the start of the call up until the time you click on the Transcript tab. </a:t>
          </a:r>
          <a:endParaRPr lang="en-US" sz="2800" kern="1200" dirty="0">
            <a:solidFill>
              <a:schemeClr val="tx1"/>
            </a:solidFill>
          </a:endParaRPr>
        </a:p>
      </dsp:txBody>
      <dsp:txXfrm>
        <a:off x="4214854" y="852603"/>
        <a:ext cx="3697206" cy="25363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48621-81E7-4066-A374-5D96666B3266}">
      <dsp:nvSpPr>
        <dsp:cNvPr id="0" name=""/>
        <dsp:cNvSpPr/>
      </dsp:nvSpPr>
      <dsp:spPr>
        <a:xfrm>
          <a:off x="120627" y="1130850"/>
          <a:ext cx="1695593" cy="1695568"/>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Job Aids</a:t>
          </a:r>
        </a:p>
      </dsp:txBody>
      <dsp:txXfrm>
        <a:off x="368941" y="1379160"/>
        <a:ext cx="1198965" cy="1198948"/>
      </dsp:txXfrm>
    </dsp:sp>
    <dsp:sp modelId="{A18A5167-FE49-4AF3-8EE5-32CCFABD5220}">
      <dsp:nvSpPr>
        <dsp:cNvPr id="0" name=""/>
        <dsp:cNvSpPr/>
      </dsp:nvSpPr>
      <dsp:spPr>
        <a:xfrm>
          <a:off x="784264" y="29811"/>
          <a:ext cx="1796480" cy="1774497"/>
        </a:xfrm>
        <a:prstGeom prst="ellipse">
          <a:avLst/>
        </a:prstGeom>
        <a:solidFill>
          <a:schemeClr val="accent2">
            <a:alpha val="50000"/>
            <a:hueOff val="1373170"/>
            <a:satOff val="-24404"/>
            <a:lumOff val="78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Webinars</a:t>
          </a:r>
        </a:p>
      </dsp:txBody>
      <dsp:txXfrm>
        <a:off x="1047352" y="289680"/>
        <a:ext cx="1270304" cy="1254759"/>
      </dsp:txXfrm>
    </dsp:sp>
    <dsp:sp modelId="{41B87863-A991-4D3C-974E-3081E7D60BAE}">
      <dsp:nvSpPr>
        <dsp:cNvPr id="0" name=""/>
        <dsp:cNvSpPr/>
      </dsp:nvSpPr>
      <dsp:spPr>
        <a:xfrm>
          <a:off x="1439628" y="1130850"/>
          <a:ext cx="1695593" cy="1695568"/>
        </a:xfrm>
        <a:prstGeom prst="ellipse">
          <a:avLst/>
        </a:prstGeom>
        <a:solidFill>
          <a:schemeClr val="accent2">
            <a:alpha val="50000"/>
            <a:hueOff val="2746340"/>
            <a:satOff val="-48808"/>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Manual</a:t>
          </a:r>
        </a:p>
      </dsp:txBody>
      <dsp:txXfrm>
        <a:off x="1687942" y="1379160"/>
        <a:ext cx="1198965" cy="119894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70764" cy="480388"/>
          </a:xfrm>
          <a:prstGeom prst="rect">
            <a:avLst/>
          </a:prstGeom>
        </p:spPr>
        <p:txBody>
          <a:bodyPr vert="horz" lIns="94841" tIns="47420" rIns="94841" bIns="47420" rtlCol="0"/>
          <a:lstStyle>
            <a:lvl1pPr algn="l">
              <a:defRPr sz="1200"/>
            </a:lvl1pPr>
          </a:lstStyle>
          <a:p>
            <a:endParaRPr lang="en-US" dirty="0"/>
          </a:p>
        </p:txBody>
      </p:sp>
      <p:sp>
        <p:nvSpPr>
          <p:cNvPr id="3" name="Date Placeholder 2"/>
          <p:cNvSpPr>
            <a:spLocks noGrp="1"/>
          </p:cNvSpPr>
          <p:nvPr>
            <p:ph type="dt" sz="quarter" idx="1"/>
          </p:nvPr>
        </p:nvSpPr>
        <p:spPr>
          <a:xfrm>
            <a:off x="4142749" y="0"/>
            <a:ext cx="3170763" cy="480388"/>
          </a:xfrm>
          <a:prstGeom prst="rect">
            <a:avLst/>
          </a:prstGeom>
        </p:spPr>
        <p:txBody>
          <a:bodyPr vert="horz" lIns="94841" tIns="47420" rIns="94841" bIns="47420" rtlCol="0"/>
          <a:lstStyle>
            <a:lvl1pPr algn="r">
              <a:defRPr sz="1200"/>
            </a:lvl1pPr>
          </a:lstStyle>
          <a:p>
            <a:fld id="{C086BFBC-7862-4915-9179-5FB7EF2A140A}" type="datetimeFigureOut">
              <a:rPr lang="en-US" smtClean="0"/>
              <a:t>2/21/2020</a:t>
            </a:fld>
            <a:endParaRPr lang="en-US" dirty="0"/>
          </a:p>
        </p:txBody>
      </p:sp>
      <p:sp>
        <p:nvSpPr>
          <p:cNvPr id="4" name="Footer Placeholder 3"/>
          <p:cNvSpPr>
            <a:spLocks noGrp="1"/>
          </p:cNvSpPr>
          <p:nvPr>
            <p:ph type="ftr" sz="quarter" idx="2"/>
          </p:nvPr>
        </p:nvSpPr>
        <p:spPr>
          <a:xfrm>
            <a:off x="3" y="9119173"/>
            <a:ext cx="3170764" cy="480388"/>
          </a:xfrm>
          <a:prstGeom prst="rect">
            <a:avLst/>
          </a:prstGeom>
        </p:spPr>
        <p:txBody>
          <a:bodyPr vert="horz" lIns="94841" tIns="47420" rIns="94841" bIns="474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749" y="9119173"/>
            <a:ext cx="3170763" cy="480388"/>
          </a:xfrm>
          <a:prstGeom prst="rect">
            <a:avLst/>
          </a:prstGeom>
        </p:spPr>
        <p:txBody>
          <a:bodyPr vert="horz" lIns="94841" tIns="47420" rIns="94841" bIns="47420" rtlCol="0" anchor="b"/>
          <a:lstStyle>
            <a:lvl1pPr algn="r">
              <a:defRPr sz="1200"/>
            </a:lvl1pPr>
          </a:lstStyle>
          <a:p>
            <a:fld id="{E30B641E-1F3E-4A5E-B3BF-199A21DC20AA}" type="slidenum">
              <a:rPr lang="en-US" smtClean="0"/>
              <a:t>‹#›</a:t>
            </a:fld>
            <a:endParaRPr lang="en-US" dirty="0"/>
          </a:p>
        </p:txBody>
      </p:sp>
    </p:spTree>
    <p:extLst>
      <p:ext uri="{BB962C8B-B14F-4D97-AF65-F5344CB8AC3E}">
        <p14:creationId xmlns:p14="http://schemas.microsoft.com/office/powerpoint/2010/main" val="2759887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69920" cy="480060"/>
          </a:xfrm>
          <a:prstGeom prst="rect">
            <a:avLst/>
          </a:prstGeom>
        </p:spPr>
        <p:txBody>
          <a:bodyPr vert="horz" lIns="95875" tIns="47937" rIns="95875" bIns="47937" rtlCol="0"/>
          <a:lstStyle>
            <a:lvl1pPr algn="l">
              <a:defRPr sz="1200"/>
            </a:lvl1pPr>
          </a:lstStyle>
          <a:p>
            <a:endParaRPr lang="en-US" dirty="0"/>
          </a:p>
        </p:txBody>
      </p:sp>
      <p:sp>
        <p:nvSpPr>
          <p:cNvPr id="3" name="Date Placeholder 2"/>
          <p:cNvSpPr>
            <a:spLocks noGrp="1"/>
          </p:cNvSpPr>
          <p:nvPr>
            <p:ph type="dt" idx="1"/>
          </p:nvPr>
        </p:nvSpPr>
        <p:spPr>
          <a:xfrm>
            <a:off x="4143590" y="0"/>
            <a:ext cx="3169920" cy="480060"/>
          </a:xfrm>
          <a:prstGeom prst="rect">
            <a:avLst/>
          </a:prstGeom>
        </p:spPr>
        <p:txBody>
          <a:bodyPr vert="horz" lIns="95875" tIns="47937" rIns="95875" bIns="47937" rtlCol="0"/>
          <a:lstStyle>
            <a:lvl1pPr algn="r">
              <a:defRPr sz="1200"/>
            </a:lvl1pPr>
          </a:lstStyle>
          <a:p>
            <a:fld id="{47B8E561-1185-4993-848A-424B618AC9A5}" type="datetimeFigureOut">
              <a:rPr lang="en-US" smtClean="0"/>
              <a:pPr/>
              <a:t>2/21/2020</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875" tIns="47937" rIns="95875" bIns="47937" rtlCol="0" anchor="ctr"/>
          <a:lstStyle/>
          <a:p>
            <a:endParaRPr lang="en-US" dirty="0"/>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5875" tIns="47937" rIns="95875" bIns="479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119474"/>
            <a:ext cx="3169920" cy="480060"/>
          </a:xfrm>
          <a:prstGeom prst="rect">
            <a:avLst/>
          </a:prstGeom>
        </p:spPr>
        <p:txBody>
          <a:bodyPr vert="horz" lIns="95875" tIns="47937" rIns="95875" bIns="479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90" y="9119474"/>
            <a:ext cx="3169920" cy="480060"/>
          </a:xfrm>
          <a:prstGeom prst="rect">
            <a:avLst/>
          </a:prstGeom>
        </p:spPr>
        <p:txBody>
          <a:bodyPr vert="horz" lIns="95875" tIns="47937" rIns="95875" bIns="47937" rtlCol="0" anchor="b"/>
          <a:lstStyle>
            <a:lvl1pPr algn="r">
              <a:defRPr sz="1200"/>
            </a:lvl1pPr>
          </a:lstStyle>
          <a:p>
            <a:fld id="{9F13188B-FD1A-4018-B55C-25E9B6C4B245}" type="slidenum">
              <a:rPr lang="en-US" smtClean="0"/>
              <a:pPr/>
              <a:t>‹#›</a:t>
            </a:fld>
            <a:endParaRPr lang="en-US" dirty="0"/>
          </a:p>
        </p:txBody>
      </p:sp>
    </p:spTree>
    <p:extLst>
      <p:ext uri="{BB962C8B-B14F-4D97-AF65-F5344CB8AC3E}">
        <p14:creationId xmlns:p14="http://schemas.microsoft.com/office/powerpoint/2010/main" val="1469758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804863"/>
            <a:ext cx="5380038" cy="4035425"/>
          </a:xfrm>
        </p:spPr>
      </p:sp>
      <p:sp>
        <p:nvSpPr>
          <p:cNvPr id="3" name="Notes Placeholder 2"/>
          <p:cNvSpPr>
            <a:spLocks noGrp="1"/>
          </p:cNvSpPr>
          <p:nvPr>
            <p:ph type="body" idx="1"/>
          </p:nvPr>
        </p:nvSpPr>
        <p:spPr/>
        <p:txBody>
          <a:bodyPr/>
          <a:lstStyle/>
          <a:p>
            <a:pPr defTabSz="983886">
              <a:defRPr/>
            </a:pPr>
            <a:r>
              <a:rPr lang="en-US" i="1" dirty="0">
                <a:solidFill>
                  <a:prstClr val="black"/>
                </a:solidFill>
              </a:rPr>
              <a:t>SUE</a:t>
            </a:r>
          </a:p>
          <a:p>
            <a:pPr defTabSz="983886">
              <a:defRPr/>
            </a:pPr>
            <a:r>
              <a:rPr lang="en-US" dirty="0">
                <a:solidFill>
                  <a:prstClr val="black"/>
                </a:solidFill>
              </a:rPr>
              <a:t>Hello to the MIPPA and SHIP grantees in our audience today! We know that many of you are wearing both a MIPPA and a SHIP hat and using STARS to report your efforts.</a:t>
            </a:r>
          </a:p>
          <a:p>
            <a:pPr defTabSz="983886">
              <a:defRPr/>
            </a:pPr>
            <a:r>
              <a:rPr lang="en-US" dirty="0">
                <a:solidFill>
                  <a:prstClr val="black"/>
                </a:solidFill>
              </a:rPr>
              <a:t>This webinar is being recorded, and the recording will be available in the STARS Resources Kit, featured in the SHIP Resource Library, by the end of the day tomorrow. The PPT is already available in the library and will be available for download at the end of today’s presentation. Resources will also be emailed to the MIPPA listserv.</a:t>
            </a:r>
          </a:p>
        </p:txBody>
      </p:sp>
      <p:sp>
        <p:nvSpPr>
          <p:cNvPr id="4" name="Slide Number Placeholder 3"/>
          <p:cNvSpPr>
            <a:spLocks noGrp="1"/>
          </p:cNvSpPr>
          <p:nvPr>
            <p:ph type="sldNum" sz="quarter" idx="10"/>
          </p:nvPr>
        </p:nvSpPr>
        <p:spPr>
          <a:xfrm>
            <a:off x="4812269" y="10214444"/>
            <a:ext cx="3682031" cy="536946"/>
          </a:xfrm>
          <a:prstGeom prst="rect">
            <a:avLst/>
          </a:prstGeom>
        </p:spPr>
        <p:txBody>
          <a:bodyPr lIns="103960" tIns="51982" rIns="103960" bIns="51982"/>
          <a:lstStyle/>
          <a:p>
            <a:pPr>
              <a:defRPr/>
            </a:pPr>
            <a:fld id="{D7EA0820-C99C-46D9-ABBC-30008F78BF9D}" type="slidenum">
              <a:rPr lang="en-CA" sz="2100">
                <a:solidFill>
                  <a:prstClr val="black"/>
                </a:solidFill>
              </a:rPr>
              <a:pPr>
                <a:defRPr/>
              </a:pPr>
              <a:t>2</a:t>
            </a:fld>
            <a:endParaRPr lang="en-CA" sz="2100" dirty="0">
              <a:solidFill>
                <a:prstClr val="black"/>
              </a:solidFill>
            </a:endParaRPr>
          </a:p>
        </p:txBody>
      </p:sp>
    </p:spTree>
    <p:extLst>
      <p:ext uri="{BB962C8B-B14F-4D97-AF65-F5344CB8AC3E}">
        <p14:creationId xmlns:p14="http://schemas.microsoft.com/office/powerpoint/2010/main" val="3670023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Ginny</a:t>
            </a:r>
          </a:p>
        </p:txBody>
      </p:sp>
      <p:sp>
        <p:nvSpPr>
          <p:cNvPr id="4" name="Slide Number Placeholder 3"/>
          <p:cNvSpPr>
            <a:spLocks noGrp="1"/>
          </p:cNvSpPr>
          <p:nvPr>
            <p:ph type="sldNum" sz="quarter" idx="10"/>
          </p:nvPr>
        </p:nvSpPr>
        <p:spPr/>
        <p:txBody>
          <a:bodyPr/>
          <a:lstStyle/>
          <a:p>
            <a:pPr defTabSz="966529">
              <a:defRPr/>
            </a:pPr>
            <a:fld id="{508CC9EC-95DA-4AC0-8829-0C87D44A94FE}" type="slidenum">
              <a:rPr lang="en-US" sz="1300">
                <a:solidFill>
                  <a:prstClr val="black"/>
                </a:solidFill>
                <a:latin typeface="Calibri"/>
              </a:rPr>
              <a:pPr defTabSz="966529">
                <a:defRPr/>
              </a:pPr>
              <a:t>12</a:t>
            </a:fld>
            <a:endParaRPr lang="en-US" sz="1300" dirty="0">
              <a:solidFill>
                <a:prstClr val="black"/>
              </a:solidFill>
              <a:latin typeface="Calibri"/>
            </a:endParaRPr>
          </a:p>
        </p:txBody>
      </p:sp>
    </p:spTree>
    <p:extLst>
      <p:ext uri="{BB962C8B-B14F-4D97-AF65-F5344CB8AC3E}">
        <p14:creationId xmlns:p14="http://schemas.microsoft.com/office/powerpoint/2010/main" val="63762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a:t>
            </a:r>
            <a:r>
              <a:rPr lang="en-US" baseline="0" dirty="0"/>
              <a:t> 1 covers: Programs that use STARS; Data entry due dates; How to get resources and technical assistance. </a:t>
            </a:r>
          </a:p>
          <a:p>
            <a:r>
              <a:rPr lang="en-US" baseline="0" dirty="0"/>
              <a:t>Chapter 2 covers: STARS address/landing page; Credentials (usernames and passwords); STARS security; STARS inactivity rules; Entering hours on your own team member form</a:t>
            </a:r>
          </a:p>
          <a:p>
            <a:r>
              <a:rPr lang="en-US" baseline="0" dirty="0"/>
              <a:t>Chapter 3 covers: Creating and Managing Team Members; Using the Activity Form; CMS SHIP Unique ID; Detailed user role descriptions and the impact of the STARS hierarchy</a:t>
            </a:r>
          </a:p>
          <a:p>
            <a:r>
              <a:rPr lang="en-US" baseline="0" dirty="0"/>
              <a:t>Chapter 4 covers:  Beneficiary Contact Form and the Beneficiary Additional Sessions Form</a:t>
            </a:r>
          </a:p>
          <a:p>
            <a:r>
              <a:rPr lang="en-US" baseline="0" dirty="0"/>
              <a:t>Chapter 5 covers: Group outreach and education (GOE) and media outreach and education (MOE) forms</a:t>
            </a:r>
          </a:p>
          <a:p>
            <a:r>
              <a:rPr lang="en-US" baseline="0" dirty="0"/>
              <a:t>Use the job aids, handouts, and PPTs for searches, reports, and user role overview. </a:t>
            </a:r>
          </a:p>
        </p:txBody>
      </p:sp>
      <p:sp>
        <p:nvSpPr>
          <p:cNvPr id="4" name="Slide Number Placeholder 3"/>
          <p:cNvSpPr>
            <a:spLocks noGrp="1"/>
          </p:cNvSpPr>
          <p:nvPr>
            <p:ph type="sldNum" sz="quarter" idx="10"/>
          </p:nvPr>
        </p:nvSpPr>
        <p:spPr/>
        <p:txBody>
          <a:bodyPr/>
          <a:lstStyle/>
          <a:p>
            <a:pPr defTabSz="948507">
              <a:defRPr/>
            </a:pPr>
            <a:fld id="{1F5DFE5A-8924-4B62-974E-E5EEB5AAE279}" type="slidenum">
              <a:rPr lang="en-US">
                <a:solidFill>
                  <a:prstClr val="black"/>
                </a:solidFill>
                <a:latin typeface="Calibri"/>
              </a:rPr>
              <a:pPr defTabSz="948507">
                <a:defRPr/>
              </a:pPr>
              <a:t>14</a:t>
            </a:fld>
            <a:endParaRPr lang="en-US" dirty="0">
              <a:solidFill>
                <a:prstClr val="black"/>
              </a:solidFill>
              <a:latin typeface="Calibri"/>
            </a:endParaRPr>
          </a:p>
        </p:txBody>
      </p:sp>
    </p:spTree>
    <p:extLst>
      <p:ext uri="{BB962C8B-B14F-4D97-AF65-F5344CB8AC3E}">
        <p14:creationId xmlns:p14="http://schemas.microsoft.com/office/powerpoint/2010/main" val="527594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Anyone with the link can visit</a:t>
            </a:r>
            <a:r>
              <a:rPr lang="en-US" baseline="0" dirty="0"/>
              <a:t> the STARS landing page. BUT, only users with credentials can successfully log in. </a:t>
            </a:r>
            <a:endParaRPr lang="en-US" dirty="0"/>
          </a:p>
        </p:txBody>
      </p:sp>
      <p:sp>
        <p:nvSpPr>
          <p:cNvPr id="4" name="Slide Number Placeholder 3"/>
          <p:cNvSpPr>
            <a:spLocks noGrp="1"/>
          </p:cNvSpPr>
          <p:nvPr>
            <p:ph type="sldNum" sz="quarter" idx="10"/>
          </p:nvPr>
        </p:nvSpPr>
        <p:spPr/>
        <p:txBody>
          <a:bodyPr/>
          <a:lstStyle/>
          <a:p>
            <a:pPr defTabSz="966529">
              <a:defRPr/>
            </a:pPr>
            <a:fld id="{1F5DFE5A-8924-4B62-974E-E5EEB5AAE279}" type="slidenum">
              <a:rPr lang="en-US">
                <a:solidFill>
                  <a:prstClr val="black"/>
                </a:solidFill>
                <a:latin typeface="Calibri"/>
              </a:rPr>
              <a:pPr defTabSz="966529">
                <a:defRPr/>
              </a:pPr>
              <a:t>15</a:t>
            </a:fld>
            <a:endParaRPr lang="en-US" dirty="0">
              <a:solidFill>
                <a:prstClr val="black"/>
              </a:solidFill>
              <a:latin typeface="Calibri"/>
            </a:endParaRPr>
          </a:p>
        </p:txBody>
      </p:sp>
    </p:spTree>
    <p:extLst>
      <p:ext uri="{BB962C8B-B14F-4D97-AF65-F5344CB8AC3E}">
        <p14:creationId xmlns:p14="http://schemas.microsoft.com/office/powerpoint/2010/main" val="2688511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SHIP directors and SHIP administrators approve accounts to log into </a:t>
            </a:r>
          </a:p>
        </p:txBody>
      </p:sp>
      <p:sp>
        <p:nvSpPr>
          <p:cNvPr id="4" name="Slide Number Placeholder 3"/>
          <p:cNvSpPr>
            <a:spLocks noGrp="1"/>
          </p:cNvSpPr>
          <p:nvPr>
            <p:ph type="sldNum" sz="quarter" idx="10"/>
          </p:nvPr>
        </p:nvSpPr>
        <p:spPr/>
        <p:txBody>
          <a:bodyPr/>
          <a:lstStyle/>
          <a:p>
            <a:pPr defTabSz="948507">
              <a:defRPr/>
            </a:pPr>
            <a:fld id="{508CC9EC-95DA-4AC0-8829-0C87D44A94FE}" type="slidenum">
              <a:rPr lang="en-US">
                <a:solidFill>
                  <a:prstClr val="black"/>
                </a:solidFill>
                <a:latin typeface="Calibri"/>
              </a:rPr>
              <a:pPr defTabSz="948507">
                <a:defRPr/>
              </a:pPr>
              <a:t>16</a:t>
            </a:fld>
            <a:endParaRPr lang="en-US" dirty="0">
              <a:solidFill>
                <a:prstClr val="black"/>
              </a:solidFill>
              <a:latin typeface="Calibri"/>
            </a:endParaRPr>
          </a:p>
        </p:txBody>
      </p:sp>
    </p:spTree>
    <p:extLst>
      <p:ext uri="{BB962C8B-B14F-4D97-AF65-F5344CB8AC3E}">
        <p14:creationId xmlns:p14="http://schemas.microsoft.com/office/powerpoint/2010/main" val="1698296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8507">
              <a:defRPr/>
            </a:pPr>
            <a:fld id="{508CC9EC-95DA-4AC0-8829-0C87D44A94FE}" type="slidenum">
              <a:rPr lang="en-US">
                <a:solidFill>
                  <a:prstClr val="black"/>
                </a:solidFill>
                <a:latin typeface="Calibri"/>
              </a:rPr>
              <a:pPr defTabSz="948507">
                <a:defRPr/>
              </a:pPr>
              <a:t>17</a:t>
            </a:fld>
            <a:endParaRPr lang="en-US" dirty="0">
              <a:solidFill>
                <a:prstClr val="black"/>
              </a:solidFill>
              <a:latin typeface="Calibri"/>
            </a:endParaRPr>
          </a:p>
        </p:txBody>
      </p:sp>
    </p:spTree>
    <p:extLst>
      <p:ext uri="{BB962C8B-B14F-4D97-AF65-F5344CB8AC3E}">
        <p14:creationId xmlns:p14="http://schemas.microsoft.com/office/powerpoint/2010/main" val="3957672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13188B-FD1A-4018-B55C-25E9B6C4B245}" type="slidenum">
              <a:rPr lang="en-US" smtClean="0"/>
              <a:pPr/>
              <a:t>18</a:t>
            </a:fld>
            <a:endParaRPr lang="en-US" dirty="0"/>
          </a:p>
        </p:txBody>
      </p:sp>
    </p:spTree>
    <p:extLst>
      <p:ext uri="{BB962C8B-B14F-4D97-AF65-F5344CB8AC3E}">
        <p14:creationId xmlns:p14="http://schemas.microsoft.com/office/powerpoint/2010/main" val="3008066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a:t>
            </a:r>
          </a:p>
          <a:p>
            <a:endParaRPr lang="en-US" dirty="0"/>
          </a:p>
          <a:p>
            <a:r>
              <a:rPr lang="en-US" dirty="0"/>
              <a:t>How to Chat</a:t>
            </a:r>
          </a:p>
          <a:p>
            <a:endParaRPr lang="en-US" baseline="0" dirty="0"/>
          </a:p>
          <a:p>
            <a:r>
              <a:rPr lang="en-US" baseline="0" dirty="0"/>
              <a:t>I’ll be putting up some files you can transfer to your computer, while you are thinking of questions.</a:t>
            </a:r>
          </a:p>
          <a:p>
            <a:endParaRPr lang="en-US" baseline="0" dirty="0"/>
          </a:p>
          <a:p>
            <a:r>
              <a:rPr lang="en-US" baseline="0" dirty="0"/>
              <a:t>Once you download the files (if you want to), you can stick around to listen and ask questions, or you are free to leave the webinar.</a:t>
            </a:r>
          </a:p>
          <a:p>
            <a:endParaRPr lang="en-US" dirty="0"/>
          </a:p>
        </p:txBody>
      </p:sp>
      <p:sp>
        <p:nvSpPr>
          <p:cNvPr id="4" name="Slide Number Placeholder 3"/>
          <p:cNvSpPr>
            <a:spLocks noGrp="1"/>
          </p:cNvSpPr>
          <p:nvPr>
            <p:ph type="sldNum" sz="quarter" idx="10"/>
          </p:nvPr>
        </p:nvSpPr>
        <p:spPr/>
        <p:txBody>
          <a:bodyPr/>
          <a:lstStyle/>
          <a:p>
            <a:pPr defTabSz="948507">
              <a:defRPr/>
            </a:pPr>
            <a:fld id="{137EBC55-4DE9-4054-97E0-124E64B2C460}" type="slidenum">
              <a:rPr lang="en-US" altLang="en-US" sz="1300">
                <a:solidFill>
                  <a:srgbClr val="000000"/>
                </a:solidFill>
                <a:latin typeface="Calibri"/>
              </a:rPr>
              <a:pPr defTabSz="948507">
                <a:defRPr/>
              </a:pPr>
              <a:t>19</a:t>
            </a:fld>
            <a:endParaRPr lang="en-US" altLang="en-US" sz="1300" dirty="0">
              <a:solidFill>
                <a:srgbClr val="000000"/>
              </a:solidFill>
              <a:latin typeface="Calibri"/>
            </a:endParaRPr>
          </a:p>
        </p:txBody>
      </p:sp>
    </p:spTree>
    <p:extLst>
      <p:ext uri="{BB962C8B-B14F-4D97-AF65-F5344CB8AC3E}">
        <p14:creationId xmlns:p14="http://schemas.microsoft.com/office/powerpoint/2010/main" val="743051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4313" y="854075"/>
            <a:ext cx="4995862" cy="3746500"/>
          </a:xfrm>
        </p:spPr>
      </p:sp>
      <p:sp>
        <p:nvSpPr>
          <p:cNvPr id="3" name="Notes Placeholder 2"/>
          <p:cNvSpPr>
            <a:spLocks noGrp="1"/>
          </p:cNvSpPr>
          <p:nvPr>
            <p:ph type="body" idx="1"/>
          </p:nvPr>
        </p:nvSpPr>
        <p:spPr>
          <a:xfrm>
            <a:off x="796513" y="5213009"/>
            <a:ext cx="6372106" cy="3747962"/>
          </a:xfrm>
        </p:spPr>
        <p:txBody>
          <a:bodyPr/>
          <a:lstStyle/>
          <a:p>
            <a:pPr defTabSz="1161961">
              <a:defRPr/>
            </a:pPr>
            <a:r>
              <a:rPr lang="en-US" i="1" dirty="0">
                <a:solidFill>
                  <a:prstClr val="black"/>
                </a:solidFill>
              </a:rPr>
              <a:t>SUE </a:t>
            </a:r>
            <a:r>
              <a:rPr lang="en-US" dirty="0">
                <a:solidFill>
                  <a:prstClr val="black"/>
                </a:solidFill>
              </a:rPr>
              <a:t>The PowerPoint and other webinar resources for today’s event are already available in the SHIP Resource Libraries. The recording of today’s webinar will be available in the library by the</a:t>
            </a:r>
            <a:r>
              <a:rPr lang="en-US" baseline="0" dirty="0">
                <a:solidFill>
                  <a:prstClr val="black"/>
                </a:solidFill>
              </a:rPr>
              <a:t> end of the day tomorrow.</a:t>
            </a:r>
            <a:r>
              <a:rPr lang="en-US" dirty="0">
                <a:solidFill>
                  <a:prstClr val="black"/>
                </a:solidFill>
              </a:rPr>
              <a:t> </a:t>
            </a:r>
            <a:endParaRPr lang="en-US" dirty="0"/>
          </a:p>
        </p:txBody>
      </p:sp>
      <p:sp>
        <p:nvSpPr>
          <p:cNvPr id="4" name="Slide Number Placeholder 3"/>
          <p:cNvSpPr>
            <a:spLocks noGrp="1"/>
          </p:cNvSpPr>
          <p:nvPr>
            <p:ph type="sldNum" sz="quarter" idx="10"/>
          </p:nvPr>
        </p:nvSpPr>
        <p:spPr/>
        <p:txBody>
          <a:bodyPr/>
          <a:lstStyle/>
          <a:p>
            <a:pPr defTabSz="948507">
              <a:defRPr/>
            </a:pPr>
            <a:fld id="{6ABA5383-2500-4A71-A2BB-3FB079F80FEC}" type="slidenum">
              <a:rPr lang="en-US">
                <a:solidFill>
                  <a:prstClr val="black"/>
                </a:solidFill>
                <a:latin typeface="Calibri"/>
              </a:rPr>
              <a:pPr defTabSz="948507">
                <a:defRPr/>
              </a:pPr>
              <a:t>20</a:t>
            </a:fld>
            <a:endParaRPr lang="en-US" dirty="0">
              <a:solidFill>
                <a:prstClr val="black"/>
              </a:solidFill>
              <a:latin typeface="Calibri"/>
            </a:endParaRPr>
          </a:p>
        </p:txBody>
      </p:sp>
    </p:spTree>
    <p:extLst>
      <p:ext uri="{BB962C8B-B14F-4D97-AF65-F5344CB8AC3E}">
        <p14:creationId xmlns:p14="http://schemas.microsoft.com/office/powerpoint/2010/main" val="702408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755650"/>
            <a:ext cx="5043488" cy="3781425"/>
          </a:xfrm>
        </p:spPr>
      </p:sp>
      <p:sp>
        <p:nvSpPr>
          <p:cNvPr id="3" name="Notes Placeholder 2"/>
          <p:cNvSpPr>
            <a:spLocks noGrp="1"/>
          </p:cNvSpPr>
          <p:nvPr>
            <p:ph type="body" idx="1"/>
          </p:nvPr>
        </p:nvSpPr>
        <p:spPr/>
        <p:txBody>
          <a:bodyPr>
            <a:normAutofit/>
          </a:bodyPr>
          <a:lstStyle/>
          <a:p>
            <a:r>
              <a:rPr lang="en-US" dirty="0"/>
              <a:t>SUE</a:t>
            </a:r>
          </a:p>
          <a:p>
            <a:endParaRPr lang="en-US" dirty="0"/>
          </a:p>
        </p:txBody>
      </p:sp>
      <p:sp>
        <p:nvSpPr>
          <p:cNvPr id="4" name="Slide Number Placeholder 3"/>
          <p:cNvSpPr>
            <a:spLocks noGrp="1"/>
          </p:cNvSpPr>
          <p:nvPr>
            <p:ph type="sldNum" sz="quarter" idx="10"/>
          </p:nvPr>
        </p:nvSpPr>
        <p:spPr/>
        <p:txBody>
          <a:bodyPr/>
          <a:lstStyle/>
          <a:p>
            <a:pPr defTabSz="1002581">
              <a:defRPr/>
            </a:pPr>
            <a:fld id="{3D9E8F3D-AECB-46DE-B432-7EAB2C255EB1}" type="slidenum">
              <a:rPr lang="en-US" sz="1300">
                <a:solidFill>
                  <a:prstClr val="black"/>
                </a:solidFill>
                <a:latin typeface="Calibri"/>
              </a:rPr>
              <a:pPr defTabSz="1002581">
                <a:defRPr/>
              </a:pPr>
              <a:t>21</a:t>
            </a:fld>
            <a:endParaRPr lang="en-US" sz="1300" dirty="0">
              <a:solidFill>
                <a:prstClr val="black"/>
              </a:solidFill>
              <a:latin typeface="Calibri"/>
            </a:endParaRPr>
          </a:p>
        </p:txBody>
      </p:sp>
    </p:spTree>
    <p:extLst>
      <p:ext uri="{BB962C8B-B14F-4D97-AF65-F5344CB8AC3E}">
        <p14:creationId xmlns:p14="http://schemas.microsoft.com/office/powerpoint/2010/main" val="1555676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are excerpted from previous webinars about the MIPPA Performance Measures. They are included here for your reference.</a:t>
            </a:r>
          </a:p>
        </p:txBody>
      </p:sp>
      <p:sp>
        <p:nvSpPr>
          <p:cNvPr id="4" name="Slide Number Placeholder 3"/>
          <p:cNvSpPr>
            <a:spLocks noGrp="1"/>
          </p:cNvSpPr>
          <p:nvPr>
            <p:ph type="sldNum" sz="quarter" idx="5"/>
          </p:nvPr>
        </p:nvSpPr>
        <p:spPr/>
        <p:txBody>
          <a:bodyPr/>
          <a:lstStyle/>
          <a:p>
            <a:fld id="{9F13188B-FD1A-4018-B55C-25E9B6C4B245}" type="slidenum">
              <a:rPr lang="en-US" smtClean="0"/>
              <a:pPr/>
              <a:t>22</a:t>
            </a:fld>
            <a:endParaRPr lang="en-US" dirty="0"/>
          </a:p>
        </p:txBody>
      </p:sp>
    </p:spTree>
    <p:extLst>
      <p:ext uri="{BB962C8B-B14F-4D97-AF65-F5344CB8AC3E}">
        <p14:creationId xmlns:p14="http://schemas.microsoft.com/office/powerpoint/2010/main" val="109075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 </a:t>
            </a:r>
          </a:p>
          <a:p>
            <a:r>
              <a:rPr lang="en-US" dirty="0"/>
              <a:t>Closed captioning is available for today’s event. The link to access the closed captioning is provided in the WebEx chat. </a:t>
            </a:r>
          </a:p>
          <a:p>
            <a:r>
              <a:rPr lang="en-US" dirty="0"/>
              <a:t>When you click the link, you’ll see the “Live Captions” tab, which provides closed captioning starting from the moment you click the link. The Transcript tab provides the full transcript from the start of the call up until the time you click on the Transcript tab. The PowerPoint presentation and a handouts are already available in the library now. The recording will be posted by the end of the day tomorrow.</a:t>
            </a:r>
          </a:p>
          <a:p>
            <a:endParaRPr lang="en-US" dirty="0"/>
          </a:p>
        </p:txBody>
      </p:sp>
      <p:sp>
        <p:nvSpPr>
          <p:cNvPr id="4" name="Slide Number Placeholder 3"/>
          <p:cNvSpPr>
            <a:spLocks noGrp="1"/>
          </p:cNvSpPr>
          <p:nvPr>
            <p:ph type="sldNum" sz="quarter" idx="5"/>
          </p:nvPr>
        </p:nvSpPr>
        <p:spPr/>
        <p:txBody>
          <a:bodyPr/>
          <a:lstStyle/>
          <a:p>
            <a:fld id="{08F1C0F7-DD09-4CE6-BD8B-CD6ED7CADDD1}" type="slidenum">
              <a:rPr lang="en-US" smtClean="0"/>
              <a:t>3</a:t>
            </a:fld>
            <a:endParaRPr lang="en-US" dirty="0"/>
          </a:p>
        </p:txBody>
      </p:sp>
    </p:spTree>
    <p:extLst>
      <p:ext uri="{BB962C8B-B14F-4D97-AF65-F5344CB8AC3E}">
        <p14:creationId xmlns:p14="http://schemas.microsoft.com/office/powerpoint/2010/main" val="3248657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aseline="0" dirty="0"/>
              <a:t>- IF they’re helping with redetermination paperwork to help a bene keep LIS, they’d just note it as Application Submission</a:t>
            </a:r>
          </a:p>
          <a:p>
            <a:r>
              <a:rPr lang="en-US" dirty="0"/>
              <a:t>- include additional beneficiary session forms when available</a:t>
            </a:r>
          </a:p>
        </p:txBody>
      </p:sp>
      <p:sp>
        <p:nvSpPr>
          <p:cNvPr id="4" name="Slide Number Placeholder 3"/>
          <p:cNvSpPr>
            <a:spLocks noGrp="1"/>
          </p:cNvSpPr>
          <p:nvPr>
            <p:ph type="sldNum" sz="quarter" idx="10"/>
          </p:nvPr>
        </p:nvSpPr>
        <p:spPr/>
        <p:txBody>
          <a:bodyPr/>
          <a:lstStyle/>
          <a:p>
            <a:pPr defTabSz="948507">
              <a:defRPr/>
            </a:pPr>
            <a:fld id="{9F13188B-FD1A-4018-B55C-25E9B6C4B245}" type="slidenum">
              <a:rPr lang="en-US">
                <a:solidFill>
                  <a:prstClr val="black"/>
                </a:solidFill>
                <a:latin typeface="Calibri"/>
              </a:rPr>
              <a:pPr defTabSz="948507">
                <a:defRPr/>
              </a:pPr>
              <a:t>23</a:t>
            </a:fld>
            <a:endParaRPr lang="en-US" dirty="0">
              <a:solidFill>
                <a:prstClr val="black"/>
              </a:solidFill>
              <a:latin typeface="Calibri"/>
            </a:endParaRPr>
          </a:p>
        </p:txBody>
      </p:sp>
    </p:spTree>
    <p:extLst>
      <p:ext uri="{BB962C8B-B14F-4D97-AF65-F5344CB8AC3E}">
        <p14:creationId xmlns:p14="http://schemas.microsoft.com/office/powerpoint/2010/main" val="2963498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Rural is defined by the person</a:t>
            </a:r>
            <a:r>
              <a:rPr lang="en-US" baseline="0" dirty="0"/>
              <a:t> inputting the data not by zip code</a:t>
            </a:r>
          </a:p>
          <a:p>
            <a:pPr defTabSz="948507">
              <a:defRPr/>
            </a:pPr>
            <a:r>
              <a:rPr lang="en-US" dirty="0"/>
              <a:t>Sum of Group Outreach forms with qualifying criteria. Penetration Rate will not be applicable for this PM</a:t>
            </a:r>
          </a:p>
          <a:p>
            <a:endParaRPr lang="en-US" dirty="0"/>
          </a:p>
        </p:txBody>
      </p:sp>
      <p:sp>
        <p:nvSpPr>
          <p:cNvPr id="4" name="Slide Number Placeholder 3"/>
          <p:cNvSpPr>
            <a:spLocks noGrp="1"/>
          </p:cNvSpPr>
          <p:nvPr>
            <p:ph type="sldNum" sz="quarter" idx="10"/>
          </p:nvPr>
        </p:nvSpPr>
        <p:spPr/>
        <p:txBody>
          <a:bodyPr/>
          <a:lstStyle/>
          <a:p>
            <a:pPr defTabSz="948507">
              <a:defRPr/>
            </a:pPr>
            <a:fld id="{508CC9EC-95DA-4AC0-8829-0C87D44A94FE}" type="slidenum">
              <a:rPr lang="en-US">
                <a:solidFill>
                  <a:prstClr val="black"/>
                </a:solidFill>
                <a:latin typeface="Calibri"/>
              </a:rPr>
              <a:pPr defTabSz="948507">
                <a:defRPr/>
              </a:pPr>
              <a:t>24</a:t>
            </a:fld>
            <a:endParaRPr lang="en-US" dirty="0">
              <a:solidFill>
                <a:prstClr val="black"/>
              </a:solidFill>
              <a:latin typeface="Calibri"/>
            </a:endParaRPr>
          </a:p>
        </p:txBody>
      </p:sp>
    </p:spTree>
    <p:extLst>
      <p:ext uri="{BB962C8B-B14F-4D97-AF65-F5344CB8AC3E}">
        <p14:creationId xmlns:p14="http://schemas.microsoft.com/office/powerpoint/2010/main" val="1954106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aseline="0" dirty="0"/>
              <a:t>We will report by group, not rolled up, and report by counts which can be compared across years</a:t>
            </a:r>
          </a:p>
          <a:p>
            <a:pPr defTabSz="948507">
              <a:defRPr/>
            </a:pPr>
            <a:r>
              <a:rPr lang="en-US" baseline="0" dirty="0"/>
              <a:t>We explored MIPPA ADRC Part D but based on the way the legislation is written we feel would only be counted if someone was also assisted with LIS which is captured here.</a:t>
            </a:r>
          </a:p>
          <a:p>
            <a:pPr defTabSz="948507">
              <a:defRPr/>
            </a:pPr>
            <a:r>
              <a:rPr lang="en-US" baseline="0" dirty="0"/>
              <a:t>Added non-native English speakers</a:t>
            </a:r>
          </a:p>
        </p:txBody>
      </p:sp>
      <p:sp>
        <p:nvSpPr>
          <p:cNvPr id="4" name="Slide Number Placeholder 3"/>
          <p:cNvSpPr>
            <a:spLocks noGrp="1"/>
          </p:cNvSpPr>
          <p:nvPr>
            <p:ph type="sldNum" sz="quarter" idx="10"/>
          </p:nvPr>
        </p:nvSpPr>
        <p:spPr/>
        <p:txBody>
          <a:bodyPr/>
          <a:lstStyle/>
          <a:p>
            <a:pPr defTabSz="948507">
              <a:defRPr/>
            </a:pPr>
            <a:fld id="{508CC9EC-95DA-4AC0-8829-0C87D44A94FE}" type="slidenum">
              <a:rPr lang="en-US">
                <a:solidFill>
                  <a:prstClr val="black"/>
                </a:solidFill>
                <a:latin typeface="Calibri"/>
              </a:rPr>
              <a:pPr defTabSz="948507">
                <a:defRPr/>
              </a:pPr>
              <a:t>25</a:t>
            </a:fld>
            <a:endParaRPr lang="en-US" dirty="0">
              <a:solidFill>
                <a:prstClr val="black"/>
              </a:solidFill>
              <a:latin typeface="Calibri"/>
            </a:endParaRPr>
          </a:p>
        </p:txBody>
      </p:sp>
    </p:spTree>
    <p:extLst>
      <p:ext uri="{BB962C8B-B14F-4D97-AF65-F5344CB8AC3E}">
        <p14:creationId xmlns:p14="http://schemas.microsoft.com/office/powerpoint/2010/main" val="2868422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8507">
              <a:defRPr/>
            </a:pPr>
            <a:fld id="{508CC9EC-95DA-4AC0-8829-0C87D44A94FE}" type="slidenum">
              <a:rPr lang="en-US">
                <a:solidFill>
                  <a:prstClr val="black"/>
                </a:solidFill>
                <a:latin typeface="Calibri"/>
              </a:rPr>
              <a:pPr defTabSz="948507">
                <a:defRPr/>
              </a:pPr>
              <a:t>26</a:t>
            </a:fld>
            <a:endParaRPr lang="en-US" dirty="0">
              <a:solidFill>
                <a:prstClr val="black"/>
              </a:solidFill>
              <a:latin typeface="Calibri"/>
            </a:endParaRPr>
          </a:p>
        </p:txBody>
      </p:sp>
    </p:spTree>
    <p:extLst>
      <p:ext uri="{BB962C8B-B14F-4D97-AF65-F5344CB8AC3E}">
        <p14:creationId xmlns:p14="http://schemas.microsoft.com/office/powerpoint/2010/main" val="502247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48507">
              <a:defRPr/>
            </a:pPr>
            <a:r>
              <a:rPr lang="en-US" dirty="0"/>
              <a:t>The Metropolitan and Micropolitan statistical areas are geographic areas delineated by the County classifications are designated by the Centers for Disease Control National Center for Health Statistics. These are the same definition CMS used. </a:t>
            </a:r>
          </a:p>
          <a:p>
            <a:pPr marL="0" lvl="2" defTabSz="948507">
              <a:defRPr/>
            </a:pPr>
            <a:endParaRPr lang="en-US" dirty="0"/>
          </a:p>
          <a:p>
            <a:pPr marL="0" lvl="2" defTabSz="948507">
              <a:defRPr/>
            </a:pPr>
            <a:r>
              <a:rPr lang="en-US" dirty="0"/>
              <a:t>Each area consists of one or more counties and includes the counties containing the core urban area and any adjacent counties that have a high degree of social and economic integration.  </a:t>
            </a:r>
          </a:p>
          <a:p>
            <a:pPr marL="0" lvl="2" defTabSz="948507">
              <a:defRPr/>
            </a:pPr>
            <a:endParaRPr lang="en-US" dirty="0"/>
          </a:p>
          <a:p>
            <a:endParaRPr lang="en-US" dirty="0"/>
          </a:p>
        </p:txBody>
      </p:sp>
      <p:sp>
        <p:nvSpPr>
          <p:cNvPr id="4" name="Slide Number Placeholder 3"/>
          <p:cNvSpPr>
            <a:spLocks noGrp="1"/>
          </p:cNvSpPr>
          <p:nvPr>
            <p:ph type="sldNum" sz="quarter" idx="10"/>
          </p:nvPr>
        </p:nvSpPr>
        <p:spPr/>
        <p:txBody>
          <a:bodyPr/>
          <a:lstStyle/>
          <a:p>
            <a:pPr defTabSz="948507">
              <a:defRPr/>
            </a:pPr>
            <a:fld id="{508CC9EC-95DA-4AC0-8829-0C87D44A94FE}" type="slidenum">
              <a:rPr lang="en-US">
                <a:solidFill>
                  <a:prstClr val="black"/>
                </a:solidFill>
                <a:latin typeface="Calibri"/>
              </a:rPr>
              <a:pPr defTabSz="948507">
                <a:defRPr/>
              </a:pPr>
              <a:t>27</a:t>
            </a:fld>
            <a:endParaRPr lang="en-US" dirty="0">
              <a:solidFill>
                <a:prstClr val="black"/>
              </a:solidFill>
              <a:latin typeface="Calibri"/>
            </a:endParaRPr>
          </a:p>
        </p:txBody>
      </p:sp>
    </p:spTree>
    <p:extLst>
      <p:ext uri="{BB962C8B-B14F-4D97-AF65-F5344CB8AC3E}">
        <p14:creationId xmlns:p14="http://schemas.microsoft.com/office/powerpoint/2010/main" val="2955899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8507">
              <a:defRPr/>
            </a:pPr>
            <a:fld id="{508CC9EC-95DA-4AC0-8829-0C87D44A94FE}" type="slidenum">
              <a:rPr lang="en-US">
                <a:solidFill>
                  <a:prstClr val="black"/>
                </a:solidFill>
                <a:latin typeface="Calibri"/>
              </a:rPr>
              <a:pPr defTabSz="948507">
                <a:defRPr/>
              </a:pPr>
              <a:t>28</a:t>
            </a:fld>
            <a:endParaRPr lang="en-US" dirty="0">
              <a:solidFill>
                <a:prstClr val="black"/>
              </a:solidFill>
              <a:latin typeface="Calibri"/>
            </a:endParaRPr>
          </a:p>
        </p:txBody>
      </p:sp>
    </p:spTree>
    <p:extLst>
      <p:ext uri="{BB962C8B-B14F-4D97-AF65-F5344CB8AC3E}">
        <p14:creationId xmlns:p14="http://schemas.microsoft.com/office/powerpoint/2010/main" val="3622884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48507">
              <a:defRPr/>
            </a:pPr>
            <a:endParaRPr lang="en-US" dirty="0"/>
          </a:p>
          <a:p>
            <a:endParaRPr lang="en-US" dirty="0"/>
          </a:p>
        </p:txBody>
      </p:sp>
      <p:sp>
        <p:nvSpPr>
          <p:cNvPr id="4" name="Slide Number Placeholder 3"/>
          <p:cNvSpPr>
            <a:spLocks noGrp="1"/>
          </p:cNvSpPr>
          <p:nvPr>
            <p:ph type="sldNum" sz="quarter" idx="10"/>
          </p:nvPr>
        </p:nvSpPr>
        <p:spPr/>
        <p:txBody>
          <a:bodyPr/>
          <a:lstStyle/>
          <a:p>
            <a:pPr defTabSz="948507">
              <a:defRPr/>
            </a:pPr>
            <a:fld id="{508CC9EC-95DA-4AC0-8829-0C87D44A94FE}" type="slidenum">
              <a:rPr lang="en-US">
                <a:solidFill>
                  <a:prstClr val="black"/>
                </a:solidFill>
                <a:latin typeface="Calibri"/>
              </a:rPr>
              <a:pPr defTabSz="948507">
                <a:defRPr/>
              </a:pPr>
              <a:t>29</a:t>
            </a:fld>
            <a:endParaRPr lang="en-US" dirty="0">
              <a:solidFill>
                <a:prstClr val="black"/>
              </a:solidFill>
              <a:latin typeface="Calibri"/>
            </a:endParaRPr>
          </a:p>
        </p:txBody>
      </p:sp>
    </p:spTree>
    <p:extLst>
      <p:ext uri="{BB962C8B-B14F-4D97-AF65-F5344CB8AC3E}">
        <p14:creationId xmlns:p14="http://schemas.microsoft.com/office/powerpoint/2010/main" val="2614559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Part D Low Income Subsidy (LIS/Extra Help) - Application Submission </a:t>
            </a:r>
          </a:p>
          <a:p>
            <a:pPr lvl="2"/>
            <a:r>
              <a:rPr lang="en-US" dirty="0"/>
              <a:t>Report LIS Redeterminations as LIS Application Submission since there is no separate field for it in STARS</a:t>
            </a:r>
          </a:p>
          <a:p>
            <a:pPr lvl="1"/>
            <a:r>
              <a:rPr lang="en-US" dirty="0"/>
              <a:t>Medicaid - Application Submission, Recertification</a:t>
            </a:r>
          </a:p>
          <a:p>
            <a:pPr lvl="2"/>
            <a:r>
              <a:rPr lang="en-US" dirty="0"/>
              <a:t>Report MSP Application Submission as Medicaid Application Submission since there is no separate field for it in STARS</a:t>
            </a:r>
          </a:p>
        </p:txBody>
      </p:sp>
      <p:sp>
        <p:nvSpPr>
          <p:cNvPr id="4" name="Slide Number Placeholder 3"/>
          <p:cNvSpPr>
            <a:spLocks noGrp="1"/>
          </p:cNvSpPr>
          <p:nvPr>
            <p:ph type="sldNum" sz="quarter" idx="10"/>
          </p:nvPr>
        </p:nvSpPr>
        <p:spPr/>
        <p:txBody>
          <a:bodyPr/>
          <a:lstStyle/>
          <a:p>
            <a:pPr defTabSz="948507">
              <a:defRPr/>
            </a:pPr>
            <a:fld id="{7E400ED1-DAFA-4D3B-8A9C-2499BA7A9C19}" type="slidenum">
              <a:rPr lang="en-US">
                <a:solidFill>
                  <a:prstClr val="black"/>
                </a:solidFill>
                <a:latin typeface="Calibri"/>
              </a:rPr>
              <a:pPr defTabSz="948507">
                <a:defRPr/>
              </a:pPr>
              <a:t>30</a:t>
            </a:fld>
            <a:endParaRPr lang="en-US" dirty="0">
              <a:solidFill>
                <a:prstClr val="black"/>
              </a:solidFill>
              <a:latin typeface="Calibri"/>
            </a:endParaRPr>
          </a:p>
        </p:txBody>
      </p:sp>
    </p:spTree>
    <p:extLst>
      <p:ext uri="{BB962C8B-B14F-4D97-AF65-F5344CB8AC3E}">
        <p14:creationId xmlns:p14="http://schemas.microsoft.com/office/powerpoint/2010/main" val="229097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738" indent="-247738">
              <a:defRPr/>
            </a:pPr>
            <a:r>
              <a:rPr lang="en-US" i="1" dirty="0"/>
              <a:t>SUE</a:t>
            </a:r>
            <a:endParaRPr lang="en-US" dirty="0"/>
          </a:p>
          <a:p>
            <a:pPr marL="247738" indent="-247738">
              <a:defRPr/>
            </a:pPr>
            <a:r>
              <a:rPr lang="en-US" dirty="0"/>
              <a:t>Today’s webinar, and all of the Center’s remote</a:t>
            </a:r>
            <a:r>
              <a:rPr lang="en-US" baseline="0" dirty="0"/>
              <a:t> training sessions and meetings</a:t>
            </a:r>
            <a:r>
              <a:rPr lang="en-US" dirty="0"/>
              <a:t>,</a:t>
            </a:r>
            <a:r>
              <a:rPr lang="en-US" baseline="0" dirty="0"/>
              <a:t> u</a:t>
            </a:r>
            <a:r>
              <a:rPr lang="en-US" dirty="0"/>
              <a:t>se a web conferencing</a:t>
            </a:r>
            <a:r>
              <a:rPr lang="en-US" baseline="0" dirty="0"/>
              <a:t> software</a:t>
            </a:r>
            <a:r>
              <a:rPr lang="en-US" dirty="0"/>
              <a:t> called</a:t>
            </a:r>
          </a:p>
          <a:p>
            <a:pPr marL="247738" indent="-247738">
              <a:defRPr/>
            </a:pPr>
            <a:r>
              <a:rPr lang="en-US" dirty="0"/>
              <a:t>WebEx. Before we get started with today’s orientation, I’d like to make sure you’re all familiar with how</a:t>
            </a:r>
            <a:r>
              <a:rPr lang="en-US" baseline="0" dirty="0"/>
              <a:t> to use the WebEx software. </a:t>
            </a:r>
            <a:r>
              <a:rPr lang="en-US" dirty="0"/>
              <a:t>   </a:t>
            </a:r>
          </a:p>
          <a:p>
            <a:pPr marL="247738" indent="-247738">
              <a:defRPr/>
            </a:pPr>
            <a:endParaRPr lang="en-US" dirty="0"/>
          </a:p>
          <a:p>
            <a:pPr>
              <a:defRPr/>
            </a:pPr>
            <a:r>
              <a:rPr lang="en-US" i="1" dirty="0"/>
              <a:t>Point out zoom in/out button on the left.</a:t>
            </a:r>
          </a:p>
        </p:txBody>
      </p:sp>
      <p:sp>
        <p:nvSpPr>
          <p:cNvPr id="4" name="Slide Number Placeholder 3"/>
          <p:cNvSpPr>
            <a:spLocks noGrp="1"/>
          </p:cNvSpPr>
          <p:nvPr>
            <p:ph type="sldNum" sz="quarter" idx="10"/>
          </p:nvPr>
        </p:nvSpPr>
        <p:spPr/>
        <p:txBody>
          <a:bodyPr/>
          <a:lstStyle/>
          <a:p>
            <a:pPr defTabSz="948507">
              <a:defRPr/>
            </a:pPr>
            <a:fld id="{90DA8066-A275-4D86-BAA1-9D3B5268B5B3}" type="slidenum">
              <a:rPr lang="en-US" sz="1300">
                <a:solidFill>
                  <a:prstClr val="black"/>
                </a:solidFill>
                <a:latin typeface="Calibri"/>
              </a:rPr>
              <a:pPr defTabSz="948507">
                <a:defRPr/>
              </a:pPr>
              <a:t>4</a:t>
            </a:fld>
            <a:endParaRPr lang="en-US" sz="1300" dirty="0">
              <a:solidFill>
                <a:prstClr val="black"/>
              </a:solidFill>
              <a:latin typeface="Calibri"/>
            </a:endParaRPr>
          </a:p>
        </p:txBody>
      </p:sp>
    </p:spTree>
    <p:extLst>
      <p:ext uri="{BB962C8B-B14F-4D97-AF65-F5344CB8AC3E}">
        <p14:creationId xmlns:p14="http://schemas.microsoft.com/office/powerpoint/2010/main" val="3223443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5"/>
          </p:nvPr>
        </p:nvSpPr>
        <p:spPr/>
        <p:txBody>
          <a:bodyPr/>
          <a:lstStyle/>
          <a:p>
            <a:fld id="{9F13188B-FD1A-4018-B55C-25E9B6C4B245}" type="slidenum">
              <a:rPr lang="en-US" smtClean="0"/>
              <a:pPr/>
              <a:t>5</a:t>
            </a:fld>
            <a:endParaRPr lang="en-US" dirty="0"/>
          </a:p>
        </p:txBody>
      </p:sp>
    </p:spTree>
    <p:extLst>
      <p:ext uri="{BB962C8B-B14F-4D97-AF65-F5344CB8AC3E}">
        <p14:creationId xmlns:p14="http://schemas.microsoft.com/office/powerpoint/2010/main" val="4177570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MIPPA Performance Measures 1, 3, and 4 come from the Beneficiary Contact Forms and Beneficiary Additional Sessions Forms</a:t>
            </a:r>
          </a:p>
        </p:txBody>
      </p:sp>
      <p:sp>
        <p:nvSpPr>
          <p:cNvPr id="4" name="Slide Number Placeholder 3"/>
          <p:cNvSpPr>
            <a:spLocks noGrp="1"/>
          </p:cNvSpPr>
          <p:nvPr>
            <p:ph type="sldNum" sz="quarter" idx="10"/>
          </p:nvPr>
        </p:nvSpPr>
        <p:spPr/>
        <p:txBody>
          <a:bodyPr/>
          <a:lstStyle/>
          <a:p>
            <a:fld id="{9F13188B-FD1A-4018-B55C-25E9B6C4B245}" type="slidenum">
              <a:rPr lang="en-US" smtClean="0"/>
              <a:pPr/>
              <a:t>7</a:t>
            </a:fld>
            <a:endParaRPr lang="en-US" dirty="0"/>
          </a:p>
        </p:txBody>
      </p:sp>
    </p:spTree>
    <p:extLst>
      <p:ext uri="{BB962C8B-B14F-4D97-AF65-F5344CB8AC3E}">
        <p14:creationId xmlns:p14="http://schemas.microsoft.com/office/powerpoint/2010/main" val="2951130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BCF stands for Beneficiary Contact Form. BAS stands for Beneficiary Additional Sessions form.</a:t>
            </a:r>
          </a:p>
        </p:txBody>
      </p:sp>
      <p:sp>
        <p:nvSpPr>
          <p:cNvPr id="4" name="Slide Number Placeholder 3"/>
          <p:cNvSpPr>
            <a:spLocks noGrp="1"/>
          </p:cNvSpPr>
          <p:nvPr>
            <p:ph type="sldNum" sz="quarter" idx="5"/>
          </p:nvPr>
        </p:nvSpPr>
        <p:spPr/>
        <p:txBody>
          <a:bodyPr/>
          <a:lstStyle/>
          <a:p>
            <a:fld id="{9F13188B-FD1A-4018-B55C-25E9B6C4B245}" type="slidenum">
              <a:rPr lang="en-US" smtClean="0"/>
              <a:pPr/>
              <a:t>8</a:t>
            </a:fld>
            <a:endParaRPr lang="en-US" dirty="0"/>
          </a:p>
        </p:txBody>
      </p:sp>
    </p:spTree>
    <p:extLst>
      <p:ext uri="{BB962C8B-B14F-4D97-AF65-F5344CB8AC3E}">
        <p14:creationId xmlns:p14="http://schemas.microsoft.com/office/powerpoint/2010/main" val="192543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become a frequently asked question. Excerpted here are the definitions from the manual, Chapter 4 (Beneficiary Contacts). I will show you the data entry fields during the demonstration. ACL realizes this is not as intuitive as desired. A future enhancement in STARS is planned.</a:t>
            </a:r>
          </a:p>
        </p:txBody>
      </p:sp>
      <p:sp>
        <p:nvSpPr>
          <p:cNvPr id="4" name="Slide Number Placeholder 3"/>
          <p:cNvSpPr>
            <a:spLocks noGrp="1"/>
          </p:cNvSpPr>
          <p:nvPr>
            <p:ph type="sldNum" sz="quarter" idx="5"/>
          </p:nvPr>
        </p:nvSpPr>
        <p:spPr/>
        <p:txBody>
          <a:bodyPr/>
          <a:lstStyle/>
          <a:p>
            <a:fld id="{9F13188B-FD1A-4018-B55C-25E9B6C4B245}" type="slidenum">
              <a:rPr lang="en-US" smtClean="0"/>
              <a:pPr/>
              <a:t>9</a:t>
            </a:fld>
            <a:endParaRPr lang="en-US" dirty="0"/>
          </a:p>
        </p:txBody>
      </p:sp>
    </p:spTree>
    <p:extLst>
      <p:ext uri="{BB962C8B-B14F-4D97-AF65-F5344CB8AC3E}">
        <p14:creationId xmlns:p14="http://schemas.microsoft.com/office/powerpoint/2010/main" val="1657192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13188B-FD1A-4018-B55C-25E9B6C4B245}" type="slidenum">
              <a:rPr lang="en-US" smtClean="0"/>
              <a:pPr/>
              <a:t>10</a:t>
            </a:fld>
            <a:endParaRPr lang="en-US" dirty="0"/>
          </a:p>
        </p:txBody>
      </p:sp>
    </p:spTree>
    <p:extLst>
      <p:ext uri="{BB962C8B-B14F-4D97-AF65-F5344CB8AC3E}">
        <p14:creationId xmlns:p14="http://schemas.microsoft.com/office/powerpoint/2010/main" val="437719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about the location of MIPPA Performance Measures Data in STARS are the Appendix to this PPT. In today’s webinar, that same material will be covered in a live demonstration. </a:t>
            </a:r>
          </a:p>
        </p:txBody>
      </p:sp>
      <p:sp>
        <p:nvSpPr>
          <p:cNvPr id="4" name="Slide Number Placeholder 3"/>
          <p:cNvSpPr>
            <a:spLocks noGrp="1"/>
          </p:cNvSpPr>
          <p:nvPr>
            <p:ph type="sldNum" sz="quarter" idx="5"/>
          </p:nvPr>
        </p:nvSpPr>
        <p:spPr/>
        <p:txBody>
          <a:bodyPr/>
          <a:lstStyle/>
          <a:p>
            <a:fld id="{9F13188B-FD1A-4018-B55C-25E9B6C4B245}" type="slidenum">
              <a:rPr lang="en-US" smtClean="0"/>
              <a:pPr/>
              <a:t>11</a:t>
            </a:fld>
            <a:endParaRPr lang="en-US" dirty="0"/>
          </a:p>
        </p:txBody>
      </p:sp>
    </p:spTree>
    <p:extLst>
      <p:ext uri="{BB962C8B-B14F-4D97-AF65-F5344CB8AC3E}">
        <p14:creationId xmlns:p14="http://schemas.microsoft.com/office/powerpoint/2010/main" val="698018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8681"/>
            <a:ext cx="7772400" cy="1130492"/>
          </a:xfrm>
        </p:spPr>
        <p:txBody>
          <a:bodyPr>
            <a:noAutofit/>
          </a:bodyPr>
          <a:lstStyle>
            <a:lvl1pPr algn="ctr">
              <a:defRPr sz="5500"/>
            </a:lvl1pPr>
          </a:lstStyle>
          <a:p>
            <a:r>
              <a:rPr lang="en-US" dirty="0"/>
              <a:t>Click to edit Master title style</a:t>
            </a:r>
          </a:p>
        </p:txBody>
      </p:sp>
      <p:sp>
        <p:nvSpPr>
          <p:cNvPr id="3" name="Subtitle 2"/>
          <p:cNvSpPr>
            <a:spLocks noGrp="1"/>
          </p:cNvSpPr>
          <p:nvPr>
            <p:ph type="subTitle" idx="1"/>
          </p:nvPr>
        </p:nvSpPr>
        <p:spPr>
          <a:xfrm>
            <a:off x="685800" y="2734975"/>
            <a:ext cx="7772400" cy="553038"/>
          </a:xfrm>
        </p:spPr>
        <p:txBody>
          <a:bodyPr/>
          <a:lstStyle>
            <a:lvl1pPr marL="0" indent="0" algn="ctr">
              <a:buNone/>
              <a:defRPr>
                <a:solidFill>
                  <a:srgbClr val="00529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DD6BFA1-8847-489C-B148-EA63F45B381C}" type="datetime1">
              <a:rPr lang="en-US" smtClean="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147571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4DBB6392-33A4-4998-8530-BD2134F331DA}" type="datetime1">
              <a:rPr lang="en-US" smtClean="0"/>
              <a:t>2/21/2020</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73333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9BAA01EA-C22A-4FD2-BE46-E44C0B5C1991}" type="datetime1">
              <a:rPr lang="en-US" smtClean="0"/>
              <a:t>2/21/2020</a:t>
            </a:fld>
            <a:endParaRPr lang="en-US" dirty="0"/>
          </a:p>
        </p:txBody>
      </p:sp>
      <p:sp>
        <p:nvSpPr>
          <p:cNvPr id="10" name="Slide Number Placeholder 9"/>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extLst>
      <p:ext uri="{BB962C8B-B14F-4D97-AF65-F5344CB8AC3E}">
        <p14:creationId xmlns:p14="http://schemas.microsoft.com/office/powerpoint/2010/main" val="2670143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20305069-72B6-4ED9-A81E-D038F585998E}" type="datetime1">
              <a:rPr lang="en-US" smtClean="0"/>
              <a:t>2/21/2020</a:t>
            </a:fld>
            <a:endParaRPr lang="en-US" dirty="0"/>
          </a:p>
        </p:txBody>
      </p:sp>
      <p:sp>
        <p:nvSpPr>
          <p:cNvPr id="12" name="Slide Number Placeholder 11"/>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54959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8100DA8-C07C-4529-80D4-73803418205F}" type="datetime1">
              <a:rPr lang="en-US" smtClean="0"/>
              <a:t>2/21/2020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Tree>
    <p:extLst>
      <p:ext uri="{BB962C8B-B14F-4D97-AF65-F5344CB8AC3E}">
        <p14:creationId xmlns:p14="http://schemas.microsoft.com/office/powerpoint/2010/main" val="2373900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334E5-7310-4C4C-A88F-CA8E8E4D4124}" type="datetime1">
              <a:rPr lang="en-US" smtClean="0"/>
              <a:t>2/21/2020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162D542-39A4-4598-BEB9-D1267FDA8501}" type="slidenum">
              <a:rPr lang="en-US" smtClean="0"/>
              <a:t>‹#›</a:t>
            </a:fld>
            <a:endParaRPr lang="en-US" dirty="0"/>
          </a:p>
        </p:txBody>
      </p:sp>
    </p:spTree>
    <p:extLst>
      <p:ext uri="{BB962C8B-B14F-4D97-AF65-F5344CB8AC3E}">
        <p14:creationId xmlns:p14="http://schemas.microsoft.com/office/powerpoint/2010/main" val="769552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9F5DC049-297F-41CE-8DDF-2FC4AAD67D46}" type="datetime1">
              <a:rPr lang="en-US" smtClean="0"/>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89842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8F467C05-81A8-4511-B996-1F76494C3630}" type="datetime1">
              <a:rPr lang="en-US" smtClean="0"/>
              <a:t>2/21/2020</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3365837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D905BC-2D81-49E2-8832-00985C6065C6}" type="datetime1">
              <a:rPr lang="en-US" smtClean="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62D542-39A4-4598-BEB9-D1267FDA8501}" type="slidenum">
              <a:rPr lang="en-US" smtClean="0"/>
              <a:t>‹#›</a:t>
            </a:fld>
            <a:endParaRPr lang="en-US" dirty="0"/>
          </a:p>
        </p:txBody>
      </p:sp>
    </p:spTree>
    <p:extLst>
      <p:ext uri="{BB962C8B-B14F-4D97-AF65-F5344CB8AC3E}">
        <p14:creationId xmlns:p14="http://schemas.microsoft.com/office/powerpoint/2010/main" val="4059447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895E072-881D-4886-8BE3-717058DCAD6D}" type="datetime1">
              <a:rPr lang="en-US" smtClean="0"/>
              <a:t>2/21/2020</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A162D542-39A4-4598-BEB9-D1267FDA8501}" type="slidenum">
              <a:rPr lang="en-US" smtClean="0"/>
              <a:t>‹#›</a:t>
            </a:fld>
            <a:endParaRPr lang="en-US" dirty="0"/>
          </a:p>
        </p:txBody>
      </p:sp>
    </p:spTree>
    <p:extLst>
      <p:ext uri="{BB962C8B-B14F-4D97-AF65-F5344CB8AC3E}">
        <p14:creationId xmlns:p14="http://schemas.microsoft.com/office/powerpoint/2010/main" val="220106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xfrm>
            <a:off x="7924800" y="6248400"/>
            <a:ext cx="739775" cy="346075"/>
          </a:xfrm>
        </p:spPr>
        <p:txBody>
          <a:bodyPr/>
          <a:lstStyle>
            <a:lvl1pPr algn="r">
              <a:defRPr sz="1200"/>
            </a:lvl1pPr>
          </a:lstStyle>
          <a:p>
            <a:fld id="{A2606392-2EB7-4DBC-9688-B6CCB54D41CC}"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4175958" y="6467952"/>
            <a:ext cx="792088" cy="365125"/>
          </a:xfrm>
          <a:prstGeom prst="rect">
            <a:avLst/>
          </a:prstGeom>
        </p:spPr>
        <p:txBody>
          <a:bodyPr/>
          <a:lstStyle>
            <a:lvl1pPr algn="ctr">
              <a:defRPr sz="1500" b="1">
                <a:solidFill>
                  <a:srgbClr val="404F21"/>
                </a:solidFill>
              </a:defRPr>
            </a:lvl1pPr>
          </a:lstStyle>
          <a:p>
            <a:fld id="{95E3A6E9-5B14-4D56-A835-3C14068333DF}" type="slidenum">
              <a:rPr lang="en-CA" smtClean="0"/>
              <a:pPr/>
              <a:t>‹#›</a:t>
            </a:fld>
            <a:endParaRPr lang="en-CA" dirty="0"/>
          </a:p>
        </p:txBody>
      </p:sp>
      <p:sp>
        <p:nvSpPr>
          <p:cNvPr id="6" name="Content Placeholder 2"/>
          <p:cNvSpPr>
            <a:spLocks noGrp="1"/>
          </p:cNvSpPr>
          <p:nvPr>
            <p:ph idx="1"/>
          </p:nvPr>
        </p:nvSpPr>
        <p:spPr>
          <a:xfrm>
            <a:off x="755577" y="1340770"/>
            <a:ext cx="7941568" cy="4525963"/>
          </a:xfrm>
        </p:spPr>
        <p:txBody>
          <a:bodyPr/>
          <a:lstStyle>
            <a:lvl1pPr>
              <a:defRPr sz="2100" b="1">
                <a:solidFill>
                  <a:schemeClr val="tx1"/>
                </a:solidFill>
                <a:latin typeface="+mn-lt"/>
                <a:cs typeface="Arial" panose="020B0604020202020204" pitchFamily="34" charset="0"/>
              </a:defRPr>
            </a:lvl1pPr>
            <a:lvl2pPr marL="557185" indent="-214303">
              <a:buSzPct val="75000"/>
              <a:buFont typeface="Courier New" panose="02070309020205020404" pitchFamily="49" charset="0"/>
              <a:buChar char="o"/>
              <a:defRPr sz="1800">
                <a:latin typeface="+mn-lt"/>
                <a:cs typeface="Arial" panose="020B0604020202020204" pitchFamily="34" charset="0"/>
              </a:defRPr>
            </a:lvl2pPr>
            <a:lvl3pPr marL="857207" indent="-171442">
              <a:buFont typeface="Wingdings" panose="05000000000000000000" pitchFamily="2" charset="2"/>
              <a:buChar char="§"/>
              <a:defRPr sz="1800">
                <a:latin typeface="+mn-lt"/>
                <a:cs typeface="Arial" panose="020B0604020202020204" pitchFamily="34" charset="0"/>
              </a:defRPr>
            </a:lvl3pPr>
            <a:lvl4pPr>
              <a:defRPr sz="1500">
                <a:latin typeface="+mn-lt"/>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itle 1"/>
          <p:cNvSpPr>
            <a:spLocks noGrp="1"/>
          </p:cNvSpPr>
          <p:nvPr>
            <p:ph type="title"/>
          </p:nvPr>
        </p:nvSpPr>
        <p:spPr>
          <a:xfrm>
            <a:off x="11723" y="197596"/>
            <a:ext cx="9144000" cy="738664"/>
          </a:xfrm>
          <a:prstGeom prst="rect">
            <a:avLst/>
          </a:prstGeom>
          <a:solidFill>
            <a:schemeClr val="tx2">
              <a:lumMod val="40000"/>
              <a:lumOff val="60000"/>
            </a:schemeClr>
          </a:solidFill>
          <a:ln>
            <a:solidFill>
              <a:schemeClr val="tx2"/>
            </a:solidFill>
          </a:ln>
        </p:spPr>
        <p:txBody>
          <a:bodyPr/>
          <a:lstStyle/>
          <a:p>
            <a:r>
              <a:rPr lang="en-US" dirty="0"/>
              <a:t>Click to edit Master title style</a:t>
            </a:r>
          </a:p>
        </p:txBody>
      </p:sp>
    </p:spTree>
    <p:extLst>
      <p:ext uri="{BB962C8B-B14F-4D97-AF65-F5344CB8AC3E}">
        <p14:creationId xmlns:p14="http://schemas.microsoft.com/office/powerpoint/2010/main" val="2663203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913860"/>
            <a:ext cx="8229600" cy="2499153"/>
          </a:xfrm>
        </p:spPr>
        <p:txBody>
          <a:bodyPr/>
          <a:lstStyle>
            <a:lvl1pPr>
              <a:defRPr sz="2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2"/>
          <p:cNvSpPr>
            <a:spLocks noGrp="1"/>
          </p:cNvSpPr>
          <p:nvPr>
            <p:ph type="pic" idx="10"/>
          </p:nvPr>
        </p:nvSpPr>
        <p:spPr>
          <a:xfrm>
            <a:off x="457200"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1" name="Picture Placeholder 2"/>
          <p:cNvSpPr>
            <a:spLocks noGrp="1"/>
          </p:cNvSpPr>
          <p:nvPr>
            <p:ph type="pic" idx="11"/>
          </p:nvPr>
        </p:nvSpPr>
        <p:spPr>
          <a:xfrm>
            <a:off x="3221845"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Picture Placeholder 2"/>
          <p:cNvSpPr>
            <a:spLocks noGrp="1"/>
          </p:cNvSpPr>
          <p:nvPr>
            <p:ph type="pic" idx="12"/>
          </p:nvPr>
        </p:nvSpPr>
        <p:spPr>
          <a:xfrm>
            <a:off x="5989320"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Text Box 3"/>
          <p:cNvSpPr txBox="1">
            <a:spLocks noGrp="1" noChangeArrowheads="1"/>
          </p:cNvSpPr>
          <p:nvPr>
            <p:ph type="sldNum" sz="quarter" idx="13"/>
          </p:nvPr>
        </p:nvSpPr>
        <p:spPr/>
        <p:txBody>
          <a:bodyPr/>
          <a:lstStyle>
            <a:lvl1pPr>
              <a:defRPr/>
            </a:lvl1pPr>
          </a:lstStyle>
          <a:p>
            <a:fld id="{A2606392-2EB7-4DBC-9688-B6CCB54D41C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ext Box 3"/>
          <p:cNvSpPr txBox="1">
            <a:spLocks noGrp="1" noChangeArrowheads="1"/>
          </p:cNvSpPr>
          <p:nvPr>
            <p:ph type="sldNum" sz="quarter" idx="10"/>
          </p:nvPr>
        </p:nvSpPr>
        <p:spPr/>
        <p:txBody>
          <a:bodyPr/>
          <a:lstStyle>
            <a:lvl1pPr>
              <a:defRPr/>
            </a:lvl1pPr>
          </a:lstStyle>
          <a:p>
            <a:fld id="{A2606392-2EB7-4DBC-9688-B6CCB54D41C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p:txBody>
          <a:bodyPr/>
          <a:lstStyle>
            <a:lvl1pPr>
              <a:defRPr/>
            </a:lvl1pPr>
          </a:lstStyle>
          <a:p>
            <a:fld id="{A2606392-2EB7-4DBC-9688-B6CCB54D41C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p:txBody>
          <a:bodyPr/>
          <a:lstStyle>
            <a:lvl1pPr>
              <a:defRPr/>
            </a:lvl1pPr>
          </a:lstStyle>
          <a:p>
            <a:fld id="{A2606392-2EB7-4DBC-9688-B6CCB54D41C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vl1pPr>
          </a:lstStyle>
          <a:p>
            <a:fld id="{A2606392-2EB7-4DBC-9688-B6CCB54D41C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atin typeface="Arial" charset="0"/>
              </a:defRPr>
            </a:lvl1pPr>
          </a:lstStyle>
          <a:p>
            <a:fld id="{A2606392-2EB7-4DBC-9688-B6CCB54D41C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15EC249-53D4-4093-89A7-B1D7BF7CD6BC}" type="datetime1">
              <a:rPr lang="en-US" smtClean="0"/>
              <a:t>2/21/2020</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162D542-39A4-4598-BEB9-D1267FDA8501}" type="slidenum">
              <a:rPr lang="en-US" smtClean="0"/>
              <a:t>‹#›</a:t>
            </a:fld>
            <a:endParaRPr lang="en-US" dirty="0"/>
          </a:p>
        </p:txBody>
      </p:sp>
    </p:spTree>
    <p:extLst>
      <p:ext uri="{BB962C8B-B14F-4D97-AF65-F5344CB8AC3E}">
        <p14:creationId xmlns:p14="http://schemas.microsoft.com/office/powerpoint/2010/main" val="3518860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063625"/>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984375"/>
            <a:ext cx="8229600" cy="4141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4"/>
          </p:nvPr>
        </p:nvSpPr>
        <p:spPr>
          <a:xfrm>
            <a:off x="7924800" y="6248400"/>
            <a:ext cx="739775" cy="346075"/>
          </a:xfrm>
          <a:prstGeom prst="rect">
            <a:avLst/>
          </a:prstGeom>
        </p:spPr>
        <p:txBody>
          <a:bodyPr/>
          <a:lstStyle>
            <a:lvl1pPr algn="r">
              <a:defRPr sz="1200">
                <a:latin typeface="Arial" charset="0"/>
              </a:defRPr>
            </a:lvl1pPr>
          </a:lstStyle>
          <a:p>
            <a:fld id="{A2606392-2EB7-4DBC-9688-B6CCB54D41C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l" defTabSz="457200" rtl="0" eaLnBrk="0" fontAlgn="base" hangingPunct="0">
        <a:spcBef>
          <a:spcPct val="0"/>
        </a:spcBef>
        <a:spcAft>
          <a:spcPct val="0"/>
        </a:spcAft>
        <a:defRPr sz="3800" kern="1200">
          <a:solidFill>
            <a:srgbClr val="00529B"/>
          </a:solidFill>
          <a:latin typeface="+mj-lt"/>
          <a:ea typeface="+mj-ea"/>
          <a:cs typeface="+mj-cs"/>
        </a:defRPr>
      </a:lvl1pPr>
      <a:lvl2pPr algn="l" defTabSz="457200" rtl="0" eaLnBrk="0" fontAlgn="base" hangingPunct="0">
        <a:spcBef>
          <a:spcPct val="0"/>
        </a:spcBef>
        <a:spcAft>
          <a:spcPct val="0"/>
        </a:spcAft>
        <a:defRPr sz="3800">
          <a:solidFill>
            <a:srgbClr val="00529B"/>
          </a:solidFill>
          <a:latin typeface="Calibri" pitchFamily="34" charset="0"/>
        </a:defRPr>
      </a:lvl2pPr>
      <a:lvl3pPr algn="l" defTabSz="457200" rtl="0" eaLnBrk="0" fontAlgn="base" hangingPunct="0">
        <a:spcBef>
          <a:spcPct val="0"/>
        </a:spcBef>
        <a:spcAft>
          <a:spcPct val="0"/>
        </a:spcAft>
        <a:defRPr sz="3800">
          <a:solidFill>
            <a:srgbClr val="00529B"/>
          </a:solidFill>
          <a:latin typeface="Calibri" pitchFamily="34" charset="0"/>
        </a:defRPr>
      </a:lvl3pPr>
      <a:lvl4pPr algn="l" defTabSz="457200" rtl="0" eaLnBrk="0" fontAlgn="base" hangingPunct="0">
        <a:spcBef>
          <a:spcPct val="0"/>
        </a:spcBef>
        <a:spcAft>
          <a:spcPct val="0"/>
        </a:spcAft>
        <a:defRPr sz="3800">
          <a:solidFill>
            <a:srgbClr val="00529B"/>
          </a:solidFill>
          <a:latin typeface="Calibri" pitchFamily="34" charset="0"/>
        </a:defRPr>
      </a:lvl4pPr>
      <a:lvl5pPr algn="l" defTabSz="457200" rtl="0" eaLnBrk="0" fontAlgn="base" hangingPunct="0">
        <a:spcBef>
          <a:spcPct val="0"/>
        </a:spcBef>
        <a:spcAft>
          <a:spcPct val="0"/>
        </a:spcAft>
        <a:defRPr sz="3800">
          <a:solidFill>
            <a:srgbClr val="00529B"/>
          </a:solidFill>
          <a:latin typeface="Calibri" pitchFamily="34" charset="0"/>
        </a:defRPr>
      </a:lvl5pPr>
      <a:lvl6pPr marL="457200" algn="l" defTabSz="457200" rtl="0" fontAlgn="base">
        <a:spcBef>
          <a:spcPct val="0"/>
        </a:spcBef>
        <a:spcAft>
          <a:spcPct val="0"/>
        </a:spcAft>
        <a:defRPr sz="3800">
          <a:solidFill>
            <a:srgbClr val="00529B"/>
          </a:solidFill>
          <a:latin typeface="Calibri" pitchFamily="34" charset="0"/>
        </a:defRPr>
      </a:lvl6pPr>
      <a:lvl7pPr marL="914400" algn="l" defTabSz="457200" rtl="0" fontAlgn="base">
        <a:spcBef>
          <a:spcPct val="0"/>
        </a:spcBef>
        <a:spcAft>
          <a:spcPct val="0"/>
        </a:spcAft>
        <a:defRPr sz="3800">
          <a:solidFill>
            <a:srgbClr val="00529B"/>
          </a:solidFill>
          <a:latin typeface="Calibri" pitchFamily="34" charset="0"/>
        </a:defRPr>
      </a:lvl7pPr>
      <a:lvl8pPr marL="1371600" algn="l" defTabSz="457200" rtl="0" fontAlgn="base">
        <a:spcBef>
          <a:spcPct val="0"/>
        </a:spcBef>
        <a:spcAft>
          <a:spcPct val="0"/>
        </a:spcAft>
        <a:defRPr sz="3800">
          <a:solidFill>
            <a:srgbClr val="00529B"/>
          </a:solidFill>
          <a:latin typeface="Calibri" pitchFamily="34" charset="0"/>
        </a:defRPr>
      </a:lvl8pPr>
      <a:lvl9pPr marL="1828800" algn="l" defTabSz="457200" rtl="0" fontAlgn="base">
        <a:spcBef>
          <a:spcPct val="0"/>
        </a:spcBef>
        <a:spcAft>
          <a:spcPct val="0"/>
        </a:spcAft>
        <a:defRPr sz="3800">
          <a:solidFill>
            <a:srgbClr val="00529B"/>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25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8C7B29E-28B9-4205-88A9-16D6AABB59F1}" type="datetime1">
              <a:rPr lang="en-US" smtClean="0"/>
              <a:t>2/21/2020</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162D542-39A4-4598-BEB9-D1267FDA8501}" type="slidenum">
              <a:rPr lang="en-US" smtClean="0"/>
              <a:t>‹#›</a:t>
            </a:fld>
            <a:endParaRPr lang="en-US" dirty="0"/>
          </a:p>
        </p:txBody>
      </p:sp>
    </p:spTree>
    <p:extLst>
      <p:ext uri="{BB962C8B-B14F-4D97-AF65-F5344CB8AC3E}">
        <p14:creationId xmlns:p14="http://schemas.microsoft.com/office/powerpoint/2010/main" val="239051014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10.xml"/><Relationship Id="rId1" Type="http://schemas.openxmlformats.org/officeDocument/2006/relationships/tags" Target="../tags/tag1.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DA0FE8-850D-4F62-B614-13AFBE3419B6}"/>
              </a:ext>
            </a:extLst>
          </p:cNvPr>
          <p:cNvSpPr>
            <a:spLocks noGrp="1"/>
          </p:cNvSpPr>
          <p:nvPr>
            <p:ph type="ctrTitle"/>
          </p:nvPr>
        </p:nvSpPr>
        <p:spPr/>
        <p:txBody>
          <a:bodyPr>
            <a:normAutofit fontScale="90000"/>
          </a:bodyPr>
          <a:lstStyle/>
          <a:p>
            <a:r>
              <a:rPr lang="en-US" dirty="0"/>
              <a:t>Entering MIPPA-Qualifying Beneficiary Contacts in STARS</a:t>
            </a:r>
          </a:p>
        </p:txBody>
      </p:sp>
      <p:sp>
        <p:nvSpPr>
          <p:cNvPr id="6" name="Subtitle 5">
            <a:extLst>
              <a:ext uri="{FF2B5EF4-FFF2-40B4-BE49-F238E27FC236}">
                <a16:creationId xmlns:a16="http://schemas.microsoft.com/office/drawing/2014/main" id="{124FD7AA-36E1-4779-8B97-EC320590C495}"/>
              </a:ext>
            </a:extLst>
          </p:cNvPr>
          <p:cNvSpPr>
            <a:spLocks noGrp="1"/>
          </p:cNvSpPr>
          <p:nvPr>
            <p:ph type="subTitle" idx="1"/>
          </p:nvPr>
        </p:nvSpPr>
        <p:spPr/>
        <p:txBody>
          <a:bodyPr/>
          <a:lstStyle/>
          <a:p>
            <a:r>
              <a:rPr lang="en-US" dirty="0"/>
              <a:t>Ginny Paulson, SHIP TA Center</a:t>
            </a:r>
          </a:p>
        </p:txBody>
      </p:sp>
      <p:sp>
        <p:nvSpPr>
          <p:cNvPr id="4" name="Slide Number Placeholder 3">
            <a:extLst>
              <a:ext uri="{FF2B5EF4-FFF2-40B4-BE49-F238E27FC236}">
                <a16:creationId xmlns:a16="http://schemas.microsoft.com/office/drawing/2014/main" id="{1E36F228-369F-4FDB-A76E-D2DE1DAACAFE}"/>
              </a:ext>
            </a:extLst>
          </p:cNvPr>
          <p:cNvSpPr>
            <a:spLocks noGrp="1"/>
          </p:cNvSpPr>
          <p:nvPr>
            <p:ph type="sldNum" sz="quarter" idx="12"/>
          </p:nvPr>
        </p:nvSpPr>
        <p:spPr/>
        <p:txBody>
          <a:bodyPr/>
          <a:lstStyle/>
          <a:p>
            <a:fld id="{A2606392-2EB7-4DBC-9688-B6CCB54D41CC}" type="slidenum">
              <a:rPr lang="en-US" smtClean="0"/>
              <a:pPr/>
              <a:t>1</a:t>
            </a:fld>
            <a:endParaRPr lang="en-US" dirty="0"/>
          </a:p>
        </p:txBody>
      </p:sp>
      <p:sp>
        <p:nvSpPr>
          <p:cNvPr id="7" name="Rectangle 6">
            <a:extLst>
              <a:ext uri="{FF2B5EF4-FFF2-40B4-BE49-F238E27FC236}">
                <a16:creationId xmlns:a16="http://schemas.microsoft.com/office/drawing/2014/main" id="{47E47048-C08A-4BB9-AE22-7926F63971D5}"/>
              </a:ext>
            </a:extLst>
          </p:cNvPr>
          <p:cNvSpPr/>
          <p:nvPr/>
        </p:nvSpPr>
        <p:spPr>
          <a:xfrm>
            <a:off x="457200" y="6208271"/>
            <a:ext cx="1553630" cy="461665"/>
          </a:xfrm>
          <a:prstGeom prst="rect">
            <a:avLst/>
          </a:prstGeom>
        </p:spPr>
        <p:txBody>
          <a:bodyPr wrap="none">
            <a:spAutoFit/>
          </a:bodyPr>
          <a:lstStyle/>
          <a:p>
            <a:r>
              <a:rPr lang="en-US" sz="2400" b="1" dirty="0">
                <a:solidFill>
                  <a:schemeClr val="bg1"/>
                </a:solidFill>
              </a:rPr>
              <a:t>2/21/2020</a:t>
            </a:r>
          </a:p>
        </p:txBody>
      </p:sp>
    </p:spTree>
    <p:extLst>
      <p:ext uri="{BB962C8B-B14F-4D97-AF65-F5344CB8AC3E}">
        <p14:creationId xmlns:p14="http://schemas.microsoft.com/office/powerpoint/2010/main" val="177548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DFAEEB-6982-40DB-BC74-05FCAD5E5F2C}"/>
              </a:ext>
            </a:extLst>
          </p:cNvPr>
          <p:cNvSpPr>
            <a:spLocks noGrp="1"/>
          </p:cNvSpPr>
          <p:nvPr>
            <p:ph type="title"/>
          </p:nvPr>
        </p:nvSpPr>
        <p:spPr/>
        <p:txBody>
          <a:bodyPr>
            <a:normAutofit fontScale="90000"/>
          </a:bodyPr>
          <a:lstStyle/>
          <a:p>
            <a:r>
              <a:rPr lang="en-US" dirty="0"/>
              <a:t>MIPPA BCF/BAS Data Entry Checklist</a:t>
            </a:r>
          </a:p>
        </p:txBody>
      </p:sp>
      <p:sp>
        <p:nvSpPr>
          <p:cNvPr id="4" name="Slide Number Placeholder 3">
            <a:extLst>
              <a:ext uri="{FF2B5EF4-FFF2-40B4-BE49-F238E27FC236}">
                <a16:creationId xmlns:a16="http://schemas.microsoft.com/office/drawing/2014/main" id="{E7AA5E12-6D5A-4B51-8BB4-4A4843583443}"/>
              </a:ext>
            </a:extLst>
          </p:cNvPr>
          <p:cNvSpPr>
            <a:spLocks noGrp="1"/>
          </p:cNvSpPr>
          <p:nvPr>
            <p:ph type="sldNum" sz="quarter" idx="12"/>
          </p:nvPr>
        </p:nvSpPr>
        <p:spPr/>
        <p:txBody>
          <a:bodyPr>
            <a:normAutofit fontScale="85000" lnSpcReduction="20000"/>
          </a:bodyPr>
          <a:lstStyle/>
          <a:p>
            <a:fld id="{A162D542-39A4-4598-BEB9-D1267FDA8501}" type="slidenum">
              <a:rPr lang="en-US" smtClean="0"/>
              <a:t>10</a:t>
            </a:fld>
            <a:endParaRPr lang="en-US" dirty="0"/>
          </a:p>
        </p:txBody>
      </p:sp>
      <p:sp>
        <p:nvSpPr>
          <p:cNvPr id="6" name="Content Placeholder 5">
            <a:extLst>
              <a:ext uri="{FF2B5EF4-FFF2-40B4-BE49-F238E27FC236}">
                <a16:creationId xmlns:a16="http://schemas.microsoft.com/office/drawing/2014/main" id="{037C0CD3-5ADB-4051-840F-61531F6F62CD}"/>
              </a:ext>
            </a:extLst>
          </p:cNvPr>
          <p:cNvSpPr>
            <a:spLocks noGrp="1"/>
          </p:cNvSpPr>
          <p:nvPr>
            <p:ph sz="quarter" idx="1"/>
          </p:nvPr>
        </p:nvSpPr>
        <p:spPr>
          <a:xfrm>
            <a:off x="612648" y="1600200"/>
            <a:ext cx="8153400" cy="5257800"/>
          </a:xfrm>
        </p:spPr>
        <p:txBody>
          <a:bodyPr>
            <a:normAutofit fontScale="85000" lnSpcReduction="20000"/>
          </a:bodyPr>
          <a:lstStyle/>
          <a:p>
            <a:r>
              <a:rPr lang="en-US" b="1" dirty="0"/>
              <a:t>“Session Conducted By” a MIPPA Team Member? </a:t>
            </a:r>
          </a:p>
          <a:p>
            <a:pPr lvl="1"/>
            <a:r>
              <a:rPr lang="en-US" dirty="0"/>
              <a:t>“MIPPA” must be checked for “Program” on that Team Member’s record</a:t>
            </a:r>
          </a:p>
          <a:p>
            <a:r>
              <a:rPr lang="en-US" b="1" dirty="0"/>
              <a:t>MIPPA Yes/No? </a:t>
            </a:r>
            <a:r>
              <a:rPr lang="en-US" dirty="0"/>
              <a:t>Must be yes </a:t>
            </a:r>
          </a:p>
          <a:p>
            <a:r>
              <a:rPr lang="en-US" b="1" dirty="0"/>
              <a:t>Topics Discussed?</a:t>
            </a:r>
            <a:r>
              <a:rPr lang="en-US" dirty="0"/>
              <a:t> At least one MIPPA-qualifying </a:t>
            </a:r>
          </a:p>
          <a:p>
            <a:r>
              <a:rPr lang="en-US" b="1" dirty="0"/>
              <a:t>Hard to Reach (PM3 – Beneficiary Contacts)?</a:t>
            </a:r>
            <a:r>
              <a:rPr lang="en-US" dirty="0"/>
              <a:t> </a:t>
            </a:r>
          </a:p>
          <a:p>
            <a:pPr lvl="1"/>
            <a:r>
              <a:rPr lang="en-US" dirty="0"/>
              <a:t>Under 65 </a:t>
            </a:r>
            <a:r>
              <a:rPr lang="en-US" u="sng" dirty="0"/>
              <a:t>and</a:t>
            </a:r>
            <a:r>
              <a:rPr lang="en-US" dirty="0"/>
              <a:t> receiving/applying for disability benefits, </a:t>
            </a:r>
            <a:r>
              <a:rPr lang="en-US" i="1" dirty="0">
                <a:solidFill>
                  <a:srgbClr val="C00000"/>
                </a:solidFill>
              </a:rPr>
              <a:t>or </a:t>
            </a:r>
          </a:p>
          <a:p>
            <a:pPr lvl="1"/>
            <a:r>
              <a:rPr lang="en-US" dirty="0"/>
              <a:t>Beneficiary Race (Native American – two options), </a:t>
            </a:r>
            <a:r>
              <a:rPr lang="en-US" i="1" dirty="0">
                <a:solidFill>
                  <a:srgbClr val="C00000"/>
                </a:solidFill>
              </a:rPr>
              <a:t>or</a:t>
            </a:r>
          </a:p>
          <a:p>
            <a:pPr lvl="1"/>
            <a:r>
              <a:rPr lang="en-US" dirty="0"/>
              <a:t>Rural (zip code-based), </a:t>
            </a:r>
            <a:r>
              <a:rPr lang="en-US" i="1" dirty="0">
                <a:solidFill>
                  <a:srgbClr val="C00000"/>
                </a:solidFill>
              </a:rPr>
              <a:t>or</a:t>
            </a:r>
          </a:p>
          <a:p>
            <a:pPr lvl="1"/>
            <a:r>
              <a:rPr lang="en-US" dirty="0"/>
              <a:t>English as a Primary Language = No</a:t>
            </a:r>
          </a:p>
          <a:p>
            <a:r>
              <a:rPr lang="en-US" b="1" dirty="0"/>
              <a:t>Application Submission (PM4)? </a:t>
            </a:r>
          </a:p>
          <a:p>
            <a:pPr lvl="1"/>
            <a:r>
              <a:rPr lang="en-US" dirty="0"/>
              <a:t>Topics Discussed &gt; Part D Low Income Subsidy (LIS/Extra Help) &gt; Application Submission, </a:t>
            </a:r>
            <a:r>
              <a:rPr lang="en-US" i="1" dirty="0">
                <a:solidFill>
                  <a:srgbClr val="C00000"/>
                </a:solidFill>
              </a:rPr>
              <a:t>or</a:t>
            </a:r>
          </a:p>
          <a:p>
            <a:pPr lvl="1"/>
            <a:r>
              <a:rPr lang="en-US" dirty="0"/>
              <a:t>Topics Discussed &gt; Medicaid &gt; Application Submission </a:t>
            </a:r>
            <a:r>
              <a:rPr lang="en-US" i="1" dirty="0">
                <a:solidFill>
                  <a:srgbClr val="C00000"/>
                </a:solidFill>
              </a:rPr>
              <a:t>or</a:t>
            </a:r>
            <a:r>
              <a:rPr lang="en-US" i="1" dirty="0"/>
              <a:t> </a:t>
            </a:r>
            <a:r>
              <a:rPr lang="en-US" dirty="0"/>
              <a:t>Recertification</a:t>
            </a:r>
          </a:p>
          <a:p>
            <a:endParaRPr lang="en-US" dirty="0"/>
          </a:p>
        </p:txBody>
      </p:sp>
    </p:spTree>
    <p:extLst>
      <p:ext uri="{BB962C8B-B14F-4D97-AF65-F5344CB8AC3E}">
        <p14:creationId xmlns:p14="http://schemas.microsoft.com/office/powerpoint/2010/main" val="3613538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A17F979-658A-4F48-A537-48E32D7C98FA}"/>
              </a:ext>
            </a:extLst>
          </p:cNvPr>
          <p:cNvSpPr>
            <a:spLocks noGrp="1"/>
          </p:cNvSpPr>
          <p:nvPr>
            <p:ph type="body" idx="1"/>
          </p:nvPr>
        </p:nvSpPr>
        <p:spPr/>
        <p:txBody>
          <a:bodyPr/>
          <a:lstStyle/>
          <a:p>
            <a:r>
              <a:rPr lang="en-US" dirty="0"/>
              <a:t>Entering a MIPPA-Qualifying Beneficiary Contact</a:t>
            </a:r>
          </a:p>
        </p:txBody>
      </p:sp>
      <p:sp>
        <p:nvSpPr>
          <p:cNvPr id="7" name="Title 6">
            <a:extLst>
              <a:ext uri="{FF2B5EF4-FFF2-40B4-BE49-F238E27FC236}">
                <a16:creationId xmlns:a16="http://schemas.microsoft.com/office/drawing/2014/main" id="{A1101F99-4304-4BC1-B19B-7CCD80E2C690}"/>
              </a:ext>
            </a:extLst>
          </p:cNvPr>
          <p:cNvSpPr>
            <a:spLocks noGrp="1"/>
          </p:cNvSpPr>
          <p:nvPr>
            <p:ph type="title"/>
          </p:nvPr>
        </p:nvSpPr>
        <p:spPr/>
        <p:txBody>
          <a:bodyPr>
            <a:normAutofit/>
          </a:bodyPr>
          <a:lstStyle/>
          <a:p>
            <a:r>
              <a:rPr lang="en-US" dirty="0"/>
              <a:t>STARS Demonstration</a:t>
            </a:r>
          </a:p>
        </p:txBody>
      </p:sp>
      <p:sp>
        <p:nvSpPr>
          <p:cNvPr id="4" name="Slide Number Placeholder 3">
            <a:extLst>
              <a:ext uri="{FF2B5EF4-FFF2-40B4-BE49-F238E27FC236}">
                <a16:creationId xmlns:a16="http://schemas.microsoft.com/office/drawing/2014/main" id="{415D8533-A146-4B48-8D2A-B0B827244ED3}"/>
              </a:ext>
            </a:extLst>
          </p:cNvPr>
          <p:cNvSpPr>
            <a:spLocks noGrp="1"/>
          </p:cNvSpPr>
          <p:nvPr>
            <p:ph type="sldNum" sz="quarter" idx="11"/>
          </p:nvPr>
        </p:nvSpPr>
        <p:spPr/>
        <p:txBody>
          <a:bodyPr/>
          <a:lstStyle/>
          <a:p>
            <a:fld id="{A2606392-2EB7-4DBC-9688-B6CCB54D41CC}" type="slidenum">
              <a:rPr lang="en-US" smtClean="0"/>
              <a:pPr/>
              <a:t>11</a:t>
            </a:fld>
            <a:endParaRPr lang="en-US" dirty="0"/>
          </a:p>
        </p:txBody>
      </p:sp>
    </p:spTree>
    <p:extLst>
      <p:ext uri="{BB962C8B-B14F-4D97-AF65-F5344CB8AC3E}">
        <p14:creationId xmlns:p14="http://schemas.microsoft.com/office/powerpoint/2010/main" val="1788757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normAutofit/>
          </a:bodyPr>
          <a:lstStyle/>
          <a:p>
            <a:r>
              <a:rPr lang="en-US" sz="3600" dirty="0"/>
              <a:t>STARS Resources</a:t>
            </a:r>
            <a:endParaRPr lang="en-US" sz="3600" i="1" dirty="0"/>
          </a:p>
        </p:txBody>
      </p:sp>
      <p:sp>
        <p:nvSpPr>
          <p:cNvPr id="3" name="Slide Number Placeholder 2"/>
          <p:cNvSpPr>
            <a:spLocks noGrp="1"/>
          </p:cNvSpPr>
          <p:nvPr>
            <p:ph type="sldNum" sz="quarter" idx="11"/>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2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2400" b="1" i="0" u="none" strike="noStrike" kern="1200" cap="none" spc="0" normalizeH="0" baseline="0" noProof="0" dirty="0">
              <a:ln>
                <a:noFill/>
              </a:ln>
              <a:solidFill>
                <a:srgbClr val="FFFFFF"/>
              </a:solidFill>
              <a:effectLst/>
              <a:uLnTx/>
              <a:uFillTx/>
              <a:latin typeface="Tw Cen MT"/>
              <a:ea typeface="+mn-ea"/>
              <a:cs typeface="+mn-cs"/>
            </a:endParaRPr>
          </a:p>
        </p:txBody>
      </p:sp>
      <p:graphicFrame>
        <p:nvGraphicFramePr>
          <p:cNvPr id="7" name="Diagram 6"/>
          <p:cNvGraphicFramePr/>
          <p:nvPr/>
        </p:nvGraphicFramePr>
        <p:xfrm>
          <a:off x="2895600" y="3155615"/>
          <a:ext cx="3727173" cy="2826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9307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7DBE55-4205-489F-8D53-652627874D90}"/>
              </a:ext>
            </a:extLst>
          </p:cNvPr>
          <p:cNvSpPr>
            <a:spLocks noGrp="1"/>
          </p:cNvSpPr>
          <p:nvPr>
            <p:ph type="title"/>
          </p:nvPr>
        </p:nvSpPr>
        <p:spPr/>
        <p:txBody>
          <a:bodyPr/>
          <a:lstStyle/>
          <a:p>
            <a:r>
              <a:rPr lang="en-US" dirty="0"/>
              <a:t>New MIPPA STARS Handouts</a:t>
            </a:r>
          </a:p>
        </p:txBody>
      </p:sp>
      <p:sp>
        <p:nvSpPr>
          <p:cNvPr id="4" name="Slide Number Placeholder 3">
            <a:extLst>
              <a:ext uri="{FF2B5EF4-FFF2-40B4-BE49-F238E27FC236}">
                <a16:creationId xmlns:a16="http://schemas.microsoft.com/office/drawing/2014/main" id="{27742406-665F-4BFD-AD32-23940F360760}"/>
              </a:ext>
            </a:extLst>
          </p:cNvPr>
          <p:cNvSpPr>
            <a:spLocks noGrp="1"/>
          </p:cNvSpPr>
          <p:nvPr>
            <p:ph type="sldNum" sz="quarter" idx="12"/>
          </p:nvPr>
        </p:nvSpPr>
        <p:spPr/>
        <p:txBody>
          <a:bodyPr>
            <a:normAutofit fontScale="85000" lnSpcReduction="20000"/>
          </a:bodyPr>
          <a:lstStyle/>
          <a:p>
            <a:fld id="{A162D542-39A4-4598-BEB9-D1267FDA8501}" type="slidenum">
              <a:rPr lang="en-US" smtClean="0"/>
              <a:t>13</a:t>
            </a:fld>
            <a:endParaRPr lang="en-US" dirty="0"/>
          </a:p>
        </p:txBody>
      </p:sp>
      <p:sp>
        <p:nvSpPr>
          <p:cNvPr id="6" name="Content Placeholder 5">
            <a:extLst>
              <a:ext uri="{FF2B5EF4-FFF2-40B4-BE49-F238E27FC236}">
                <a16:creationId xmlns:a16="http://schemas.microsoft.com/office/drawing/2014/main" id="{0264CA00-F9EA-4775-8819-036458FA0818}"/>
              </a:ext>
            </a:extLst>
          </p:cNvPr>
          <p:cNvSpPr>
            <a:spLocks noGrp="1"/>
          </p:cNvSpPr>
          <p:nvPr>
            <p:ph sz="quarter" idx="1"/>
          </p:nvPr>
        </p:nvSpPr>
        <p:spPr/>
        <p:txBody>
          <a:bodyPr>
            <a:normAutofit lnSpcReduction="10000"/>
          </a:bodyPr>
          <a:lstStyle/>
          <a:p>
            <a:r>
              <a:rPr lang="en-US" dirty="0"/>
              <a:t>MIPPA &amp; STARS: At-a-Glance Reference</a:t>
            </a:r>
          </a:p>
          <a:p>
            <a:pPr lvl="1"/>
            <a:r>
              <a:rPr lang="en-US" dirty="0"/>
              <a:t>Chart about PMs regarding beneficiary contacts</a:t>
            </a:r>
          </a:p>
          <a:p>
            <a:pPr lvl="1"/>
            <a:r>
              <a:rPr lang="en-US" dirty="0"/>
              <a:t>MIPPA Qualifying Topics and Definitions for beneficiary contacts (excerpted from STARS Manual)</a:t>
            </a:r>
          </a:p>
          <a:p>
            <a:pPr lvl="1"/>
            <a:r>
              <a:rPr lang="en-US" dirty="0"/>
              <a:t>Rural definition</a:t>
            </a:r>
          </a:p>
          <a:p>
            <a:r>
              <a:rPr lang="en-US" dirty="0"/>
              <a:t>MIPPA BCF/BAS Data Entry Checklist</a:t>
            </a:r>
          </a:p>
          <a:p>
            <a:pPr lvl="1"/>
            <a:r>
              <a:rPr lang="en-US" dirty="0"/>
              <a:t>Excerpted from today’s PPT</a:t>
            </a:r>
          </a:p>
          <a:p>
            <a:r>
              <a:rPr lang="en-US" dirty="0"/>
              <a:t>Definition of Rural</a:t>
            </a:r>
          </a:p>
          <a:p>
            <a:pPr lvl="1"/>
            <a:r>
              <a:rPr lang="en-US" dirty="0"/>
              <a:t>Excerpt from today’s PPT and sample PM 3 report</a:t>
            </a:r>
          </a:p>
          <a:p>
            <a:r>
              <a:rPr lang="en-US" dirty="0"/>
              <a:t>Today’s PPT (PowerPoint)</a:t>
            </a:r>
          </a:p>
        </p:txBody>
      </p:sp>
    </p:spTree>
    <p:extLst>
      <p:ext uri="{BB962C8B-B14F-4D97-AF65-F5344CB8AC3E}">
        <p14:creationId xmlns:p14="http://schemas.microsoft.com/office/powerpoint/2010/main" val="3392700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STARS Manual and Other Resources</a:t>
            </a:r>
          </a:p>
        </p:txBody>
      </p:sp>
      <p:sp>
        <p:nvSpPr>
          <p:cNvPr id="3" name="Content Placeholder 2"/>
          <p:cNvSpPr>
            <a:spLocks noGrp="1"/>
          </p:cNvSpPr>
          <p:nvPr>
            <p:ph idx="1"/>
          </p:nvPr>
        </p:nvSpPr>
        <p:spPr>
          <a:xfrm>
            <a:off x="612648" y="1600200"/>
            <a:ext cx="8153400" cy="4953000"/>
          </a:xfrm>
        </p:spPr>
        <p:txBody>
          <a:bodyPr>
            <a:normAutofit fontScale="92500" lnSpcReduction="20000"/>
          </a:bodyPr>
          <a:lstStyle/>
          <a:p>
            <a:pPr marL="0" indent="0">
              <a:buNone/>
            </a:pPr>
            <a:r>
              <a:rPr lang="en-US" b="1" dirty="0"/>
              <a:t>STARS Manual:</a:t>
            </a:r>
          </a:p>
          <a:p>
            <a:r>
              <a:rPr lang="en-US" b="1" dirty="0">
                <a:solidFill>
                  <a:schemeClr val="accent3">
                    <a:lumMod val="75000"/>
                  </a:schemeClr>
                </a:solidFill>
              </a:rPr>
              <a:t>Chapter 1: Introduction</a:t>
            </a:r>
          </a:p>
          <a:p>
            <a:r>
              <a:rPr lang="en-US" b="1" dirty="0">
                <a:solidFill>
                  <a:schemeClr val="accent3">
                    <a:lumMod val="75000"/>
                  </a:schemeClr>
                </a:solidFill>
              </a:rPr>
              <a:t>Chapter 2: User Basics</a:t>
            </a:r>
          </a:p>
          <a:p>
            <a:r>
              <a:rPr lang="en-US" b="1" dirty="0">
                <a:solidFill>
                  <a:schemeClr val="accent3">
                    <a:lumMod val="75000"/>
                  </a:schemeClr>
                </a:solidFill>
              </a:rPr>
              <a:t>Chapter 3: Team Member Management</a:t>
            </a:r>
          </a:p>
          <a:p>
            <a:r>
              <a:rPr lang="en-US" b="1" dirty="0">
                <a:solidFill>
                  <a:schemeClr val="accent3">
                    <a:lumMod val="75000"/>
                  </a:schemeClr>
                </a:solidFill>
              </a:rPr>
              <a:t>Chapter 4: Beneficiary Contacts</a:t>
            </a:r>
          </a:p>
          <a:p>
            <a:r>
              <a:rPr lang="en-US" b="1" dirty="0">
                <a:solidFill>
                  <a:schemeClr val="accent3">
                    <a:lumMod val="75000"/>
                  </a:schemeClr>
                </a:solidFill>
              </a:rPr>
              <a:t>Chapter 5: Group and Media Outreach and Education</a:t>
            </a:r>
          </a:p>
          <a:p>
            <a:pPr marL="0" indent="0">
              <a:buNone/>
            </a:pPr>
            <a:r>
              <a:rPr lang="en-US" b="1" dirty="0"/>
              <a:t>Handouts, Job Aids and PowerPoints about:</a:t>
            </a:r>
          </a:p>
          <a:p>
            <a:r>
              <a:rPr lang="en-US" dirty="0">
                <a:solidFill>
                  <a:schemeClr val="accent2">
                    <a:lumMod val="75000"/>
                  </a:schemeClr>
                </a:solidFill>
              </a:rPr>
              <a:t>Searches</a:t>
            </a:r>
          </a:p>
          <a:p>
            <a:r>
              <a:rPr lang="en-US" dirty="0">
                <a:solidFill>
                  <a:schemeClr val="accent2">
                    <a:lumMod val="75000"/>
                  </a:schemeClr>
                </a:solidFill>
              </a:rPr>
              <a:t>Reports </a:t>
            </a:r>
          </a:p>
          <a:p>
            <a:r>
              <a:rPr lang="en-US" dirty="0">
                <a:solidFill>
                  <a:schemeClr val="accent2">
                    <a:lumMod val="75000"/>
                  </a:schemeClr>
                </a:solidFill>
              </a:rPr>
              <a:t>User roles</a:t>
            </a:r>
          </a:p>
          <a:p>
            <a:r>
              <a:rPr lang="en-US" dirty="0">
                <a:solidFill>
                  <a:schemeClr val="accent2">
                    <a:lumMod val="75000"/>
                  </a:schemeClr>
                </a:solidFill>
              </a:rPr>
              <a:t>Recordings of past data entry trainings</a:t>
            </a:r>
          </a:p>
        </p:txBody>
      </p:sp>
      <p:sp>
        <p:nvSpPr>
          <p:cNvPr id="4" name="Slide Number Placeholder 3"/>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83134">
            <a:off x="6786501" y="4125474"/>
            <a:ext cx="2051191" cy="2559544"/>
          </a:xfrm>
          <a:prstGeom prst="rect">
            <a:avLst/>
          </a:prstGeom>
        </p:spPr>
      </p:pic>
      <p:sp>
        <p:nvSpPr>
          <p:cNvPr id="5" name="Arrow: Left 4">
            <a:extLst>
              <a:ext uri="{FF2B5EF4-FFF2-40B4-BE49-F238E27FC236}">
                <a16:creationId xmlns:a16="http://schemas.microsoft.com/office/drawing/2014/main" id="{814C4C34-BDAE-4EBA-A2E3-8692A3998201}"/>
              </a:ext>
            </a:extLst>
          </p:cNvPr>
          <p:cNvSpPr/>
          <p:nvPr/>
        </p:nvSpPr>
        <p:spPr>
          <a:xfrm>
            <a:off x="5638800" y="3314094"/>
            <a:ext cx="978408" cy="377259"/>
          </a:xfrm>
          <a:prstGeom prst="leftArrow">
            <a:avLst/>
          </a:prstGeom>
          <a:solidFill>
            <a:srgbClr val="C00000"/>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6982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345437"/>
            <a:ext cx="8229600" cy="609600"/>
          </a:xfrm>
        </p:spPr>
        <p:txBody>
          <a:bodyPr>
            <a:normAutofit fontScale="90000"/>
          </a:bodyPr>
          <a:lstStyle/>
          <a:p>
            <a:r>
              <a:rPr lang="en-US" dirty="0"/>
              <a:t>STARS Landing Page</a:t>
            </a:r>
          </a:p>
        </p:txBody>
      </p:sp>
      <p:sp>
        <p:nvSpPr>
          <p:cNvPr id="6" name="Content Placeholder 5"/>
          <p:cNvSpPr>
            <a:spLocks noGrp="1"/>
          </p:cNvSpPr>
          <p:nvPr>
            <p:ph idx="1"/>
          </p:nvPr>
        </p:nvSpPr>
        <p:spPr>
          <a:xfrm>
            <a:off x="457200" y="1600200"/>
            <a:ext cx="8229600" cy="5181599"/>
          </a:xfrm>
        </p:spPr>
        <p:txBody>
          <a:bodyPr>
            <a:normAutofit/>
          </a:bodyPr>
          <a:lstStyle/>
          <a:p>
            <a:r>
              <a:rPr lang="en-US" sz="3600" b="1" dirty="0"/>
              <a:t>https://stars.acl.gov</a:t>
            </a:r>
            <a:br>
              <a:rPr lang="en-US" u="sng" dirty="0"/>
            </a:br>
            <a:br>
              <a:rPr lang="en-US" u="sng" dirty="0"/>
            </a:br>
            <a:endParaRPr lang="en-US" altLang="en-US" dirty="0">
              <a:latin typeface="Calibri" panose="020F0502020204030204" pitchFamily="34" charset="0"/>
              <a:ea typeface="MS Mincho" charset="-128"/>
              <a:cs typeface="Calibri" panose="020F0502020204030204" pitchFamily="34" charset="0"/>
            </a:endParaRPr>
          </a:p>
          <a:p>
            <a:endParaRPr lang="en-US" altLang="en-US" dirty="0">
              <a:latin typeface="Calibri" panose="020F0502020204030204" pitchFamily="34" charset="0"/>
              <a:ea typeface="MS Mincho" charset="-128"/>
              <a:cs typeface="Calibri" panose="020F0502020204030204" pitchFamily="34" charset="0"/>
            </a:endParaRPr>
          </a:p>
          <a:p>
            <a:endParaRPr lang="en-US" altLang="en-US" dirty="0">
              <a:latin typeface="Calibri" panose="020F0502020204030204" pitchFamily="34" charset="0"/>
              <a:ea typeface="MS Mincho" charset="-128"/>
              <a:cs typeface="Calibri" panose="020F0502020204030204" pitchFamily="34" charset="0"/>
            </a:endParaRPr>
          </a:p>
          <a:p>
            <a:endParaRPr lang="en-US" altLang="en-US" dirty="0">
              <a:latin typeface="Calibri" panose="020F0502020204030204" pitchFamily="34" charset="0"/>
              <a:ea typeface="MS Mincho" charset="-128"/>
              <a:cs typeface="Calibri" panose="020F0502020204030204" pitchFamily="34" charset="0"/>
            </a:endParaRPr>
          </a:p>
          <a:p>
            <a:pPr marL="274320">
              <a:spcBef>
                <a:spcPts val="3000"/>
              </a:spcBef>
            </a:pPr>
            <a:r>
              <a:rPr lang="en-US" altLang="en-US" sz="2400" dirty="0">
                <a:solidFill>
                  <a:srgbClr val="C00000"/>
                </a:solidFill>
                <a:latin typeface="Calibri" panose="020F0502020204030204" pitchFamily="34" charset="0"/>
                <a:ea typeface="MS Mincho" charset="-128"/>
                <a:cs typeface="Calibri" panose="020F0502020204030204" pitchFamily="34" charset="0"/>
              </a:rPr>
              <a:t>Contains link to SHIP TA Center’s STARS Resources page</a:t>
            </a:r>
          </a:p>
          <a:p>
            <a:pPr marL="274320">
              <a:spcBef>
                <a:spcPts val="600"/>
              </a:spcBef>
            </a:pPr>
            <a:r>
              <a:rPr lang="en-US" altLang="en-US" sz="2400" dirty="0">
                <a:latin typeface="Calibri" panose="020F0502020204030204" pitchFamily="34" charset="0"/>
                <a:ea typeface="MS Mincho" charset="-128"/>
                <a:cs typeface="Calibri" panose="020F0502020204030204" pitchFamily="34" charset="0"/>
              </a:rPr>
              <a:t>Contains link to Booz Allen STARS Help Desk</a:t>
            </a:r>
            <a:endParaRPr lang="en-US" altLang="en-US" sz="2400" dirty="0">
              <a:latin typeface="Arial" panose="020B0604020202020204" pitchFamily="34" charset="0"/>
            </a:endParaRPr>
          </a:p>
          <a:p>
            <a:pPr marL="0" indent="0">
              <a:buNone/>
            </a:pPr>
            <a:endParaRPr lang="en-US" dirty="0"/>
          </a:p>
        </p:txBody>
      </p:sp>
      <p:pic>
        <p:nvPicPr>
          <p:cNvPr id="2049" name="Picture 26"/>
          <p:cNvPicPr>
            <a:picLocks noChangeAspect="1" noChangeArrowheads="1"/>
          </p:cNvPicPr>
          <p:nvPr/>
        </p:nvPicPr>
        <p:blipFill rotWithShape="1">
          <a:blip r:embed="rId3">
            <a:extLst>
              <a:ext uri="{28A0092B-C50C-407E-A947-70E740481C1C}">
                <a14:useLocalDpi xmlns:a14="http://schemas.microsoft.com/office/drawing/2010/main" val="0"/>
              </a:ext>
            </a:extLst>
          </a:blip>
          <a:srcRect l="513" t="10667" r="18341" b="52297"/>
          <a:stretch/>
        </p:blipFill>
        <p:spPr bwMode="auto">
          <a:xfrm>
            <a:off x="266701" y="2438400"/>
            <a:ext cx="8877300" cy="2533189"/>
          </a:xfrm>
          <a:prstGeom prst="rect">
            <a:avLst/>
          </a:prstGeom>
          <a:noFill/>
          <a:ln w="15875">
            <a:solidFill>
              <a:srgbClr val="ED7D3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5" name="Curved Right Arrow 4"/>
          <p:cNvSpPr/>
          <p:nvPr/>
        </p:nvSpPr>
        <p:spPr>
          <a:xfrm rot="10800000" flipH="1">
            <a:off x="180826" y="4580198"/>
            <a:ext cx="362250" cy="667211"/>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Tw Cen MT"/>
              <a:ea typeface="+mn-ea"/>
              <a:cs typeface="+mn-cs"/>
            </a:endParaRPr>
          </a:p>
        </p:txBody>
      </p:sp>
    </p:spTree>
    <p:extLst>
      <p:ext uri="{BB962C8B-B14F-4D97-AF65-F5344CB8AC3E}">
        <p14:creationId xmlns:p14="http://schemas.microsoft.com/office/powerpoint/2010/main" val="2549680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595959"/>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400" b="1" i="0" u="none" strike="noStrike" kern="1200" cap="none" spc="0" normalizeH="0" baseline="0" noProof="0" dirty="0">
              <a:ln>
                <a:noFill/>
              </a:ln>
              <a:solidFill>
                <a:srgbClr val="595959"/>
              </a:solidFill>
              <a:effectLst/>
              <a:uLnTx/>
              <a:uFillTx/>
              <a:latin typeface="Tw Cen MT"/>
              <a:ea typeface="+mn-ea"/>
              <a:cs typeface="+mn-cs"/>
            </a:endParaRPr>
          </a:p>
        </p:txBody>
      </p:sp>
      <p:sp>
        <p:nvSpPr>
          <p:cNvPr id="2" name="Title 1"/>
          <p:cNvSpPr>
            <a:spLocks noGrp="1"/>
          </p:cNvSpPr>
          <p:nvPr>
            <p:ph type="title" idx="4294967295"/>
          </p:nvPr>
        </p:nvSpPr>
        <p:spPr>
          <a:xfrm>
            <a:off x="428813" y="0"/>
            <a:ext cx="8153400" cy="990600"/>
          </a:xfrm>
        </p:spPr>
        <p:txBody>
          <a:bodyPr>
            <a:normAutofit/>
          </a:bodyPr>
          <a:lstStyle/>
          <a:p>
            <a:r>
              <a:rPr lang="en-US" sz="3200" dirty="0"/>
              <a:t>STARS Resources Page</a:t>
            </a:r>
          </a:p>
        </p:txBody>
      </p:sp>
      <p:pic>
        <p:nvPicPr>
          <p:cNvPr id="5" name="Content Placeholder 4"/>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430585" y="990600"/>
            <a:ext cx="8713415" cy="5657127"/>
          </a:xfrm>
          <a:ln w="15875">
            <a:solidFill>
              <a:schemeClr val="accent1"/>
            </a:solidFill>
          </a:ln>
        </p:spPr>
      </p:pic>
      <p:sp>
        <p:nvSpPr>
          <p:cNvPr id="4" name="Rectangle 3">
            <a:extLst>
              <a:ext uri="{FF2B5EF4-FFF2-40B4-BE49-F238E27FC236}">
                <a16:creationId xmlns:a16="http://schemas.microsoft.com/office/drawing/2014/main" id="{FF61B7D3-87D4-4126-B170-2B5648F1483B}"/>
              </a:ext>
            </a:extLst>
          </p:cNvPr>
          <p:cNvSpPr/>
          <p:nvPr/>
        </p:nvSpPr>
        <p:spPr>
          <a:xfrm>
            <a:off x="3327877" y="834736"/>
            <a:ext cx="1143000" cy="685800"/>
          </a:xfrm>
          <a:prstGeom prst="rect">
            <a:avLst/>
          </a:prstGeom>
          <a:noFill/>
          <a:ln w="825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7664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Individualized Technical Assistance</a:t>
            </a:r>
          </a:p>
        </p:txBody>
      </p:sp>
      <p:sp>
        <p:nvSpPr>
          <p:cNvPr id="6" name="Content Placeholder 5"/>
          <p:cNvSpPr>
            <a:spLocks noGrp="1"/>
          </p:cNvSpPr>
          <p:nvPr>
            <p:ph idx="1"/>
          </p:nvPr>
        </p:nvSpPr>
        <p:spPr>
          <a:xfrm>
            <a:off x="612648" y="1600199"/>
            <a:ext cx="8153400" cy="4896293"/>
          </a:xfrm>
        </p:spPr>
        <p:txBody>
          <a:bodyPr>
            <a:normAutofit/>
          </a:bodyPr>
          <a:lstStyle/>
          <a:p>
            <a:pPr lvl="0"/>
            <a:r>
              <a:rPr lang="en-US" dirty="0"/>
              <a:t>For STARS technical assistance, contact the STARS help desk at Booz Allen Hamilton:</a:t>
            </a:r>
          </a:p>
          <a:p>
            <a:pPr lvl="1"/>
            <a:r>
              <a:rPr lang="en-US" dirty="0"/>
              <a:t> </a:t>
            </a:r>
            <a:r>
              <a:rPr lang="en-US" u="sng" dirty="0">
                <a:solidFill>
                  <a:srgbClr val="0033CC"/>
                </a:solidFill>
              </a:rPr>
              <a:t>boozallenstarshelpdesk@bah.com</a:t>
            </a:r>
            <a:r>
              <a:rPr lang="en-US" dirty="0"/>
              <a:t> or 703-377-4424</a:t>
            </a:r>
          </a:p>
          <a:p>
            <a:r>
              <a:rPr lang="en-US" dirty="0"/>
              <a:t>For questions about job aids and other STARS support resources, contact the SHIP TA Center: </a:t>
            </a:r>
          </a:p>
          <a:p>
            <a:pPr lvl="1"/>
            <a:r>
              <a:rPr lang="en-US" u="sng" dirty="0">
                <a:solidFill>
                  <a:srgbClr val="0033CC"/>
                </a:solidFill>
              </a:rPr>
              <a:t>stars@shiptacenter.org</a:t>
            </a:r>
            <a:r>
              <a:rPr lang="en-US" dirty="0"/>
              <a:t> or 877-839-2675</a:t>
            </a:r>
          </a:p>
          <a:p>
            <a:r>
              <a:rPr lang="en-US" dirty="0"/>
              <a:t>For assistance accessing the SHIP TA Center’s password-protected Resource Library, contact:</a:t>
            </a:r>
          </a:p>
          <a:p>
            <a:pPr lvl="1"/>
            <a:r>
              <a:rPr lang="en-US" u="sng" dirty="0">
                <a:solidFill>
                  <a:srgbClr val="0033CC"/>
                </a:solidFill>
              </a:rPr>
              <a:t>info@shiptacenter.org</a:t>
            </a:r>
            <a:r>
              <a:rPr lang="en-US" dirty="0"/>
              <a:t> or 877-839-2675</a:t>
            </a:r>
          </a:p>
        </p:txBody>
      </p:sp>
    </p:spTree>
    <p:extLst>
      <p:ext uri="{BB962C8B-B14F-4D97-AF65-F5344CB8AC3E}">
        <p14:creationId xmlns:p14="http://schemas.microsoft.com/office/powerpoint/2010/main" val="3216937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38F85-1599-4D3F-8D89-A5C5E76A1AC5}"/>
              </a:ext>
            </a:extLst>
          </p:cNvPr>
          <p:cNvSpPr>
            <a:spLocks noGrp="1"/>
          </p:cNvSpPr>
          <p:nvPr>
            <p:ph type="title"/>
          </p:nvPr>
        </p:nvSpPr>
        <p:spPr/>
        <p:txBody>
          <a:bodyPr/>
          <a:lstStyle/>
          <a:p>
            <a:r>
              <a:rPr lang="en-US" dirty="0"/>
              <a:t>Panelist Contacts</a:t>
            </a:r>
          </a:p>
        </p:txBody>
      </p:sp>
      <p:sp>
        <p:nvSpPr>
          <p:cNvPr id="3" name="Slide Number Placeholder 2">
            <a:extLst>
              <a:ext uri="{FF2B5EF4-FFF2-40B4-BE49-F238E27FC236}">
                <a16:creationId xmlns:a16="http://schemas.microsoft.com/office/drawing/2014/main" id="{BC66259C-C8FD-472F-B127-CF1D2E7CB89D}"/>
              </a:ext>
            </a:extLst>
          </p:cNvPr>
          <p:cNvSpPr>
            <a:spLocks noGrp="1"/>
          </p:cNvSpPr>
          <p:nvPr>
            <p:ph type="sldNum" sz="quarter" idx="12"/>
          </p:nvPr>
        </p:nvSpPr>
        <p:spPr/>
        <p:txBody>
          <a:bodyPr>
            <a:normAutofit fontScale="85000" lnSpcReduction="20000"/>
          </a:bodyPr>
          <a:lstStyle/>
          <a:p>
            <a:fld id="{A162D542-39A4-4598-BEB9-D1267FDA8501}" type="slidenum">
              <a:rPr lang="en-US" smtClean="0"/>
              <a:t>18</a:t>
            </a:fld>
            <a:endParaRPr lang="en-US" dirty="0"/>
          </a:p>
        </p:txBody>
      </p:sp>
      <p:sp>
        <p:nvSpPr>
          <p:cNvPr id="4" name="Content Placeholder 3">
            <a:extLst>
              <a:ext uri="{FF2B5EF4-FFF2-40B4-BE49-F238E27FC236}">
                <a16:creationId xmlns:a16="http://schemas.microsoft.com/office/drawing/2014/main" id="{85C7973F-A90A-4C0B-B009-8F988E58F8DB}"/>
              </a:ext>
            </a:extLst>
          </p:cNvPr>
          <p:cNvSpPr>
            <a:spLocks noGrp="1"/>
          </p:cNvSpPr>
          <p:nvPr>
            <p:ph sz="quarter" idx="1"/>
          </p:nvPr>
        </p:nvSpPr>
        <p:spPr>
          <a:xfrm>
            <a:off x="612648" y="1600200"/>
            <a:ext cx="8153400" cy="4648200"/>
          </a:xfrm>
        </p:spPr>
        <p:txBody>
          <a:bodyPr>
            <a:normAutofit/>
          </a:bodyPr>
          <a:lstStyle/>
          <a:p>
            <a:r>
              <a:rPr lang="en-US" dirty="0"/>
              <a:t>Maggie Flowers, ACL’s SHIP and MIPPA Program Manager</a:t>
            </a:r>
          </a:p>
          <a:p>
            <a:pPr lvl="1"/>
            <a:r>
              <a:rPr lang="en-US" dirty="0"/>
              <a:t>202-795-7315; </a:t>
            </a:r>
            <a:r>
              <a:rPr lang="en-US" dirty="0">
                <a:solidFill>
                  <a:srgbClr val="0070C0"/>
                </a:solidFill>
              </a:rPr>
              <a:t>Margaret.flowers@acl.hhs.gov</a:t>
            </a:r>
          </a:p>
          <a:p>
            <a:r>
              <a:rPr lang="en-US" dirty="0"/>
              <a:t>Ginny Paulson, SHIP TA Center Director</a:t>
            </a:r>
          </a:p>
          <a:p>
            <a:pPr lvl="1"/>
            <a:r>
              <a:rPr lang="en-US" dirty="0"/>
              <a:t>319-358-9402; </a:t>
            </a:r>
            <a:r>
              <a:rPr lang="en-US" dirty="0">
                <a:solidFill>
                  <a:srgbClr val="0070C0"/>
                </a:solidFill>
              </a:rPr>
              <a:t>gpaulson@shiptacenter.org</a:t>
            </a:r>
          </a:p>
          <a:p>
            <a:r>
              <a:rPr lang="en-US" dirty="0"/>
              <a:t>Dennis Smithe, SHIP TA Center Program Development Manager</a:t>
            </a:r>
          </a:p>
          <a:p>
            <a:pPr lvl="1"/>
            <a:r>
              <a:rPr lang="en-US" dirty="0"/>
              <a:t>877-839-2675; </a:t>
            </a:r>
            <a:r>
              <a:rPr lang="en-US" dirty="0">
                <a:solidFill>
                  <a:srgbClr val="0070C0"/>
                </a:solidFill>
              </a:rPr>
              <a:t>dsmithe@shiptacenter.org </a:t>
            </a:r>
          </a:p>
        </p:txBody>
      </p:sp>
    </p:spTree>
    <p:extLst>
      <p:ext uri="{BB962C8B-B14F-4D97-AF65-F5344CB8AC3E}">
        <p14:creationId xmlns:p14="http://schemas.microsoft.com/office/powerpoint/2010/main" val="1341096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a:t>
            </a:r>
          </a:p>
        </p:txBody>
      </p:sp>
      <p:sp>
        <p:nvSpPr>
          <p:cNvPr id="3" name="Slide Number Placeholder 2"/>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6" name="Text Placeholder 5"/>
          <p:cNvSpPr>
            <a:spLocks noGrp="1"/>
          </p:cNvSpPr>
          <p:nvPr>
            <p:ph type="body" idx="4294967295"/>
          </p:nvPr>
        </p:nvSpPr>
        <p:spPr>
          <a:xfrm>
            <a:off x="905335" y="2231829"/>
            <a:ext cx="7123509" cy="1920239"/>
          </a:xfrm>
        </p:spPr>
        <p:txBody>
          <a:bodyPr>
            <a:normAutofit/>
          </a:bodyPr>
          <a:lstStyle/>
          <a:p>
            <a:r>
              <a:rPr lang="en-US" b="1" dirty="0"/>
              <a:t>Move your mouse around the bottom of your screen to activate chat. </a:t>
            </a:r>
            <a:r>
              <a:rPr lang="en-US" dirty="0"/>
              <a:t>Click the blue CHAT bubble at the bottom of your screen.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3605" y="4372636"/>
            <a:ext cx="3949851" cy="812309"/>
          </a:xfrm>
          <a:prstGeom prst="rect">
            <a:avLst/>
          </a:prstGeom>
        </p:spPr>
      </p:pic>
      <p:sp>
        <p:nvSpPr>
          <p:cNvPr id="2" name="Oval 1"/>
          <p:cNvSpPr/>
          <p:nvPr/>
        </p:nvSpPr>
        <p:spPr>
          <a:xfrm>
            <a:off x="3845912" y="4372636"/>
            <a:ext cx="781812" cy="812408"/>
          </a:xfrm>
          <a:prstGeom prst="ellipse">
            <a:avLst/>
          </a:prstGeom>
          <a:noFill/>
          <a:ln w="444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4" name="Up Arrow 3"/>
          <p:cNvSpPr/>
          <p:nvPr/>
        </p:nvSpPr>
        <p:spPr>
          <a:xfrm>
            <a:off x="4104513" y="5278855"/>
            <a:ext cx="273177" cy="459962"/>
          </a:xfrm>
          <a:prstGeom prst="upArrow">
            <a:avLst/>
          </a:prstGeom>
          <a:solidFill>
            <a:schemeClr val="accent2"/>
          </a:solidFill>
          <a:ln w="349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3002598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vert="horz" lIns="68580" tIns="34290" rIns="68580" bIns="34290" rtlCol="0" anchor="ctr" anchorCtr="0">
            <a:noAutofit/>
          </a:bodyPr>
          <a:lstStyle/>
          <a:p>
            <a:pPr algn="ctr"/>
            <a:r>
              <a:rPr lang="en-US" dirty="0">
                <a:solidFill>
                  <a:schemeClr val="bg1"/>
                </a:solidFill>
              </a:rPr>
              <a:t>Today’s Audience</a:t>
            </a:r>
          </a:p>
        </p:txBody>
      </p:sp>
      <p:sp>
        <p:nvSpPr>
          <p:cNvPr id="3" name="Slide Number Placeholder 2"/>
          <p:cNvSpPr>
            <a:spLocks noGrp="1"/>
          </p:cNvSpPr>
          <p:nvPr>
            <p:ph type="sldNum" sz="quarter" idx="12"/>
          </p:nvPr>
        </p:nvSpPr>
        <p:spPr>
          <a:xfrm>
            <a:off x="7410438" y="5688808"/>
            <a:ext cx="594066" cy="273844"/>
          </a:xfrm>
        </p:spPr>
        <p:txBody>
          <a:bodyPr>
            <a:normAutofit fontScale="92500" lnSpcReduction="10000"/>
          </a:bodyPr>
          <a:lstStyle/>
          <a:p>
            <a:pPr>
              <a:defRPr/>
            </a:pPr>
            <a:fld id="{95E3A6E9-5B14-4D56-A835-3C14068333DF}" type="slidenum">
              <a:rPr lang="en-CA" sz="1350" b="0" kern="0">
                <a:solidFill>
                  <a:sysClr val="windowText" lastClr="000000"/>
                </a:solidFill>
              </a:rPr>
              <a:pPr>
                <a:defRPr/>
              </a:pPr>
              <a:t>2</a:t>
            </a:fld>
            <a:endParaRPr lang="en-CA" sz="1350" b="0" kern="0" dirty="0">
              <a:solidFill>
                <a:sysClr val="windowText" lastClr="000000"/>
              </a:solidFill>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1159253341"/>
              </p:ext>
            </p:extLst>
          </p:nvPr>
        </p:nvGraphicFramePr>
        <p:xfrm>
          <a:off x="838200" y="1524000"/>
          <a:ext cx="7467600" cy="3338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890809" y="4980092"/>
            <a:ext cx="2680325" cy="1200329"/>
          </a:xfrm>
          <a:prstGeom prst="rect">
            <a:avLst/>
          </a:prstGeom>
          <a:noFill/>
        </p:spPr>
        <p:txBody>
          <a:bodyPr wrap="square">
            <a:spAutoFit/>
          </a:bodyPr>
          <a:lstStyle/>
          <a:p>
            <a:pPr algn="ctr">
              <a:defRPr/>
            </a:pPr>
            <a:r>
              <a:rPr lang="en-US" sz="2400" b="1" dirty="0">
                <a:solidFill>
                  <a:srgbClr val="1F497D"/>
                </a:solidFill>
                <a:cs typeface="Arial" charset="0"/>
              </a:rPr>
              <a:t>Administration for Community Living (ACL)</a:t>
            </a:r>
          </a:p>
        </p:txBody>
      </p:sp>
      <p:pic>
        <p:nvPicPr>
          <p:cNvPr id="7" name="Picture 25"/>
          <p:cNvPicPr>
            <a:picLocks noChangeAspect="1"/>
          </p:cNvPicPr>
          <p:nvPr/>
        </p:nvPicPr>
        <p:blipFill>
          <a:blip r:embed="rId8"/>
          <a:stretch>
            <a:fillRect/>
          </a:stretch>
        </p:blipFill>
        <p:spPr bwMode="auto">
          <a:xfrm>
            <a:off x="5911011" y="5020180"/>
            <a:ext cx="2388201" cy="668628"/>
          </a:xfrm>
          <a:prstGeom prst="rect">
            <a:avLst/>
          </a:prstGeom>
          <a:solidFill>
            <a:schemeClr val="bg1"/>
          </a:solidFill>
          <a:ln w="9525">
            <a:noFill/>
            <a:miter lim="800000"/>
            <a:headEnd/>
            <a:tailEnd/>
          </a:ln>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3818" y="5020180"/>
            <a:ext cx="1597115" cy="1120155"/>
          </a:xfrm>
          <a:prstGeom prst="rect">
            <a:avLst/>
          </a:prstGeom>
        </p:spPr>
      </p:pic>
    </p:spTree>
    <p:extLst>
      <p:ext uri="{BB962C8B-B14F-4D97-AF65-F5344CB8AC3E}">
        <p14:creationId xmlns:p14="http://schemas.microsoft.com/office/powerpoint/2010/main" val="159703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54143"/>
            <a:ext cx="9144000" cy="1061910"/>
          </a:xfrm>
        </p:spPr>
        <p:txBody>
          <a:bodyPr>
            <a:noAutofit/>
          </a:bodyPr>
          <a:lstStyle/>
          <a:p>
            <a:r>
              <a:rPr lang="en-US" dirty="0"/>
              <a:t>Webinar Resources in the Library</a:t>
            </a:r>
            <a:br>
              <a:rPr lang="en-US" dirty="0"/>
            </a:br>
            <a:endParaRPr lang="en-US" sz="2000" dirty="0"/>
          </a:p>
        </p:txBody>
      </p:sp>
      <p:sp>
        <p:nvSpPr>
          <p:cNvPr id="4" name="Slide Number Placeholder 3"/>
          <p:cNvSpPr>
            <a:spLocks noGrp="1"/>
          </p:cNvSpPr>
          <p:nvPr>
            <p:ph type="sldNum" sz="quarter" idx="4294967295"/>
          </p:nvPr>
        </p:nvSpPr>
        <p:spPr>
          <a:xfrm>
            <a:off x="0" y="1272222"/>
            <a:ext cx="533400" cy="244476"/>
          </a:xfrm>
          <a:prstGeom prst="rect">
            <a:avLst/>
          </a:prstGeom>
        </p:spPr>
        <p:txBody>
          <a:bodyPr vert="horz" lIns="91440" tIns="45720" rIns="91440" bIns="45720" rtlCol="0"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7C46885-3B61-4FA5-865B-6F824E528C1C}" type="slidenum">
              <a:rPr kumimoji="0" lang="en-US"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C6252A2F-E19D-469E-8DFA-AB57CA3EF4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570"/>
          <a:stretch/>
        </p:blipFill>
        <p:spPr>
          <a:xfrm>
            <a:off x="2743200" y="3274456"/>
            <a:ext cx="2316317" cy="589280"/>
          </a:xfrm>
          <a:prstGeom prst="rect">
            <a:avLst/>
          </a:prstGeom>
          <a:ln w="19050">
            <a:solidFill>
              <a:schemeClr val="tx2">
                <a:lumMod val="40000"/>
                <a:lumOff val="60000"/>
              </a:schemeClr>
            </a:solidFill>
          </a:ln>
        </p:spPr>
      </p:pic>
      <p:sp>
        <p:nvSpPr>
          <p:cNvPr id="7" name="Slide Number Placeholder 3">
            <a:extLst>
              <a:ext uri="{FF2B5EF4-FFF2-40B4-BE49-F238E27FC236}">
                <a16:creationId xmlns:a16="http://schemas.microsoft.com/office/drawing/2014/main" id="{DA708436-AB53-4730-908E-0755E2725475}"/>
              </a:ext>
            </a:extLst>
          </p:cNvPr>
          <p:cNvSpPr>
            <a:spLocks noGrp="1"/>
          </p:cNvSpPr>
          <p:nvPr>
            <p:ph type="sldNum" sz="quarter" idx="12"/>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7C46885-3B61-4FA5-865B-6F824E528C1C}" type="slidenum">
              <a:rPr kumimoji="0" lang="en-US"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4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5" name="Slide Number Placeholder 1">
            <a:extLst>
              <a:ext uri="{FF2B5EF4-FFF2-40B4-BE49-F238E27FC236}">
                <a16:creationId xmlns:a16="http://schemas.microsoft.com/office/drawing/2014/main" id="{22A775E8-2263-444D-8D4C-18AA80246B91}"/>
              </a:ext>
            </a:extLst>
          </p:cNvPr>
          <p:cNvSpPr txBox="1">
            <a:spLocks/>
          </p:cNvSpPr>
          <p:nvPr/>
        </p:nvSpPr>
        <p:spPr>
          <a:xfrm>
            <a:off x="4175958" y="6467950"/>
            <a:ext cx="792088" cy="365125"/>
          </a:xfrm>
          <a:prstGeom prst="rect">
            <a:avLst/>
          </a:prstGeom>
        </p:spPr>
        <p:txBody>
          <a:bodyPr/>
          <a:lstStyle>
            <a:defPPr>
              <a:defRPr lang="en-US"/>
            </a:defPPr>
            <a:lvl1pPr algn="ctr">
              <a:defRPr sz="1600" b="1">
                <a:solidFill>
                  <a:prstClr val="white"/>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E3A6E9-5B14-4D56-A835-3C14068333DF}" type="slidenum">
              <a:rPr lang="en-CA" smtClean="0"/>
              <a:pPr/>
              <a:t>20</a:t>
            </a:fld>
            <a:endParaRPr lang="en-CA" dirty="0"/>
          </a:p>
        </p:txBody>
      </p:sp>
      <p:sp>
        <p:nvSpPr>
          <p:cNvPr id="6" name="TextBox 5">
            <a:extLst>
              <a:ext uri="{FF2B5EF4-FFF2-40B4-BE49-F238E27FC236}">
                <a16:creationId xmlns:a16="http://schemas.microsoft.com/office/drawing/2014/main" id="{A64223BB-C9E2-490A-80E0-19E8AE06D268}"/>
              </a:ext>
            </a:extLst>
          </p:cNvPr>
          <p:cNvSpPr txBox="1"/>
          <p:nvPr/>
        </p:nvSpPr>
        <p:spPr>
          <a:xfrm>
            <a:off x="533400" y="1878577"/>
            <a:ext cx="7779822" cy="3970318"/>
          </a:xfrm>
          <a:prstGeom prst="rect">
            <a:avLst/>
          </a:prstGeom>
          <a:noFill/>
        </p:spPr>
        <p:txBody>
          <a:bodyPr wrap="square" rtlCol="0">
            <a:spAutoFit/>
          </a:bodyPr>
          <a:lstStyle/>
          <a:p>
            <a:pPr lvl="0"/>
            <a:r>
              <a:rPr lang="en-US" sz="3600" dirty="0"/>
              <a:t>Step 1: Login at </a:t>
            </a:r>
            <a:r>
              <a:rPr lang="en-US" sz="3600" dirty="0">
                <a:solidFill>
                  <a:srgbClr val="0070C0"/>
                </a:solidFill>
              </a:rPr>
              <a:t>www.shiptacenter.org </a:t>
            </a:r>
            <a:r>
              <a:rPr lang="en-US" sz="3600" dirty="0"/>
              <a:t>(click the orange SHIP Login padlock). </a:t>
            </a:r>
          </a:p>
          <a:p>
            <a:pPr lvl="0"/>
            <a:endParaRPr lang="en-US" sz="3600" dirty="0"/>
          </a:p>
          <a:p>
            <a:pPr lvl="0"/>
            <a:endParaRPr lang="en-US" sz="3600" dirty="0"/>
          </a:p>
          <a:p>
            <a:pPr lvl="0"/>
            <a:r>
              <a:rPr lang="en-US" sz="3600" dirty="0"/>
              <a:t>Step 2: Go to the Resource Library and view “Recent” or go to the STARS Resources Kit under “Featured”</a:t>
            </a:r>
          </a:p>
        </p:txBody>
      </p:sp>
    </p:spTree>
    <p:extLst>
      <p:ext uri="{BB962C8B-B14F-4D97-AF65-F5344CB8AC3E}">
        <p14:creationId xmlns:p14="http://schemas.microsoft.com/office/powerpoint/2010/main" val="1438264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685800"/>
          </a:xfrm>
        </p:spPr>
        <p:txBody>
          <a:bodyPr>
            <a:normAutofit fontScale="90000"/>
          </a:bodyPr>
          <a:lstStyle/>
          <a:p>
            <a:pPr algn="ctr"/>
            <a:r>
              <a:rPr lang="en-US" dirty="0"/>
              <a:t>Thank you for participating!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700" y="2447738"/>
            <a:ext cx="4800599" cy="3597631"/>
          </a:xfrm>
          <a:prstGeom prst="rect">
            <a:avLst/>
          </a:prstGeom>
        </p:spPr>
      </p:pic>
      <p:sp>
        <p:nvSpPr>
          <p:cNvPr id="4" name="TextBox 3"/>
          <p:cNvSpPr txBox="1"/>
          <p:nvPr/>
        </p:nvSpPr>
        <p:spPr>
          <a:xfrm>
            <a:off x="609600" y="1694692"/>
            <a:ext cx="8077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595959"/>
                </a:solidFill>
                <a:effectLst/>
                <a:uLnTx/>
                <a:uFillTx/>
                <a:latin typeface="Tw Cen MT"/>
                <a:ea typeface="+mn-ea"/>
                <a:cs typeface="+mn-cs"/>
              </a:rPr>
              <a:t>Today’s webinar materials are available for download within WebEx, and the recording will be in the SHIP Resource Library tomorrow. </a:t>
            </a:r>
          </a:p>
        </p:txBody>
      </p:sp>
      <p:sp>
        <p:nvSpPr>
          <p:cNvPr id="5" name="Slide Number Placeholder 4"/>
          <p:cNvSpPr>
            <a:spLocks noGrp="1"/>
          </p:cNvSpPr>
          <p:nvPr>
            <p:ph type="sldNum" sz="quarter" idx="4294967295"/>
          </p:nvPr>
        </p:nvSpPr>
        <p:spPr>
          <a:xfrm>
            <a:off x="1143000" y="1811417"/>
            <a:ext cx="400050" cy="183357"/>
          </a:xfrm>
          <a:prstGeom prst="rect">
            <a:avLst/>
          </a:prstGeom>
        </p:spPr>
        <p:txBody>
          <a:bodyP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050" b="1" i="0" u="none" strike="noStrike" kern="1200" cap="none" spc="0" normalizeH="0" baseline="0" noProof="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05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8" name="TextBox 7">
            <a:extLst>
              <a:ext uri="{FF2B5EF4-FFF2-40B4-BE49-F238E27FC236}">
                <a16:creationId xmlns:a16="http://schemas.microsoft.com/office/drawing/2014/main" id="{EED839C0-1202-40A1-9D0A-377BBF92E54F}"/>
              </a:ext>
            </a:extLst>
          </p:cNvPr>
          <p:cNvSpPr txBox="1"/>
          <p:nvPr/>
        </p:nvSpPr>
        <p:spPr>
          <a:xfrm>
            <a:off x="152399" y="6171562"/>
            <a:ext cx="8839200" cy="646331"/>
          </a:xfrm>
          <a:prstGeom prst="rect">
            <a:avLst/>
          </a:prstGeom>
          <a:noFill/>
        </p:spPr>
        <p:txBody>
          <a:bodyPr wrap="square" rtlCol="0">
            <a:spAutoFit/>
          </a:bodyPr>
          <a:lstStyle/>
          <a:p>
            <a:pPr indent="457200" algn="ctr"/>
            <a:r>
              <a:rPr lang="en-US" sz="1200" i="1" dirty="0">
                <a:solidFill>
                  <a:srgbClr val="595959"/>
                </a:solidFill>
                <a:cs typeface="Calibri" panose="020F0502020204030204" pitchFamily="34" charset="0"/>
              </a:rPr>
              <a:t>This event was supported, in part, by grant number 90SATC0001 from the Administration for Community Living (ACL), </a:t>
            </a:r>
            <a:r>
              <a:rPr lang="en-US" sz="1200" i="1" dirty="0">
                <a:ea typeface="Times New Roman" panose="02020603050405020304" pitchFamily="18" charset="0"/>
                <a:cs typeface="Calibri" panose="020F0502020204030204" pitchFamily="34" charset="0"/>
              </a:rPr>
              <a:t>Department of Health and Human Services, Washington, D.C. 20201.</a:t>
            </a:r>
            <a:endParaRPr lang="en-US" sz="1200" dirty="0">
              <a:ea typeface="Calibri" panose="020F0502020204030204" pitchFamily="34" charset="0"/>
              <a:cs typeface="Calibri" panose="020F0502020204030204" pitchFamily="34" charset="0"/>
            </a:endParaRPr>
          </a:p>
          <a:p>
            <a:pPr algn="ctr"/>
            <a:r>
              <a:rPr lang="en-US" sz="1200" i="1" dirty="0">
                <a:solidFill>
                  <a:srgbClr val="595959"/>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552586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F839E30-4899-4FB1-9E38-13A8B7B50F40}"/>
              </a:ext>
            </a:extLst>
          </p:cNvPr>
          <p:cNvSpPr>
            <a:spLocks noGrp="1"/>
          </p:cNvSpPr>
          <p:nvPr>
            <p:ph type="body" idx="1"/>
          </p:nvPr>
        </p:nvSpPr>
        <p:spPr/>
        <p:txBody>
          <a:bodyPr/>
          <a:lstStyle/>
          <a:p>
            <a:r>
              <a:rPr lang="en-US" dirty="0"/>
              <a:t>Location of MIPPA Performance Measures Data in STARS</a:t>
            </a:r>
          </a:p>
        </p:txBody>
      </p:sp>
      <p:sp>
        <p:nvSpPr>
          <p:cNvPr id="5" name="Title 4">
            <a:extLst>
              <a:ext uri="{FF2B5EF4-FFF2-40B4-BE49-F238E27FC236}">
                <a16:creationId xmlns:a16="http://schemas.microsoft.com/office/drawing/2014/main" id="{AAEA643E-035A-4C75-960C-12A0DCA83BAB}"/>
              </a:ext>
            </a:extLst>
          </p:cNvPr>
          <p:cNvSpPr>
            <a:spLocks noGrp="1"/>
          </p:cNvSpPr>
          <p:nvPr>
            <p:ph type="title"/>
          </p:nvPr>
        </p:nvSpPr>
        <p:spPr/>
        <p:txBody>
          <a:bodyPr/>
          <a:lstStyle/>
          <a:p>
            <a:r>
              <a:rPr lang="en-US" dirty="0"/>
              <a:t>Appendix</a:t>
            </a:r>
          </a:p>
        </p:txBody>
      </p:sp>
      <p:sp>
        <p:nvSpPr>
          <p:cNvPr id="3" name="Slide Number Placeholder 2">
            <a:extLst>
              <a:ext uri="{FF2B5EF4-FFF2-40B4-BE49-F238E27FC236}">
                <a16:creationId xmlns:a16="http://schemas.microsoft.com/office/drawing/2014/main" id="{96356EDA-A026-4D47-897D-470E0F1FD890}"/>
              </a:ext>
            </a:extLst>
          </p:cNvPr>
          <p:cNvSpPr>
            <a:spLocks noGrp="1"/>
          </p:cNvSpPr>
          <p:nvPr>
            <p:ph type="sldNum" sz="quarter" idx="11"/>
          </p:nvPr>
        </p:nvSpPr>
        <p:spPr/>
        <p:txBody>
          <a:bodyPr>
            <a:normAutofit/>
          </a:bodyPr>
          <a:lstStyle/>
          <a:p>
            <a:fld id="{A162D542-39A4-4598-BEB9-D1267FDA8501}" type="slidenum">
              <a:rPr lang="en-US" smtClean="0"/>
              <a:t>22</a:t>
            </a:fld>
            <a:endParaRPr lang="en-US" dirty="0"/>
          </a:p>
        </p:txBody>
      </p:sp>
    </p:spTree>
    <p:extLst>
      <p:ext uri="{BB962C8B-B14F-4D97-AF65-F5344CB8AC3E}">
        <p14:creationId xmlns:p14="http://schemas.microsoft.com/office/powerpoint/2010/main" val="2677527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73367"/>
            <a:ext cx="8458200" cy="4141788"/>
          </a:xfrm>
        </p:spPr>
        <p:txBody>
          <a:bodyPr/>
          <a:lstStyle/>
          <a:p>
            <a:endParaRPr lang="en-US" dirty="0"/>
          </a:p>
        </p:txBody>
      </p:sp>
      <p:sp>
        <p:nvSpPr>
          <p:cNvPr id="4" name="Slide Number Placeholder 3"/>
          <p:cNvSpPr>
            <a:spLocks noGrp="1"/>
          </p:cNvSpPr>
          <p:nvPr>
            <p:ph type="sldNum" sz="quarter" idx="10"/>
          </p:nvPr>
        </p:nvSpPr>
        <p:spPr>
          <a:xfrm>
            <a:off x="7651487" y="6207125"/>
            <a:ext cx="781251" cy="3460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06392-2EB7-4DBC-9688-B6CCB54D41C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graphicFrame>
        <p:nvGraphicFramePr>
          <p:cNvPr id="22" name="Table 21">
            <a:extLst>
              <a:ext uri="{FF2B5EF4-FFF2-40B4-BE49-F238E27FC236}">
                <a16:creationId xmlns:a16="http://schemas.microsoft.com/office/drawing/2014/main" id="{9D713DA9-2034-47D4-8BFC-9B9C606C79A4}"/>
              </a:ext>
            </a:extLst>
          </p:cNvPr>
          <p:cNvGraphicFramePr>
            <a:graphicFrameLocks noGrp="1"/>
          </p:cNvGraphicFramePr>
          <p:nvPr/>
        </p:nvGraphicFramePr>
        <p:xfrm>
          <a:off x="228599" y="1829603"/>
          <a:ext cx="8771467" cy="4960918"/>
        </p:xfrm>
        <a:graphic>
          <a:graphicData uri="http://schemas.openxmlformats.org/drawingml/2006/table">
            <a:tbl>
              <a:tblPr firstRow="1" bandRow="1">
                <a:tableStyleId>{5C22544A-7EE6-4342-B048-85BDC9FD1C3A}</a:tableStyleId>
              </a:tblPr>
              <a:tblGrid>
                <a:gridCol w="8771467">
                  <a:extLst>
                    <a:ext uri="{9D8B030D-6E8A-4147-A177-3AD203B41FA5}">
                      <a16:colId xmlns:a16="http://schemas.microsoft.com/office/drawing/2014/main" val="3273468984"/>
                    </a:ext>
                  </a:extLst>
                </a:gridCol>
              </a:tblGrid>
              <a:tr h="380197">
                <a:tc>
                  <a:txBody>
                    <a:bodyPr/>
                    <a:lstStyle/>
                    <a:p>
                      <a:pPr algn="ctr"/>
                      <a:r>
                        <a:rPr lang="en-US" sz="1800" b="1" dirty="0"/>
                        <a:t>MIPPA Performance Measure 1</a:t>
                      </a:r>
                      <a:r>
                        <a:rPr lang="en-US" sz="1800" b="1" baseline="0" dirty="0"/>
                        <a:t> </a:t>
                      </a:r>
                      <a:r>
                        <a:rPr lang="en-US" sz="1800" b="1" dirty="0"/>
                        <a:t>Overview</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397128830"/>
                  </a:ext>
                </a:extLst>
              </a:tr>
              <a:tr h="2166943">
                <a:tc>
                  <a:txBody>
                    <a:bodyPr/>
                    <a:lstStyle/>
                    <a:p>
                      <a:pPr marL="0" indent="0" algn="l">
                        <a:buFont typeface="+mj-lt"/>
                        <a:buNone/>
                      </a:pPr>
                      <a:r>
                        <a:rPr lang="en-US" sz="1600" dirty="0">
                          <a:latin typeface="+mn-lt"/>
                        </a:rPr>
                        <a:t>Beneficiary Contact forms with at least</a:t>
                      </a:r>
                      <a:r>
                        <a:rPr lang="en-US" sz="1600" baseline="0" dirty="0">
                          <a:latin typeface="+mn-lt"/>
                        </a:rPr>
                        <a:t> one of the subtopic options (listed in chart below) selected from</a:t>
                      </a:r>
                      <a:r>
                        <a:rPr lang="en-US" sz="1600" dirty="0">
                          <a:latin typeface="+mn-lt"/>
                        </a:rPr>
                        <a:t>:</a:t>
                      </a:r>
                    </a:p>
                    <a:p>
                      <a:pPr marL="461963" lvl="1" indent="-346075" algn="l">
                        <a:buFont typeface="Arial" panose="020B0604020202020204" pitchFamily="34" charset="0"/>
                        <a:buChar char="•"/>
                      </a:pPr>
                      <a:r>
                        <a:rPr lang="en-US" sz="1600" u="none" strike="noStrike" dirty="0">
                          <a:latin typeface="+mn-lt"/>
                          <a:cs typeface="Times New Roman" panose="02020603050405020304" pitchFamily="18" charset="0"/>
                        </a:rPr>
                        <a:t>Part D Low Income Subsidy (LIS/Extra Help) Topics Discussed; </a:t>
                      </a:r>
                      <a:r>
                        <a:rPr lang="en-US" sz="1600" b="1" u="none" strike="noStrike" dirty="0">
                          <a:latin typeface="+mn-lt"/>
                          <a:cs typeface="Times New Roman" panose="02020603050405020304" pitchFamily="18" charset="0"/>
                        </a:rPr>
                        <a:t>OR</a:t>
                      </a:r>
                    </a:p>
                    <a:p>
                      <a:pPr marL="461963" lvl="1" indent="-346075" algn="l">
                        <a:buFont typeface="Arial" panose="020B0604020202020204" pitchFamily="34" charset="0"/>
                        <a:buChar char="•"/>
                      </a:pPr>
                      <a:r>
                        <a:rPr lang="en-US" sz="1600" u="none" strike="noStrike" dirty="0">
                          <a:latin typeface="+mn-lt"/>
                          <a:cs typeface="Times New Roman" panose="02020603050405020304" pitchFamily="18" charset="0"/>
                        </a:rPr>
                        <a:t>Medicaid Topics Discussed; </a:t>
                      </a:r>
                      <a:r>
                        <a:rPr lang="en-US" sz="1600" b="1" u="none" strike="noStrike" dirty="0">
                          <a:latin typeface="+mn-lt"/>
                          <a:cs typeface="Times New Roman" panose="02020603050405020304" pitchFamily="18" charset="0"/>
                        </a:rPr>
                        <a:t>OR</a:t>
                      </a:r>
                    </a:p>
                    <a:p>
                      <a:pPr marL="461963" lvl="1" indent="-346075" algn="l">
                        <a:buFont typeface="Arial" panose="020B0604020202020204" pitchFamily="34" charset="0"/>
                        <a:buChar char="•"/>
                      </a:pPr>
                      <a:r>
                        <a:rPr lang="en-US" sz="1600" u="none" strike="noStrike" dirty="0">
                          <a:solidFill>
                            <a:schemeClr val="tx1"/>
                          </a:solidFill>
                          <a:latin typeface="+mn-lt"/>
                          <a:cs typeface="Times New Roman" panose="02020603050405020304" pitchFamily="18" charset="0"/>
                        </a:rPr>
                        <a:t>Preventive</a:t>
                      </a:r>
                      <a:r>
                        <a:rPr lang="en-US" sz="1600" u="none" strike="noStrike" baseline="0" dirty="0">
                          <a:solidFill>
                            <a:schemeClr val="tx1"/>
                          </a:solidFill>
                          <a:latin typeface="+mn-lt"/>
                          <a:cs typeface="Times New Roman" panose="02020603050405020304" pitchFamily="18" charset="0"/>
                        </a:rPr>
                        <a:t> Services selected from the Additional Topic Details</a:t>
                      </a:r>
                    </a:p>
                    <a:p>
                      <a:pPr marL="115888" lvl="1" indent="0" algn="l">
                        <a:buFont typeface="Arial" panose="020B0604020202020204" pitchFamily="34" charset="0"/>
                        <a:buNone/>
                      </a:pPr>
                      <a:br>
                        <a:rPr lang="en-US" sz="1400" u="none" strike="noStrike" baseline="0" dirty="0">
                          <a:latin typeface="+mn-lt"/>
                          <a:cs typeface="Times New Roman" panose="02020603050405020304" pitchFamily="18" charset="0"/>
                        </a:rPr>
                      </a:br>
                      <a:r>
                        <a:rPr lang="en-US" sz="1400" u="none" strike="noStrike" baseline="0" dirty="0">
                          <a:latin typeface="+mn-lt"/>
                          <a:cs typeface="Times New Roman" panose="02020603050405020304" pitchFamily="18" charset="0"/>
                        </a:rPr>
                        <a:t>NOTE: The contact form may have multiple Topics Discussed selected, but will only count for one contact.</a:t>
                      </a:r>
                      <a:endParaRPr lang="en-US" sz="1400" u="none" strike="noStrike" dirty="0">
                        <a:latin typeface="+mn-lt"/>
                        <a:cs typeface="Times New Roman" panose="02020603050405020304" pitchFamily="18" charset="0"/>
                      </a:endParaRPr>
                    </a:p>
                    <a:p>
                      <a:pPr marL="461963" lvl="1" indent="-346075" algn="l">
                        <a:buFont typeface="Arial" panose="020B0604020202020204" pitchFamily="34" charset="0"/>
                        <a:buChar char="•"/>
                      </a:pPr>
                      <a:endParaRPr lang="en-US" sz="1400" u="none" strike="noStrike" dirty="0">
                        <a:latin typeface="Calibri" panose="020F0502020204030204" pitchFamily="34" charset="0"/>
                        <a:cs typeface="Times New Roman" panose="02020603050405020304" pitchFamily="18" charset="0"/>
                      </a:endParaRPr>
                    </a:p>
                    <a:p>
                      <a:pPr marL="461963" lvl="1" indent="-346075" algn="l">
                        <a:buFont typeface="Arial" panose="020B0604020202020204" pitchFamily="34" charset="0"/>
                        <a:buChar char="•"/>
                      </a:pPr>
                      <a:endParaRPr lang="en-US" sz="1400" u="none" strike="noStrike" dirty="0">
                        <a:latin typeface="Calibri" panose="020F0502020204030204" pitchFamily="34" charset="0"/>
                        <a:cs typeface="Times New Roman" panose="02020603050405020304" pitchFamily="18" charset="0"/>
                      </a:endParaRPr>
                    </a:p>
                    <a:p>
                      <a:pPr marL="461963" lvl="1" indent="-346075" algn="l">
                        <a:buFont typeface="Arial" panose="020B0604020202020204" pitchFamily="34" charset="0"/>
                        <a:buChar char="•"/>
                      </a:pPr>
                      <a:endParaRPr lang="en-US" sz="1400" u="none" strike="noStrike" dirty="0">
                        <a:latin typeface="Calibri" panose="020F0502020204030204" pitchFamily="34"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964734"/>
                  </a:ext>
                </a:extLst>
              </a:tr>
              <a:tr h="1961045">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0694350"/>
                  </a:ext>
                </a:extLst>
              </a:tr>
              <a:tr h="45273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tx1"/>
                          </a:solidFill>
                        </a:rPr>
                        <a:t>Denominator</a:t>
                      </a:r>
                      <a:r>
                        <a:rPr lang="en-US" sz="1600" b="1" baseline="0" dirty="0">
                          <a:solidFill>
                            <a:schemeClr val="tx1"/>
                          </a:solidFill>
                        </a:rPr>
                        <a:t> </a:t>
                      </a:r>
                      <a:r>
                        <a:rPr lang="en-US" sz="1600" b="1" dirty="0">
                          <a:solidFill>
                            <a:schemeClr val="tx1"/>
                          </a:solidFill>
                        </a:rPr>
                        <a:t>Data Source:</a:t>
                      </a:r>
                      <a:r>
                        <a:rPr lang="en-US" sz="1600" b="1" baseline="0" dirty="0">
                          <a:solidFill>
                            <a:schemeClr val="tx1"/>
                          </a:solidFill>
                        </a:rPr>
                        <a:t> </a:t>
                      </a:r>
                      <a:r>
                        <a:rPr lang="en-US" sz="1600" kern="1200" dirty="0">
                          <a:solidFill>
                            <a:schemeClr val="tx1"/>
                          </a:solidFill>
                          <a:latin typeface="+mn-lt"/>
                          <a:ea typeface="+mn-ea"/>
                          <a:cs typeface="+mn-cs"/>
                        </a:rPr>
                        <a:t>Low-income: LIS beneficiary population (CMS data)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8251238"/>
                  </a:ext>
                </a:extLst>
              </a:tr>
            </a:tbl>
          </a:graphicData>
        </a:graphic>
      </p:graphicFrame>
      <p:graphicFrame>
        <p:nvGraphicFramePr>
          <p:cNvPr id="23" name="Table 22">
            <a:extLst>
              <a:ext uri="{FF2B5EF4-FFF2-40B4-BE49-F238E27FC236}">
                <a16:creationId xmlns:a16="http://schemas.microsoft.com/office/drawing/2014/main" id="{B663B602-BA86-493B-9FE1-CDA75A140507}"/>
              </a:ext>
            </a:extLst>
          </p:cNvPr>
          <p:cNvGraphicFramePr>
            <a:graphicFrameLocks noGrp="1"/>
          </p:cNvGraphicFramePr>
          <p:nvPr/>
        </p:nvGraphicFramePr>
        <p:xfrm>
          <a:off x="228599" y="3810001"/>
          <a:ext cx="8771467" cy="2514599"/>
        </p:xfrm>
        <a:graphic>
          <a:graphicData uri="http://schemas.openxmlformats.org/drawingml/2006/table">
            <a:tbl>
              <a:tblPr firstRow="1" firstCol="1" bandRow="1"/>
              <a:tblGrid>
                <a:gridCol w="3241836">
                  <a:extLst>
                    <a:ext uri="{9D8B030D-6E8A-4147-A177-3AD203B41FA5}">
                      <a16:colId xmlns:a16="http://schemas.microsoft.com/office/drawing/2014/main" val="1342478196"/>
                    </a:ext>
                  </a:extLst>
                </a:gridCol>
                <a:gridCol w="3027079">
                  <a:extLst>
                    <a:ext uri="{9D8B030D-6E8A-4147-A177-3AD203B41FA5}">
                      <a16:colId xmlns:a16="http://schemas.microsoft.com/office/drawing/2014/main" val="212720049"/>
                    </a:ext>
                  </a:extLst>
                </a:gridCol>
                <a:gridCol w="2502552">
                  <a:extLst>
                    <a:ext uri="{9D8B030D-6E8A-4147-A177-3AD203B41FA5}">
                      <a16:colId xmlns:a16="http://schemas.microsoft.com/office/drawing/2014/main" val="2957251553"/>
                    </a:ext>
                  </a:extLst>
                </a:gridCol>
              </a:tblGrid>
              <a:tr h="389650">
                <a:tc gridSpan="3">
                  <a:txBody>
                    <a:bodyPr/>
                    <a:lstStyle/>
                    <a:p>
                      <a:pPr marL="0" algn="ctr" defTabSz="457200" rtl="0" eaLnBrk="1" fontAlgn="b" latinLnBrk="0" hangingPunct="1"/>
                      <a:r>
                        <a:rPr lang="en-US" sz="1600" b="0" i="1" kern="1200" dirty="0">
                          <a:solidFill>
                            <a:schemeClr val="tx1"/>
                          </a:solidFill>
                          <a:latin typeface="+mn-lt"/>
                          <a:ea typeface="+mn-ea"/>
                          <a:cs typeface="+mn-cs"/>
                        </a:rPr>
                        <a:t>At Least</a:t>
                      </a:r>
                      <a:r>
                        <a:rPr lang="en-US" sz="1600" b="0" i="1" kern="1200" baseline="0" dirty="0">
                          <a:solidFill>
                            <a:schemeClr val="tx1"/>
                          </a:solidFill>
                          <a:latin typeface="+mn-lt"/>
                          <a:ea typeface="+mn-ea"/>
                          <a:cs typeface="+mn-cs"/>
                        </a:rPr>
                        <a:t> One of the Following </a:t>
                      </a:r>
                      <a:r>
                        <a:rPr lang="en-US" sz="1600" b="0" i="1" kern="1200" dirty="0">
                          <a:solidFill>
                            <a:schemeClr val="tx1"/>
                          </a:solidFill>
                          <a:latin typeface="+mn-lt"/>
                          <a:ea typeface="+mn-ea"/>
                          <a:cs typeface="+mn-cs"/>
                        </a:rPr>
                        <a:t>Topics Discussed Options Must be Selected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marL="0" algn="ctr" defTabSz="457200" rtl="0" eaLnBrk="1" fontAlgn="b" latinLnBrk="0" hangingPunct="1"/>
                      <a:endParaRPr lang="en-US" sz="1200" b="1" kern="1200" dirty="0">
                        <a:solidFill>
                          <a:schemeClr val="lt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D7D95"/>
                    </a:solidFill>
                  </a:tcPr>
                </a:tc>
                <a:tc hMerge="1">
                  <a:txBody>
                    <a:bodyPr/>
                    <a:lstStyle/>
                    <a:p>
                      <a:pPr marL="0" algn="ctr" defTabSz="457200" rtl="0" eaLnBrk="1" fontAlgn="b" latinLnBrk="0" hangingPunct="1"/>
                      <a:endParaRPr lang="en-US" sz="1200" b="1" kern="1200" dirty="0">
                        <a:solidFill>
                          <a:schemeClr val="lt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D7D95"/>
                    </a:solidFill>
                  </a:tcPr>
                </a:tc>
                <a:extLst>
                  <a:ext uri="{0D108BD9-81ED-4DB2-BD59-A6C34878D82A}">
                    <a16:rowId xmlns:a16="http://schemas.microsoft.com/office/drawing/2014/main" val="3973163056"/>
                  </a:ext>
                </a:extLst>
              </a:tr>
              <a:tr h="464325">
                <a:tc>
                  <a:txBody>
                    <a:bodyPr/>
                    <a:lstStyle/>
                    <a:p>
                      <a:pPr marL="0" algn="ctr" defTabSz="457200" rtl="0" eaLnBrk="1" fontAlgn="b" latinLnBrk="0" hangingPunct="1"/>
                      <a:r>
                        <a:rPr lang="en-US" sz="1400" b="0" u="sng" kern="1200" dirty="0">
                          <a:solidFill>
                            <a:schemeClr val="tx1"/>
                          </a:solidFill>
                          <a:latin typeface="+mn-lt"/>
                          <a:ea typeface="+mn-ea"/>
                          <a:cs typeface="+mn-cs"/>
                        </a:rPr>
                        <a:t>Part D Low Income Subsidy </a:t>
                      </a:r>
                    </a:p>
                    <a:p>
                      <a:pPr marL="0" algn="ctr" defTabSz="457200" rtl="0" eaLnBrk="1" fontAlgn="b" latinLnBrk="0" hangingPunct="1"/>
                      <a:r>
                        <a:rPr lang="en-US" sz="1400" b="0" u="sng" kern="1200" dirty="0">
                          <a:solidFill>
                            <a:schemeClr val="tx1"/>
                          </a:solidFill>
                          <a:latin typeface="+mn-lt"/>
                          <a:ea typeface="+mn-ea"/>
                          <a:cs typeface="+mn-cs"/>
                        </a:rPr>
                        <a:t>(LIS/Extra Help)</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ctr" defTabSz="457200" rtl="0" eaLnBrk="1" fontAlgn="b" latinLnBrk="0" hangingPunct="1"/>
                      <a:r>
                        <a:rPr lang="en-US" sz="1400" b="0" u="sng" kern="1200" dirty="0">
                          <a:solidFill>
                            <a:schemeClr val="tx1"/>
                          </a:solidFill>
                          <a:latin typeface="+mn-lt"/>
                          <a:ea typeface="+mn-ea"/>
                          <a:cs typeface="+mn-cs"/>
                        </a:rPr>
                        <a:t>Medicaid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ctr" defTabSz="457200" rtl="0" eaLnBrk="1" fontAlgn="b" latinLnBrk="0" hangingPunct="1"/>
                      <a:r>
                        <a:rPr lang="en-US" sz="1400" b="0" u="sng" dirty="0"/>
                        <a:t>Additional Topic Details</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069532144"/>
                  </a:ext>
                </a:extLst>
              </a:tr>
              <a:tr h="237232">
                <a:tc>
                  <a:txBody>
                    <a:bodyPr/>
                    <a:lstStyle/>
                    <a:p>
                      <a:pPr algn="ctr" fontAlgn="b"/>
                      <a:r>
                        <a:rPr lang="en-US" sz="1400" b="0" i="0" u="none" strike="noStrike" dirty="0">
                          <a:solidFill>
                            <a:srgbClr val="000000"/>
                          </a:solidFill>
                          <a:effectLst/>
                          <a:latin typeface="Calibri" panose="020F0502020204030204" pitchFamily="34" charset="0"/>
                        </a:rPr>
                        <a:t>Application Assistance </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Application Submission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Preventive Services</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4781352"/>
                  </a:ext>
                </a:extLst>
              </a:tr>
              <a:tr h="237232">
                <a:tc>
                  <a:txBody>
                    <a:bodyPr/>
                    <a:lstStyle/>
                    <a:p>
                      <a:pPr algn="ctr" fontAlgn="b"/>
                      <a:r>
                        <a:rPr lang="en-US" sz="1400" b="0" i="0" u="none" strike="noStrike" dirty="0">
                          <a:solidFill>
                            <a:srgbClr val="000000"/>
                          </a:solidFill>
                          <a:effectLst/>
                          <a:latin typeface="Calibri" panose="020F0502020204030204" pitchFamily="34" charset="0"/>
                        </a:rPr>
                        <a:t>Application Submission</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Benefit Explanation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3634152"/>
                  </a:ext>
                </a:extLst>
              </a:tr>
              <a:tr h="237232">
                <a:tc>
                  <a:txBody>
                    <a:bodyPr/>
                    <a:lstStyle/>
                    <a:p>
                      <a:pPr algn="ctr" fontAlgn="b"/>
                      <a:r>
                        <a:rPr lang="en-US" sz="1400" b="0" i="0" u="none" strike="noStrike" dirty="0">
                          <a:solidFill>
                            <a:srgbClr val="000000"/>
                          </a:solidFill>
                          <a:effectLst/>
                          <a:latin typeface="Calibri" panose="020F0502020204030204" pitchFamily="34" charset="0"/>
                        </a:rPr>
                        <a:t>Benefit Explanation</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Buy-in Coordination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7641381"/>
                  </a:ext>
                </a:extLst>
              </a:tr>
              <a:tr h="237232">
                <a:tc>
                  <a:txBody>
                    <a:bodyPr/>
                    <a:lstStyle/>
                    <a:p>
                      <a:pPr algn="ctr" fontAlgn="b"/>
                      <a:r>
                        <a:rPr lang="en-US" sz="1400" b="0" i="0" u="none" strike="noStrike" dirty="0">
                          <a:solidFill>
                            <a:srgbClr val="000000"/>
                          </a:solidFill>
                          <a:effectLst/>
                          <a:latin typeface="Calibri" panose="020F0502020204030204" pitchFamily="34" charset="0"/>
                        </a:rPr>
                        <a:t>Eligibility/Screening</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Eligibility/Screening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8478084"/>
                  </a:ext>
                </a:extLst>
              </a:tr>
              <a:tr h="237232">
                <a:tc>
                  <a:txBody>
                    <a:bodyPr/>
                    <a:lstStyle/>
                    <a:p>
                      <a:pPr algn="ctr" fontAlgn="b"/>
                      <a:r>
                        <a:rPr lang="en-US" sz="1400" b="0" i="0" u="none" strike="noStrike" dirty="0">
                          <a:solidFill>
                            <a:srgbClr val="000000"/>
                          </a:solidFill>
                          <a:effectLst/>
                          <a:latin typeface="Calibri" panose="020F0502020204030204" pitchFamily="34" charset="0"/>
                        </a:rPr>
                        <a:t>LI NET/BAE</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Medicaid Application Assistance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5830720"/>
                  </a:ext>
                </a:extLst>
              </a:tr>
              <a:tr h="237232">
                <a:tc>
                  <a:txBody>
                    <a:bodyPr/>
                    <a:lstStyle/>
                    <a:p>
                      <a:pPr algn="ctr" fontAlgn="b"/>
                      <a:r>
                        <a:rPr lang="en-US" sz="1400" b="0" i="0" u="none" strike="noStrike" dirty="0">
                          <a:solidFill>
                            <a:srgbClr val="000000"/>
                          </a:solidFill>
                          <a:effectLst/>
                          <a:latin typeface="Calibri" panose="020F0502020204030204" pitchFamily="34" charset="0"/>
                        </a:rPr>
                        <a:t> </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MSP Application Assistance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1174536"/>
                  </a:ext>
                </a:extLst>
              </a:tr>
              <a:tr h="237232">
                <a:tc>
                  <a:txBody>
                    <a:bodyPr/>
                    <a:lstStyle/>
                    <a:p>
                      <a:pPr algn="ctr" fontAlgn="b"/>
                      <a:r>
                        <a:rPr lang="en-US" sz="1400" b="0" i="0" u="none" strike="noStrike" dirty="0">
                          <a:solidFill>
                            <a:srgbClr val="000000"/>
                          </a:solidFill>
                          <a:effectLst/>
                          <a:latin typeface="Calibri" panose="020F0502020204030204" pitchFamily="34" charset="0"/>
                        </a:rPr>
                        <a:t> </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Recertification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569453"/>
                  </a:ext>
                </a:extLst>
              </a:tr>
            </a:tbl>
          </a:graphicData>
        </a:graphic>
      </p:graphicFrame>
      <p:sp>
        <p:nvSpPr>
          <p:cNvPr id="24" name="Rectangle 23">
            <a:extLst>
              <a:ext uri="{FF2B5EF4-FFF2-40B4-BE49-F238E27FC236}">
                <a16:creationId xmlns:a16="http://schemas.microsoft.com/office/drawing/2014/main" id="{94CE84DE-6A35-4127-A3B6-9801C95433CD}"/>
              </a:ext>
            </a:extLst>
          </p:cNvPr>
          <p:cNvSpPr/>
          <p:nvPr/>
        </p:nvSpPr>
        <p:spPr>
          <a:xfrm>
            <a:off x="3200400" y="5029200"/>
            <a:ext cx="563305" cy="40755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OR</a:t>
            </a:r>
          </a:p>
        </p:txBody>
      </p:sp>
      <p:sp>
        <p:nvSpPr>
          <p:cNvPr id="25" name="Rectangle 24">
            <a:extLst>
              <a:ext uri="{FF2B5EF4-FFF2-40B4-BE49-F238E27FC236}">
                <a16:creationId xmlns:a16="http://schemas.microsoft.com/office/drawing/2014/main" id="{A9B5ACE2-E14D-4D7C-93A1-0C633BA05354}"/>
              </a:ext>
            </a:extLst>
          </p:cNvPr>
          <p:cNvSpPr/>
          <p:nvPr/>
        </p:nvSpPr>
        <p:spPr>
          <a:xfrm>
            <a:off x="6225252" y="5067300"/>
            <a:ext cx="563305" cy="40755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OR</a:t>
            </a:r>
          </a:p>
        </p:txBody>
      </p:sp>
      <p:sp>
        <p:nvSpPr>
          <p:cNvPr id="11" name="Rectangle 10"/>
          <p:cNvSpPr/>
          <p:nvPr/>
        </p:nvSpPr>
        <p:spPr>
          <a:xfrm>
            <a:off x="2286000" y="865606"/>
            <a:ext cx="6477000" cy="8791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rIns="365760" anchor="ctr"/>
          <a:lstStyle/>
          <a:p>
            <a:pPr marL="117475" marR="0" lvl="0" indent="0" algn="l" defTabSz="914400" rtl="0" eaLnBrk="1" fontAlgn="auto" latinLnBrk="0" hangingPunct="1">
              <a:lnSpc>
                <a:spcPct val="114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Percentage of total beneficiary contact forms per Medicare beneficiaries under 150% FPL in the State</a:t>
            </a:r>
            <a:endParaRPr kumimoji="0" lang="en-US" sz="1600" b="0" i="1" u="none" strike="noStrike" kern="1200" cap="none" spc="0" normalizeH="0" baseline="0" noProof="0" dirty="0">
              <a:ln>
                <a:noFill/>
              </a:ln>
              <a:solidFill>
                <a:prstClr val="black"/>
              </a:solidFill>
              <a:effectLst/>
              <a:uLnTx/>
              <a:uFillTx/>
              <a:latin typeface="Calibri"/>
              <a:ea typeface="+mn-ea"/>
              <a:cs typeface="+mn-cs"/>
            </a:endParaRPr>
          </a:p>
        </p:txBody>
      </p:sp>
      <p:sp>
        <p:nvSpPr>
          <p:cNvPr id="12" name="Pentagon 11"/>
          <p:cNvSpPr/>
          <p:nvPr/>
        </p:nvSpPr>
        <p:spPr>
          <a:xfrm>
            <a:off x="469642" y="870394"/>
            <a:ext cx="2654558" cy="879132"/>
          </a:xfrm>
          <a:prstGeom prst="homePlat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Ins="274320" anchor="ct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PM1: Overall MIPPA Contacts</a:t>
            </a:r>
            <a:endParaRPr kumimoji="0" lang="en-US" sz="1600"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875337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D713DA9-2034-47D4-8BFC-9B9C606C79A4}"/>
              </a:ext>
            </a:extLst>
          </p:cNvPr>
          <p:cNvGraphicFramePr>
            <a:graphicFrameLocks noGrp="1"/>
          </p:cNvGraphicFramePr>
          <p:nvPr/>
        </p:nvGraphicFramePr>
        <p:xfrm>
          <a:off x="520262" y="2362200"/>
          <a:ext cx="8011622" cy="3759837"/>
        </p:xfrm>
        <a:graphic>
          <a:graphicData uri="http://schemas.openxmlformats.org/drawingml/2006/table">
            <a:tbl>
              <a:tblPr firstRow="1" bandRow="1">
                <a:tableStyleId>{5C22544A-7EE6-4342-B048-85BDC9FD1C3A}</a:tableStyleId>
              </a:tblPr>
              <a:tblGrid>
                <a:gridCol w="8011622">
                  <a:extLst>
                    <a:ext uri="{9D8B030D-6E8A-4147-A177-3AD203B41FA5}">
                      <a16:colId xmlns:a16="http://schemas.microsoft.com/office/drawing/2014/main" val="3273468984"/>
                    </a:ext>
                  </a:extLst>
                </a:gridCol>
              </a:tblGrid>
              <a:tr h="574677">
                <a:tc>
                  <a:txBody>
                    <a:bodyPr/>
                    <a:lstStyle/>
                    <a:p>
                      <a:pPr algn="ctr"/>
                      <a:r>
                        <a:rPr lang="en-US" sz="1800" b="1" dirty="0"/>
                        <a:t>MIPPA Performance Measure 2 Overview</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397128830"/>
                  </a:ext>
                </a:extLst>
              </a:tr>
              <a:tr h="1558923">
                <a:tc>
                  <a:txBody>
                    <a:bodyPr/>
                    <a:lstStyle/>
                    <a:p>
                      <a:pPr marL="0" indent="0" algn="l">
                        <a:buFont typeface="+mj-lt"/>
                        <a:buNone/>
                      </a:pPr>
                      <a:r>
                        <a:rPr lang="en-US" sz="1800" dirty="0"/>
                        <a:t>Group Outreach forms with the following criteria:</a:t>
                      </a:r>
                    </a:p>
                    <a:p>
                      <a:pPr marL="461963" lvl="1" indent="-346075" algn="l">
                        <a:buFont typeface="Arial" panose="020B0604020202020204" pitchFamily="34" charset="0"/>
                        <a:buChar char="•"/>
                      </a:pPr>
                      <a:r>
                        <a:rPr lang="en-US" sz="1800" dirty="0"/>
                        <a:t>At least one </a:t>
                      </a:r>
                      <a:r>
                        <a:rPr lang="en-US" sz="1800" b="0" u="sng" strike="noStrike" dirty="0">
                          <a:solidFill>
                            <a:schemeClr val="tx1"/>
                          </a:solidFill>
                        </a:rPr>
                        <a:t>Target Beneficiary Group </a:t>
                      </a:r>
                      <a:r>
                        <a:rPr lang="en-US" sz="1800" dirty="0">
                          <a:solidFill>
                            <a:schemeClr val="tx1"/>
                          </a:solidFill>
                        </a:rPr>
                        <a:t>options on the chart below selected; </a:t>
                      </a:r>
                      <a:r>
                        <a:rPr lang="en-US" sz="1800" b="1" u="none" strike="noStrike" dirty="0">
                          <a:solidFill>
                            <a:schemeClr val="tx1"/>
                          </a:solidFill>
                        </a:rPr>
                        <a:t>AND</a:t>
                      </a:r>
                      <a:r>
                        <a:rPr lang="en-US" sz="1800" b="0" u="none" strike="noStrike" dirty="0">
                          <a:solidFill>
                            <a:schemeClr val="tx1"/>
                          </a:solidFill>
                        </a:rPr>
                        <a:t> </a:t>
                      </a:r>
                    </a:p>
                    <a:p>
                      <a:pPr marL="461963" lvl="1" indent="-346075" algn="l">
                        <a:buFont typeface="Arial" panose="020B0604020202020204" pitchFamily="34" charset="0"/>
                        <a:buChar char="•"/>
                      </a:pPr>
                      <a:r>
                        <a:rPr lang="en-US" sz="1800" b="0" u="none" strike="noStrike" dirty="0">
                          <a:solidFill>
                            <a:schemeClr val="tx1"/>
                          </a:solidFill>
                        </a:rPr>
                        <a:t>At least one </a:t>
                      </a:r>
                      <a:r>
                        <a:rPr lang="en-US" sz="1800" b="0" u="sng" strike="noStrike" dirty="0">
                          <a:solidFill>
                            <a:schemeClr val="tx1"/>
                          </a:solidFill>
                        </a:rPr>
                        <a:t>Topics Discussed</a:t>
                      </a:r>
                      <a:r>
                        <a:rPr lang="en-US" sz="1800" b="0" u="none" strike="noStrike" dirty="0">
                          <a:solidFill>
                            <a:schemeClr val="tx1"/>
                          </a:solidFill>
                        </a:rPr>
                        <a:t> options on</a:t>
                      </a:r>
                      <a:r>
                        <a:rPr lang="en-US" sz="1800" b="0" u="none" strike="noStrike" baseline="0" dirty="0">
                          <a:solidFill>
                            <a:schemeClr val="tx1"/>
                          </a:solidFill>
                        </a:rPr>
                        <a:t> the chart </a:t>
                      </a:r>
                      <a:r>
                        <a:rPr lang="en-US" sz="1800" b="0" u="none" strike="noStrike" dirty="0">
                          <a:solidFill>
                            <a:schemeClr val="tx1"/>
                          </a:solidFill>
                        </a:rPr>
                        <a:t>below selected</a:t>
                      </a:r>
                    </a:p>
                    <a:p>
                      <a:pPr marL="461963" lvl="1" indent="-346075" algn="l">
                        <a:buFont typeface="Arial" panose="020B0604020202020204" pitchFamily="34" charset="0"/>
                        <a:buChar char="•"/>
                      </a:pPr>
                      <a:endParaRPr lang="en-US" sz="1800" b="0" u="none" strike="noStrike" dirty="0">
                        <a:solidFill>
                          <a:schemeClr val="tx1"/>
                        </a:solidFill>
                      </a:endParaRPr>
                    </a:p>
                    <a:p>
                      <a:pPr marL="115888" lvl="1" indent="0" algn="l">
                        <a:buFont typeface="Arial" panose="020B0604020202020204" pitchFamily="34" charset="0"/>
                        <a:buNone/>
                      </a:pPr>
                      <a:endParaRPr lang="en-US" sz="1800" b="0" u="none" strike="noStrike"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964734"/>
                  </a:ext>
                </a:extLst>
              </a:tr>
              <a:tr h="144780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strike="noStrike"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193179"/>
                  </a:ext>
                </a:extLst>
              </a:tr>
            </a:tbl>
          </a:graphicData>
        </a:graphic>
      </p:graphicFrame>
      <p:graphicFrame>
        <p:nvGraphicFramePr>
          <p:cNvPr id="12" name="Table 11">
            <a:extLst>
              <a:ext uri="{FF2B5EF4-FFF2-40B4-BE49-F238E27FC236}">
                <a16:creationId xmlns:a16="http://schemas.microsoft.com/office/drawing/2014/main" id="{79C728E6-486D-4CBD-BE46-E8607BAB77BF}"/>
              </a:ext>
            </a:extLst>
          </p:cNvPr>
          <p:cNvGraphicFramePr>
            <a:graphicFrameLocks noGrp="1"/>
          </p:cNvGraphicFramePr>
          <p:nvPr/>
        </p:nvGraphicFramePr>
        <p:xfrm>
          <a:off x="520262" y="4648200"/>
          <a:ext cx="8011622" cy="1402400"/>
        </p:xfrm>
        <a:graphic>
          <a:graphicData uri="http://schemas.openxmlformats.org/drawingml/2006/table">
            <a:tbl>
              <a:tblPr firstRow="1" firstCol="1" bandRow="1"/>
              <a:tblGrid>
                <a:gridCol w="4143040">
                  <a:extLst>
                    <a:ext uri="{9D8B030D-6E8A-4147-A177-3AD203B41FA5}">
                      <a16:colId xmlns:a16="http://schemas.microsoft.com/office/drawing/2014/main" val="1342478196"/>
                    </a:ext>
                  </a:extLst>
                </a:gridCol>
                <a:gridCol w="3868582">
                  <a:extLst>
                    <a:ext uri="{9D8B030D-6E8A-4147-A177-3AD203B41FA5}">
                      <a16:colId xmlns:a16="http://schemas.microsoft.com/office/drawing/2014/main" val="212720049"/>
                    </a:ext>
                  </a:extLst>
                </a:gridCol>
              </a:tblGrid>
              <a:tr h="101115">
                <a:tc>
                  <a:txBody>
                    <a:bodyPr/>
                    <a:lstStyle/>
                    <a:p>
                      <a:pPr algn="ctr">
                        <a:lnSpc>
                          <a:spcPct val="107000"/>
                        </a:lnSpc>
                        <a:spcAft>
                          <a:spcPts val="0"/>
                        </a:spcAft>
                      </a:pPr>
                      <a:r>
                        <a:rPr lang="en-US" sz="1800" b="0" i="1" dirty="0">
                          <a:solidFill>
                            <a:schemeClr val="tx1"/>
                          </a:solidFill>
                          <a:effectLst/>
                          <a:latin typeface="Calibri" panose="020F0502020204030204" pitchFamily="34" charset="0"/>
                          <a:cs typeface="Times New Roman" panose="02020603050405020304" pitchFamily="18" charset="0"/>
                        </a:rPr>
                        <a:t>Target Beneficiary Group Options</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lnSpc>
                          <a:spcPct val="107000"/>
                        </a:lnSpc>
                        <a:spcAft>
                          <a:spcPts val="0"/>
                        </a:spcAft>
                      </a:pPr>
                      <a:r>
                        <a:rPr lang="en-US" sz="1800" b="0" i="1" dirty="0">
                          <a:solidFill>
                            <a:schemeClr val="tx1"/>
                          </a:solidFill>
                          <a:effectLst/>
                          <a:latin typeface="Calibri" panose="020F0502020204030204" pitchFamily="34" charset="0"/>
                          <a:cs typeface="Times New Roman" panose="02020603050405020304" pitchFamily="18" charset="0"/>
                        </a:rPr>
                        <a:t>Topics Discussed Options</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069532144"/>
                  </a:ext>
                </a:extLst>
              </a:tr>
              <a:tr h="44597">
                <a:tc>
                  <a:txBody>
                    <a:bodyPr/>
                    <a:lstStyle/>
                    <a:p>
                      <a:pPr algn="ctr">
                        <a:lnSpc>
                          <a:spcPct val="107000"/>
                        </a:lnSpc>
                        <a:spcAft>
                          <a:spcPts val="0"/>
                        </a:spcAft>
                      </a:pPr>
                      <a:r>
                        <a:rPr lang="en-US" sz="1800" dirty="0">
                          <a:effectLst/>
                          <a:latin typeface="Calibri" panose="020F0502020204030204" pitchFamily="34" charset="0"/>
                          <a:cs typeface="Times New Roman" panose="02020603050405020304" pitchFamily="18" charset="0"/>
                        </a:rPr>
                        <a:t>Low Income</a:t>
                      </a:r>
                    </a:p>
                  </a:txBody>
                  <a:tcPr marL="68580" marR="68580" marT="0"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US" sz="1800" dirty="0">
                          <a:effectLst/>
                          <a:latin typeface="Calibri" panose="020F0502020204030204" pitchFamily="34" charset="0"/>
                          <a:cs typeface="Times New Roman" panose="02020603050405020304" pitchFamily="18" charset="0"/>
                        </a:rPr>
                        <a:t>Extra Help/LIS</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4781352"/>
                  </a:ext>
                </a:extLst>
              </a:tr>
              <a:tr h="44597">
                <a:tc>
                  <a:txBody>
                    <a:bodyPr/>
                    <a:lstStyle/>
                    <a:p>
                      <a:pPr algn="ctr">
                        <a:lnSpc>
                          <a:spcPct val="107000"/>
                        </a:lnSpc>
                        <a:spcAft>
                          <a:spcPts val="0"/>
                        </a:spcAft>
                      </a:pPr>
                      <a:r>
                        <a:rPr lang="en-US" sz="1800" dirty="0">
                          <a:effectLst/>
                          <a:latin typeface="Calibri" panose="020F0502020204030204" pitchFamily="34" charset="0"/>
                          <a:cs typeface="Times New Roman" panose="02020603050405020304" pitchFamily="18" charset="0"/>
                        </a:rPr>
                        <a:t>Rural</a:t>
                      </a:r>
                    </a:p>
                  </a:txBody>
                  <a:tcPr marL="68580" marR="68580" marT="0"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US" sz="1800" dirty="0">
                          <a:effectLst/>
                          <a:latin typeface="Calibri" panose="020F0502020204030204" pitchFamily="34" charset="0"/>
                          <a:cs typeface="Times New Roman" panose="02020603050405020304" pitchFamily="18" charset="0"/>
                        </a:rPr>
                        <a:t>Medicaid</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3634152"/>
                  </a:ext>
                </a:extLst>
              </a:tr>
              <a:tr h="44597">
                <a:tc>
                  <a:txBody>
                    <a:bodyPr/>
                    <a:lstStyle/>
                    <a:p>
                      <a:pPr algn="ctr">
                        <a:lnSpc>
                          <a:spcPct val="107000"/>
                        </a:lnSpc>
                        <a:spcAft>
                          <a:spcPts val="0"/>
                        </a:spcAft>
                      </a:pPr>
                      <a:r>
                        <a:rPr lang="en-US" sz="1800" dirty="0">
                          <a:effectLst/>
                          <a:latin typeface="Calibri" panose="020F0502020204030204" pitchFamily="34" charset="0"/>
                          <a:cs typeface="Times New Roman" panose="02020603050405020304" pitchFamily="18" charset="0"/>
                        </a:rPr>
                        <a:t> </a:t>
                      </a:r>
                    </a:p>
                  </a:txBody>
                  <a:tcPr marL="68580" marR="68580" marT="0"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US" sz="1800" dirty="0">
                          <a:effectLst/>
                          <a:latin typeface="Calibri" panose="020F0502020204030204" pitchFamily="34" charset="0"/>
                          <a:cs typeface="Times New Roman" panose="02020603050405020304" pitchFamily="18" charset="0"/>
                        </a:rPr>
                        <a:t>MSP</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7641381"/>
                  </a:ext>
                </a:extLst>
              </a:tr>
              <a:tr h="44597">
                <a:tc>
                  <a:txBody>
                    <a:bodyPr/>
                    <a:lstStyle/>
                    <a:p>
                      <a:pPr algn="ctr">
                        <a:lnSpc>
                          <a:spcPct val="107000"/>
                        </a:lnSpc>
                        <a:spcAft>
                          <a:spcPts val="0"/>
                        </a:spcAft>
                      </a:pPr>
                      <a:r>
                        <a:rPr lang="en-US" sz="1800" dirty="0">
                          <a:effectLst/>
                          <a:latin typeface="Calibri" panose="020F0502020204030204" pitchFamily="34" charset="0"/>
                          <a:cs typeface="Times New Roman" panose="02020603050405020304" pitchFamily="18" charset="0"/>
                        </a:rPr>
                        <a:t> </a:t>
                      </a:r>
                    </a:p>
                  </a:txBody>
                  <a:tcPr marL="68580" marR="68580" marT="0"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US" sz="1800" dirty="0">
                          <a:effectLst/>
                          <a:latin typeface="Calibri" panose="020F0502020204030204" pitchFamily="34" charset="0"/>
                          <a:cs typeface="Times New Roman" panose="02020603050405020304" pitchFamily="18" charset="0"/>
                        </a:rPr>
                        <a:t>Preventive Services</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8478084"/>
                  </a:ext>
                </a:extLst>
              </a:tr>
            </a:tbl>
          </a:graphicData>
        </a:graphic>
      </p:graphicFrame>
      <p:sp>
        <p:nvSpPr>
          <p:cNvPr id="13" name="Rectangle 12">
            <a:extLst>
              <a:ext uri="{FF2B5EF4-FFF2-40B4-BE49-F238E27FC236}">
                <a16:creationId xmlns:a16="http://schemas.microsoft.com/office/drawing/2014/main" id="{DF062E67-C086-4001-B04E-CB37B7E0B16B}"/>
              </a:ext>
            </a:extLst>
          </p:cNvPr>
          <p:cNvSpPr/>
          <p:nvPr/>
        </p:nvSpPr>
        <p:spPr>
          <a:xfrm>
            <a:off x="4338263" y="5307449"/>
            <a:ext cx="647700" cy="40755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AND</a:t>
            </a:r>
          </a:p>
        </p:txBody>
      </p:sp>
      <p:sp>
        <p:nvSpPr>
          <p:cNvPr id="8" name="Rectangle 7"/>
          <p:cNvSpPr/>
          <p:nvPr/>
        </p:nvSpPr>
        <p:spPr>
          <a:xfrm>
            <a:off x="2438400" y="990600"/>
            <a:ext cx="6324600" cy="8791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rIns="365760" anchor="ctr"/>
          <a:lstStyle/>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Total number of people reached as reported on group outreach and education forms</a:t>
            </a:r>
          </a:p>
        </p:txBody>
      </p:sp>
      <p:sp>
        <p:nvSpPr>
          <p:cNvPr id="9" name="Pentagon 8"/>
          <p:cNvSpPr/>
          <p:nvPr/>
        </p:nvSpPr>
        <p:spPr>
          <a:xfrm>
            <a:off x="457200" y="995388"/>
            <a:ext cx="2667000" cy="879132"/>
          </a:xfrm>
          <a:prstGeom prst="homePlat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Ins="274320" anchor="ct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PM2: Overall Persons Reached through Outreach</a:t>
            </a:r>
            <a:endParaRPr kumimoji="0" lang="en-US" sz="1600"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28599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D713DA9-2034-47D4-8BFC-9B9C606C79A4}"/>
              </a:ext>
            </a:extLst>
          </p:cNvPr>
          <p:cNvGraphicFramePr>
            <a:graphicFrameLocks noGrp="1"/>
          </p:cNvGraphicFramePr>
          <p:nvPr/>
        </p:nvGraphicFramePr>
        <p:xfrm>
          <a:off x="722297" y="2093381"/>
          <a:ext cx="8011622" cy="2416036"/>
        </p:xfrm>
        <a:graphic>
          <a:graphicData uri="http://schemas.openxmlformats.org/drawingml/2006/table">
            <a:tbl>
              <a:tblPr firstRow="1" bandRow="1">
                <a:tableStyleId>{5C22544A-7EE6-4342-B048-85BDC9FD1C3A}</a:tableStyleId>
              </a:tblPr>
              <a:tblGrid>
                <a:gridCol w="2652545">
                  <a:extLst>
                    <a:ext uri="{9D8B030D-6E8A-4147-A177-3AD203B41FA5}">
                      <a16:colId xmlns:a16="http://schemas.microsoft.com/office/drawing/2014/main" val="3273468984"/>
                    </a:ext>
                  </a:extLst>
                </a:gridCol>
                <a:gridCol w="5359077">
                  <a:extLst>
                    <a:ext uri="{9D8B030D-6E8A-4147-A177-3AD203B41FA5}">
                      <a16:colId xmlns:a16="http://schemas.microsoft.com/office/drawing/2014/main" val="1072158216"/>
                    </a:ext>
                  </a:extLst>
                </a:gridCol>
              </a:tblGrid>
              <a:tr h="310763">
                <a:tc gridSpan="2">
                  <a:txBody>
                    <a:bodyPr/>
                    <a:lstStyle/>
                    <a:p>
                      <a:pPr algn="ctr"/>
                      <a:r>
                        <a:rPr lang="en-US" sz="1600" b="1" dirty="0"/>
                        <a:t>MIPPA Performance Measure 3 Overview</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ctr"/>
                      <a:endParaRPr lang="en-US" sz="1400"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5D7D95"/>
                    </a:solidFill>
                  </a:tcPr>
                </a:tc>
                <a:extLst>
                  <a:ext uri="{0D108BD9-81ED-4DB2-BD59-A6C34878D82A}">
                    <a16:rowId xmlns:a16="http://schemas.microsoft.com/office/drawing/2014/main" val="2397128830"/>
                  </a:ext>
                </a:extLst>
              </a:tr>
              <a:tr h="526276">
                <a:tc gridSpan="2">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600" dirty="0"/>
                        <a:t>Beneficiary contact forms with the following criteria:</a:t>
                      </a:r>
                    </a:p>
                    <a:p>
                      <a:pPr marL="457200" indent="-338138" algn="l">
                        <a:buFont typeface="Arial" panose="020B0604020202020204" pitchFamily="34" charset="0"/>
                        <a:buChar char="•"/>
                      </a:pPr>
                      <a:r>
                        <a:rPr lang="en-US" sz="1600" dirty="0"/>
                        <a:t>One of the</a:t>
                      </a:r>
                      <a:r>
                        <a:rPr lang="en-US" sz="1600" baseline="0" dirty="0"/>
                        <a:t> </a:t>
                      </a:r>
                      <a:r>
                        <a:rPr lang="en-US" sz="1600" b="0" u="none" strike="noStrike" dirty="0">
                          <a:solidFill>
                            <a:schemeClr val="tx1"/>
                          </a:solidFill>
                        </a:rPr>
                        <a:t>Target Beneficiary Groups</a:t>
                      </a:r>
                      <a:r>
                        <a:rPr lang="en-US" sz="1600" u="none" dirty="0"/>
                        <a:t>:</a:t>
                      </a:r>
                      <a:r>
                        <a:rPr lang="en-US" sz="1600" u="none" baseline="0" dirty="0"/>
                        <a:t> </a:t>
                      </a:r>
                      <a:r>
                        <a:rPr lang="en-US" sz="1600" b="0" u="none" dirty="0">
                          <a:solidFill>
                            <a:schemeClr val="tx1"/>
                          </a:solidFill>
                        </a:rPr>
                        <a:t>Beneficiaries Under 65, Rural Beneficiaries, Native American Beneficiaries, or Beneficiaries with English as Secondary</a:t>
                      </a:r>
                      <a:r>
                        <a:rPr lang="en-US" sz="1600" b="0" u="none" baseline="0" dirty="0">
                          <a:solidFill>
                            <a:schemeClr val="tx1"/>
                          </a:solidFill>
                        </a:rPr>
                        <a:t> Language</a:t>
                      </a:r>
                      <a:endParaRPr lang="en-US" sz="1600" b="1" u="none" strike="noStrike" baseline="0" dirty="0">
                        <a:solidFill>
                          <a:schemeClr val="tx1"/>
                        </a:solidFill>
                      </a:endParaRPr>
                    </a:p>
                    <a:p>
                      <a:pPr marL="457200" lvl="1" indent="0" algn="l">
                        <a:buFont typeface="Arial" panose="020B0604020202020204" pitchFamily="34" charset="0"/>
                        <a:buNone/>
                      </a:pPr>
                      <a:r>
                        <a:rPr lang="en-US" sz="1600" b="1" u="none" strike="noStrike" dirty="0">
                          <a:solidFill>
                            <a:schemeClr val="tx1"/>
                          </a:solidFill>
                        </a:rPr>
                        <a:t>AND</a:t>
                      </a:r>
                      <a:r>
                        <a:rPr lang="en-US" sz="1600" b="0" u="none" strike="noStrike" dirty="0">
                          <a:solidFill>
                            <a:schemeClr val="tx1"/>
                          </a:solidFill>
                        </a:rPr>
                        <a:t> </a:t>
                      </a:r>
                    </a:p>
                    <a:p>
                      <a:pPr marL="461963" lvl="1" indent="-346075" algn="l">
                        <a:buFont typeface="Arial" panose="020B0604020202020204" pitchFamily="34" charset="0"/>
                        <a:buChar char="•"/>
                      </a:pPr>
                      <a:r>
                        <a:rPr lang="en-US" sz="1600" b="0" u="none" strike="noStrike" dirty="0">
                          <a:solidFill>
                            <a:schemeClr val="tx1"/>
                          </a:solidFill>
                        </a:rPr>
                        <a:t>At least one </a:t>
                      </a:r>
                      <a:r>
                        <a:rPr lang="en-US" sz="1600" b="0" u="sng" strike="noStrike" dirty="0">
                          <a:solidFill>
                            <a:schemeClr val="tx1"/>
                          </a:solidFill>
                        </a:rPr>
                        <a:t>Topics Discussed</a:t>
                      </a:r>
                      <a:r>
                        <a:rPr lang="en-US" sz="1600" b="0" u="none" strike="noStrike" dirty="0">
                          <a:solidFill>
                            <a:schemeClr val="tx1"/>
                          </a:solidFill>
                        </a:rPr>
                        <a:t> options listed in the chart</a:t>
                      </a:r>
                      <a:r>
                        <a:rPr lang="en-US" sz="1600" b="0" u="none" strike="noStrike" baseline="0" dirty="0">
                          <a:solidFill>
                            <a:schemeClr val="tx1"/>
                          </a:solidFill>
                        </a:rPr>
                        <a:t> below</a:t>
                      </a:r>
                      <a:r>
                        <a:rPr lang="en-US" sz="1600" b="0" u="none" strike="noStrike" dirty="0">
                          <a:solidFill>
                            <a:schemeClr val="tx1"/>
                          </a:solidFill>
                        </a:rPr>
                        <a:t> selected</a:t>
                      </a:r>
                    </a:p>
                    <a:p>
                      <a:pPr marL="461963" lvl="1" indent="-346075" algn="l">
                        <a:buFont typeface="Arial" panose="020B0604020202020204" pitchFamily="34" charset="0"/>
                        <a:buChar char="•"/>
                      </a:pPr>
                      <a:endParaRPr lang="en-US" sz="1600" b="0" u="sng" strike="noStrike"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600" b="0" u="sng" strike="noStrike"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8251238"/>
                  </a:ext>
                </a:extLst>
              </a:tr>
              <a:tr h="526276">
                <a:tc>
                  <a:txBody>
                    <a:bodyPr/>
                    <a:lstStyle/>
                    <a:p>
                      <a:pPr marL="0" indent="0" algn="ctr">
                        <a:buFont typeface="Arial" panose="020B0604020202020204" pitchFamily="34" charset="0"/>
                        <a:buNone/>
                      </a:pPr>
                      <a:endParaRPr lang="en-US" sz="1600" b="1"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l">
                        <a:buFont typeface="+mj-lt"/>
                        <a:buNone/>
                      </a:pPr>
                      <a:endParaRPr lang="en-US" sz="1600" b="0" u="none"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0062097"/>
                  </a:ext>
                </a:extLst>
              </a:tr>
            </a:tbl>
          </a:graphicData>
        </a:graphic>
      </p:graphicFrame>
      <p:sp>
        <p:nvSpPr>
          <p:cNvPr id="13" name="Rectangle 12"/>
          <p:cNvSpPr/>
          <p:nvPr/>
        </p:nvSpPr>
        <p:spPr>
          <a:xfrm>
            <a:off x="2590800" y="944880"/>
            <a:ext cx="6324600" cy="8791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rIns="365760" anchor="ctr"/>
          <a:lstStyle/>
          <a:p>
            <a:pPr marL="0" marR="0" lvl="0" indent="0" algn="l" defTabSz="914400" rtl="0" eaLnBrk="1" fontAlgn="auto" latinLnBrk="0" hangingPunct="1">
              <a:lnSpc>
                <a:spcPct val="114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Total number of beneficiary contact forms by target beneficiary groups (Under 65, Rural, Native American, English as a Secondary Language)</a:t>
            </a:r>
          </a:p>
        </p:txBody>
      </p:sp>
      <p:sp>
        <p:nvSpPr>
          <p:cNvPr id="14" name="Pentagon 13"/>
          <p:cNvSpPr/>
          <p:nvPr/>
        </p:nvSpPr>
        <p:spPr>
          <a:xfrm>
            <a:off x="606552" y="949668"/>
            <a:ext cx="2670048" cy="879132"/>
          </a:xfrm>
          <a:prstGeom prst="homePlat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Ins="274320" anchor="ct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PM3: MIPPA Target Populations</a:t>
            </a:r>
            <a:endParaRPr kumimoji="0" lang="en-US" sz="1600" b="1" i="0" u="none" strike="noStrike" kern="1200" cap="none" spc="0" normalizeH="0" baseline="0" noProof="0" dirty="0">
              <a:ln>
                <a:noFill/>
              </a:ln>
              <a:solidFill>
                <a:srgbClr val="FFFFFF"/>
              </a:solidFill>
              <a:effectLst/>
              <a:uLnTx/>
              <a:uFillTx/>
              <a:latin typeface="Calibri"/>
              <a:ea typeface="+mn-ea"/>
              <a:cs typeface="+mn-cs"/>
            </a:endParaRPr>
          </a:p>
        </p:txBody>
      </p:sp>
      <p:graphicFrame>
        <p:nvGraphicFramePr>
          <p:cNvPr id="18" name="Table 17">
            <a:extLst>
              <a:ext uri="{FF2B5EF4-FFF2-40B4-BE49-F238E27FC236}">
                <a16:creationId xmlns:a16="http://schemas.microsoft.com/office/drawing/2014/main" id="{B663B602-BA86-493B-9FE1-CDA75A140507}"/>
              </a:ext>
            </a:extLst>
          </p:cNvPr>
          <p:cNvGraphicFramePr>
            <a:graphicFrameLocks noGrp="1"/>
          </p:cNvGraphicFramePr>
          <p:nvPr/>
        </p:nvGraphicFramePr>
        <p:xfrm>
          <a:off x="722297" y="3962399"/>
          <a:ext cx="8011622" cy="2514599"/>
        </p:xfrm>
        <a:graphic>
          <a:graphicData uri="http://schemas.openxmlformats.org/drawingml/2006/table">
            <a:tbl>
              <a:tblPr firstRow="1" firstCol="1" bandRow="1"/>
              <a:tblGrid>
                <a:gridCol w="2961006">
                  <a:extLst>
                    <a:ext uri="{9D8B030D-6E8A-4147-A177-3AD203B41FA5}">
                      <a16:colId xmlns:a16="http://schemas.microsoft.com/office/drawing/2014/main" val="1342478196"/>
                    </a:ext>
                  </a:extLst>
                </a:gridCol>
                <a:gridCol w="2764852">
                  <a:extLst>
                    <a:ext uri="{9D8B030D-6E8A-4147-A177-3AD203B41FA5}">
                      <a16:colId xmlns:a16="http://schemas.microsoft.com/office/drawing/2014/main" val="212720049"/>
                    </a:ext>
                  </a:extLst>
                </a:gridCol>
                <a:gridCol w="2285764">
                  <a:extLst>
                    <a:ext uri="{9D8B030D-6E8A-4147-A177-3AD203B41FA5}">
                      <a16:colId xmlns:a16="http://schemas.microsoft.com/office/drawing/2014/main" val="2957251553"/>
                    </a:ext>
                  </a:extLst>
                </a:gridCol>
              </a:tblGrid>
              <a:tr h="389650">
                <a:tc gridSpan="3">
                  <a:txBody>
                    <a:bodyPr/>
                    <a:lstStyle/>
                    <a:p>
                      <a:pPr marL="0" algn="ctr" defTabSz="457200" rtl="0" eaLnBrk="1" fontAlgn="b" latinLnBrk="0" hangingPunct="1"/>
                      <a:r>
                        <a:rPr lang="en-US" sz="1600" b="0" i="1" kern="1200" dirty="0">
                          <a:solidFill>
                            <a:schemeClr val="tx1"/>
                          </a:solidFill>
                          <a:latin typeface="+mn-lt"/>
                          <a:ea typeface="+mn-ea"/>
                          <a:cs typeface="+mn-cs"/>
                        </a:rPr>
                        <a:t>At Least</a:t>
                      </a:r>
                      <a:r>
                        <a:rPr lang="en-US" sz="1600" b="0" i="1" kern="1200" baseline="0" dirty="0">
                          <a:solidFill>
                            <a:schemeClr val="tx1"/>
                          </a:solidFill>
                          <a:latin typeface="+mn-lt"/>
                          <a:ea typeface="+mn-ea"/>
                          <a:cs typeface="+mn-cs"/>
                        </a:rPr>
                        <a:t> One of the Following </a:t>
                      </a:r>
                      <a:r>
                        <a:rPr lang="en-US" sz="1600" b="0" i="1" kern="1200" dirty="0">
                          <a:solidFill>
                            <a:schemeClr val="tx1"/>
                          </a:solidFill>
                          <a:latin typeface="+mn-lt"/>
                          <a:ea typeface="+mn-ea"/>
                          <a:cs typeface="+mn-cs"/>
                        </a:rPr>
                        <a:t>Topics Discussed Options Must be Selected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marL="0" algn="ctr" defTabSz="457200" rtl="0" eaLnBrk="1" fontAlgn="b" latinLnBrk="0" hangingPunct="1"/>
                      <a:endParaRPr lang="en-US" sz="1200" b="1" kern="1200" dirty="0">
                        <a:solidFill>
                          <a:schemeClr val="lt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D7D95"/>
                    </a:solidFill>
                  </a:tcPr>
                </a:tc>
                <a:tc hMerge="1">
                  <a:txBody>
                    <a:bodyPr/>
                    <a:lstStyle/>
                    <a:p>
                      <a:pPr marL="0" algn="ctr" defTabSz="457200" rtl="0" eaLnBrk="1" fontAlgn="b" latinLnBrk="0" hangingPunct="1"/>
                      <a:endParaRPr lang="en-US" sz="1200" b="1" kern="1200" dirty="0">
                        <a:solidFill>
                          <a:schemeClr val="lt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D7D95"/>
                    </a:solidFill>
                  </a:tcPr>
                </a:tc>
                <a:extLst>
                  <a:ext uri="{0D108BD9-81ED-4DB2-BD59-A6C34878D82A}">
                    <a16:rowId xmlns:a16="http://schemas.microsoft.com/office/drawing/2014/main" val="3973163056"/>
                  </a:ext>
                </a:extLst>
              </a:tr>
              <a:tr h="464325">
                <a:tc>
                  <a:txBody>
                    <a:bodyPr/>
                    <a:lstStyle/>
                    <a:p>
                      <a:pPr marL="0" algn="ctr" defTabSz="457200" rtl="0" eaLnBrk="1" fontAlgn="b" latinLnBrk="0" hangingPunct="1"/>
                      <a:r>
                        <a:rPr lang="en-US" sz="1400" b="0" u="sng" kern="1200" dirty="0">
                          <a:solidFill>
                            <a:schemeClr val="tx1"/>
                          </a:solidFill>
                          <a:latin typeface="+mn-lt"/>
                          <a:ea typeface="+mn-ea"/>
                          <a:cs typeface="+mn-cs"/>
                        </a:rPr>
                        <a:t>Part D Low Income Subsidy </a:t>
                      </a:r>
                    </a:p>
                    <a:p>
                      <a:pPr marL="0" algn="ctr" defTabSz="457200" rtl="0" eaLnBrk="1" fontAlgn="b" latinLnBrk="0" hangingPunct="1"/>
                      <a:r>
                        <a:rPr lang="en-US" sz="1400" b="0" u="sng" kern="1200" dirty="0">
                          <a:solidFill>
                            <a:schemeClr val="tx1"/>
                          </a:solidFill>
                          <a:latin typeface="+mn-lt"/>
                          <a:ea typeface="+mn-ea"/>
                          <a:cs typeface="+mn-cs"/>
                        </a:rPr>
                        <a:t>(LIS/Extra Help)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ctr" defTabSz="457200" rtl="0" eaLnBrk="1" fontAlgn="b" latinLnBrk="0" hangingPunct="1"/>
                      <a:r>
                        <a:rPr lang="en-US" sz="1400" b="0" u="sng" kern="1200" dirty="0">
                          <a:solidFill>
                            <a:schemeClr val="tx1"/>
                          </a:solidFill>
                          <a:latin typeface="+mn-lt"/>
                          <a:ea typeface="+mn-ea"/>
                          <a:cs typeface="+mn-cs"/>
                        </a:rPr>
                        <a:t>Medicaid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ctr" defTabSz="457200" rtl="0" eaLnBrk="1" fontAlgn="b" latinLnBrk="0" hangingPunct="1"/>
                      <a:r>
                        <a:rPr lang="en-US" sz="1400" b="0" u="sng" dirty="0"/>
                        <a:t>Additional Topic Details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069532144"/>
                  </a:ext>
                </a:extLst>
              </a:tr>
              <a:tr h="237232">
                <a:tc>
                  <a:txBody>
                    <a:bodyPr/>
                    <a:lstStyle/>
                    <a:p>
                      <a:pPr algn="ctr" fontAlgn="b"/>
                      <a:r>
                        <a:rPr lang="en-US" sz="1400" b="0" i="0" u="none" strike="noStrike" dirty="0">
                          <a:solidFill>
                            <a:srgbClr val="000000"/>
                          </a:solidFill>
                          <a:effectLst/>
                          <a:latin typeface="Calibri" panose="020F0502020204030204" pitchFamily="34" charset="0"/>
                        </a:rPr>
                        <a:t>Application Assistance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Application Submission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Preventive Services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4781352"/>
                  </a:ext>
                </a:extLst>
              </a:tr>
              <a:tr h="237232">
                <a:tc>
                  <a:txBody>
                    <a:bodyPr/>
                    <a:lstStyle/>
                    <a:p>
                      <a:pPr algn="ctr" fontAlgn="b"/>
                      <a:r>
                        <a:rPr lang="en-US" sz="1400" b="0" i="0" u="none" strike="noStrike" dirty="0">
                          <a:solidFill>
                            <a:srgbClr val="000000"/>
                          </a:solidFill>
                          <a:effectLst/>
                          <a:latin typeface="Calibri" panose="020F0502020204030204" pitchFamily="34" charset="0"/>
                        </a:rPr>
                        <a:t>Application Submission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Benefit Explanation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3634152"/>
                  </a:ext>
                </a:extLst>
              </a:tr>
              <a:tr h="237232">
                <a:tc>
                  <a:txBody>
                    <a:bodyPr/>
                    <a:lstStyle/>
                    <a:p>
                      <a:pPr algn="ctr" fontAlgn="b"/>
                      <a:r>
                        <a:rPr lang="en-US" sz="1400" b="0" i="0" u="none" strike="noStrike" dirty="0">
                          <a:solidFill>
                            <a:srgbClr val="000000"/>
                          </a:solidFill>
                          <a:effectLst/>
                          <a:latin typeface="Calibri" panose="020F0502020204030204" pitchFamily="34" charset="0"/>
                        </a:rPr>
                        <a:t>Benefit Explanation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Buy-in Coordination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7641381"/>
                  </a:ext>
                </a:extLst>
              </a:tr>
              <a:tr h="237232">
                <a:tc>
                  <a:txBody>
                    <a:bodyPr/>
                    <a:lstStyle/>
                    <a:p>
                      <a:pPr algn="ctr" fontAlgn="b"/>
                      <a:r>
                        <a:rPr lang="en-US" sz="1400" b="0" i="0" u="none" strike="noStrike" dirty="0">
                          <a:solidFill>
                            <a:srgbClr val="000000"/>
                          </a:solidFill>
                          <a:effectLst/>
                          <a:latin typeface="Calibri" panose="020F0502020204030204" pitchFamily="34" charset="0"/>
                        </a:rPr>
                        <a:t>Eligibility/Screening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Eligibility/Screening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8478084"/>
                  </a:ext>
                </a:extLst>
              </a:tr>
              <a:tr h="237232">
                <a:tc>
                  <a:txBody>
                    <a:bodyPr/>
                    <a:lstStyle/>
                    <a:p>
                      <a:pPr algn="ctr" fontAlgn="b"/>
                      <a:r>
                        <a:rPr lang="en-US" sz="1400" b="0" i="0" u="none" strike="noStrike" dirty="0">
                          <a:solidFill>
                            <a:srgbClr val="000000"/>
                          </a:solidFill>
                          <a:effectLst/>
                          <a:latin typeface="Calibri" panose="020F0502020204030204" pitchFamily="34" charset="0"/>
                        </a:rPr>
                        <a:t>LI NET/BAE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Medicaid Application Assistance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5830720"/>
                  </a:ext>
                </a:extLst>
              </a:tr>
              <a:tr h="237232">
                <a:tc>
                  <a:txBody>
                    <a:bodyPr/>
                    <a:lstStyle/>
                    <a:p>
                      <a:pPr algn="ctr" fontAlgn="b"/>
                      <a:r>
                        <a:rPr lang="en-US" sz="14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MSP Application Assistance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1174536"/>
                  </a:ext>
                </a:extLst>
              </a:tr>
              <a:tr h="237232">
                <a:tc>
                  <a:txBody>
                    <a:bodyPr/>
                    <a:lstStyle/>
                    <a:p>
                      <a:pPr algn="ctr" fontAlgn="b"/>
                      <a:r>
                        <a:rPr lang="en-US" sz="14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Recertification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569453"/>
                  </a:ext>
                </a:extLst>
              </a:tr>
            </a:tbl>
          </a:graphicData>
        </a:graphic>
      </p:graphicFrame>
      <p:sp>
        <p:nvSpPr>
          <p:cNvPr id="19" name="Rectangle 18">
            <a:extLst>
              <a:ext uri="{FF2B5EF4-FFF2-40B4-BE49-F238E27FC236}">
                <a16:creationId xmlns:a16="http://schemas.microsoft.com/office/drawing/2014/main" id="{94CE84DE-6A35-4127-A3B6-9801C95433CD}"/>
              </a:ext>
            </a:extLst>
          </p:cNvPr>
          <p:cNvSpPr/>
          <p:nvPr/>
        </p:nvSpPr>
        <p:spPr>
          <a:xfrm>
            <a:off x="3441131" y="5181599"/>
            <a:ext cx="521269" cy="40755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OR</a:t>
            </a:r>
          </a:p>
        </p:txBody>
      </p:sp>
      <p:sp>
        <p:nvSpPr>
          <p:cNvPr id="20" name="Rectangle 19">
            <a:extLst>
              <a:ext uri="{FF2B5EF4-FFF2-40B4-BE49-F238E27FC236}">
                <a16:creationId xmlns:a16="http://schemas.microsoft.com/office/drawing/2014/main" id="{A9B5ACE2-E14D-4D7C-93A1-0C633BA05354}"/>
              </a:ext>
            </a:extLst>
          </p:cNvPr>
          <p:cNvSpPr/>
          <p:nvPr/>
        </p:nvSpPr>
        <p:spPr>
          <a:xfrm>
            <a:off x="6172200" y="5219699"/>
            <a:ext cx="521269" cy="40755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OR</a:t>
            </a:r>
          </a:p>
        </p:txBody>
      </p:sp>
    </p:spTree>
    <p:extLst>
      <p:ext uri="{BB962C8B-B14F-4D97-AF65-F5344CB8AC3E}">
        <p14:creationId xmlns:p14="http://schemas.microsoft.com/office/powerpoint/2010/main" val="1114632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14000"/>
              </a:lnSpc>
            </a:pPr>
            <a:r>
              <a:rPr lang="en-US" sz="3200" b="1" dirty="0"/>
              <a:t>PM3: MIPPA Target Populations – </a:t>
            </a:r>
            <a:br>
              <a:rPr lang="en-US" sz="3200" b="1" dirty="0"/>
            </a:br>
            <a:r>
              <a:rPr lang="en-US" sz="3200" b="1" dirty="0"/>
              <a:t>Beneficiaries Under 65</a:t>
            </a:r>
            <a:endParaRPr lang="en-US" sz="3200" b="1" dirty="0">
              <a:solidFill>
                <a:srgbClr val="FFFFFF"/>
              </a:solidFill>
            </a:endParaRPr>
          </a:p>
        </p:txBody>
      </p:sp>
      <p:sp>
        <p:nvSpPr>
          <p:cNvPr id="3" name="Slide Number Placeholder 2"/>
          <p:cNvSpPr>
            <a:spLocks noGrp="1"/>
          </p:cNvSpPr>
          <p:nvPr>
            <p:ph type="sldNum" sz="quarter" idx="4294967295"/>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06392-2EB7-4DBC-9688-B6CCB54D41C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 name="Content Placeholder 3"/>
          <p:cNvSpPr>
            <a:spLocks noGrp="1"/>
          </p:cNvSpPr>
          <p:nvPr>
            <p:ph sz="quarter" idx="1"/>
          </p:nvPr>
        </p:nvSpPr>
        <p:spPr>
          <a:xfrm>
            <a:off x="457200" y="2244522"/>
            <a:ext cx="8153400" cy="1794078"/>
          </a:xfrm>
        </p:spPr>
        <p:txBody>
          <a:bodyPr>
            <a:normAutofit/>
          </a:bodyPr>
          <a:lstStyle/>
          <a:p>
            <a:r>
              <a:rPr lang="en-US" sz="2100" dirty="0"/>
              <a:t>Includes contacts with anyone who is under 65 </a:t>
            </a:r>
            <a:r>
              <a:rPr lang="en-US" sz="2100" u="sng" dirty="0"/>
              <a:t>and</a:t>
            </a:r>
            <a:r>
              <a:rPr lang="en-US" sz="2100" dirty="0"/>
              <a:t>: </a:t>
            </a:r>
          </a:p>
          <a:p>
            <a:pPr lvl="1"/>
            <a:r>
              <a:rPr lang="en-US" sz="2200" u="sng" dirty="0"/>
              <a:t>Receiving </a:t>
            </a:r>
            <a:r>
              <a:rPr lang="en-US" sz="2200" i="1" u="sng" dirty="0"/>
              <a:t>or</a:t>
            </a:r>
            <a:r>
              <a:rPr lang="en-US" sz="2200" u="sng" dirty="0"/>
              <a:t> applying </a:t>
            </a:r>
            <a:r>
              <a:rPr lang="en-US" sz="2200" dirty="0"/>
              <a:t>for Medicare and Social Security benefits due to disability </a:t>
            </a:r>
            <a:endParaRPr lang="en-US" dirty="0"/>
          </a:p>
          <a:p>
            <a:endParaRPr lang="en-US" dirty="0"/>
          </a:p>
          <a:p>
            <a:pPr marL="57150" indent="0">
              <a:buNone/>
            </a:pPr>
            <a:endParaRPr lang="en-US" dirty="0"/>
          </a:p>
          <a:p>
            <a:endParaRPr lang="en-US" dirty="0"/>
          </a:p>
          <a:p>
            <a:endParaRPr lang="en-US" dirty="0"/>
          </a:p>
          <a:p>
            <a:pPr lvl="1"/>
            <a:endParaRPr lang="en-US" sz="2400" dirty="0"/>
          </a:p>
          <a:p>
            <a:pPr lvl="1"/>
            <a:endParaRPr lang="en-US" sz="2400" dirty="0"/>
          </a:p>
          <a:p>
            <a:pPr lvl="1"/>
            <a:endParaRPr lang="en-US" sz="2400" dirty="0"/>
          </a:p>
          <a:p>
            <a:pPr lvl="1"/>
            <a:endParaRPr lang="en-US" sz="2400" dirty="0"/>
          </a:p>
        </p:txBody>
      </p:sp>
      <p:sp>
        <p:nvSpPr>
          <p:cNvPr id="9" name="Content Placeholder 3"/>
          <p:cNvSpPr txBox="1">
            <a:spLocks/>
          </p:cNvSpPr>
          <p:nvPr/>
        </p:nvSpPr>
        <p:spPr>
          <a:xfrm>
            <a:off x="6324600" y="3581400"/>
            <a:ext cx="8153400"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640080" marR="0" lvl="1" indent="-274320" algn="l" defTabSz="914400" rtl="0" eaLnBrk="1" fontAlgn="auto" latinLnBrk="0" hangingPunct="1">
              <a:lnSpc>
                <a:spcPct val="100000"/>
              </a:lnSpc>
              <a:spcBef>
                <a:spcPts val="550"/>
              </a:spcBef>
              <a:spcAft>
                <a:spcPts val="0"/>
              </a:spcAft>
              <a:buClr>
                <a:srgbClr val="4F81BD"/>
              </a:buClr>
              <a:buSzPct val="70000"/>
              <a:buFont typeface="Wingdings 2"/>
              <a:buChar char=""/>
              <a:tabLst/>
              <a:defRPr/>
            </a:pPr>
            <a:endParaRPr kumimoji="0" lang="en-US" sz="26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7" name="Straight Arrow Connector 16"/>
          <p:cNvCxnSpPr/>
          <p:nvPr/>
        </p:nvCxnSpPr>
        <p:spPr>
          <a:xfrm flipH="1">
            <a:off x="3233104" y="4192676"/>
            <a:ext cx="990600" cy="1"/>
          </a:xfrm>
          <a:prstGeom prst="straightConnector1">
            <a:avLst/>
          </a:prstGeom>
          <a:ln w="57150">
            <a:tailEnd type="arrow"/>
          </a:ln>
        </p:spPr>
        <p:style>
          <a:lnRef idx="2">
            <a:schemeClr val="accent2"/>
          </a:lnRef>
          <a:fillRef idx="0">
            <a:schemeClr val="accent2"/>
          </a:fillRef>
          <a:effectRef idx="1">
            <a:schemeClr val="accent2"/>
          </a:effectRef>
          <a:fontRef idx="minor">
            <a:schemeClr val="tx1"/>
          </a:fontRef>
        </p:style>
      </p:cxnSp>
      <p:sp>
        <p:nvSpPr>
          <p:cNvPr id="18" name="TextBox 17"/>
          <p:cNvSpPr txBox="1"/>
          <p:nvPr/>
        </p:nvSpPr>
        <p:spPr>
          <a:xfrm>
            <a:off x="4223704" y="4102834"/>
            <a:ext cx="325682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504D"/>
                </a:solidFill>
                <a:effectLst/>
                <a:uLnTx/>
                <a:uFillTx/>
                <a:latin typeface="Calibri"/>
                <a:ea typeface="+mn-ea"/>
                <a:cs typeface="+mn-cs"/>
              </a:rPr>
              <a:t>To count toward PM 3 requires selection of both fields 64 or Younger </a:t>
            </a:r>
            <a:r>
              <a:rPr kumimoji="0" lang="en-US" sz="2000" b="1" i="0" u="sng" strike="noStrike" kern="1200" cap="none" spc="0" normalizeH="0" baseline="0" noProof="0" dirty="0">
                <a:ln>
                  <a:noFill/>
                </a:ln>
                <a:solidFill>
                  <a:srgbClr val="C0504D"/>
                </a:solidFill>
                <a:effectLst/>
                <a:uLnTx/>
                <a:uFillTx/>
                <a:latin typeface="Calibri"/>
                <a:ea typeface="+mn-ea"/>
                <a:cs typeface="+mn-cs"/>
              </a:rPr>
              <a:t>and</a:t>
            </a:r>
            <a:r>
              <a:rPr kumimoji="0" lang="en-US" sz="2000" b="1" i="0" u="none" strike="noStrike" kern="1200" cap="none" spc="0" normalizeH="0" baseline="0" noProof="0" dirty="0">
                <a:ln>
                  <a:noFill/>
                </a:ln>
                <a:solidFill>
                  <a:srgbClr val="C0504D"/>
                </a:solidFill>
                <a:effectLst/>
                <a:uLnTx/>
                <a:uFillTx/>
                <a:latin typeface="Calibri"/>
                <a:ea typeface="+mn-ea"/>
                <a:cs typeface="+mn-cs"/>
              </a:rPr>
              <a:t> Yes </a:t>
            </a:r>
            <a:endParaRPr kumimoji="0" lang="en-US" sz="2000" b="1" i="0" u="sng" strike="noStrike" kern="1200" cap="none" spc="0" normalizeH="0" baseline="0" noProof="0" dirty="0">
              <a:ln>
                <a:noFill/>
              </a:ln>
              <a:solidFill>
                <a:srgbClr val="C0504D"/>
              </a:solidFill>
              <a:effectLst/>
              <a:uLnTx/>
              <a:uFillTx/>
              <a:latin typeface="Calibri"/>
              <a:ea typeface="+mn-ea"/>
              <a:cs typeface="+mn-cs"/>
            </a:endParaRPr>
          </a:p>
        </p:txBody>
      </p:sp>
      <p:pic>
        <p:nvPicPr>
          <p:cNvPr id="20" name="Picture 19"/>
          <p:cNvPicPr>
            <a:picLocks noChangeAspect="1"/>
          </p:cNvPicPr>
          <p:nvPr/>
        </p:nvPicPr>
        <p:blipFill rotWithShape="1">
          <a:blip r:embed="rId3"/>
          <a:srcRect l="35714" t="46499" r="60465" b="40948"/>
          <a:stretch/>
        </p:blipFill>
        <p:spPr>
          <a:xfrm>
            <a:off x="718505" y="3774628"/>
            <a:ext cx="2286000" cy="1670538"/>
          </a:xfrm>
          <a:prstGeom prst="rect">
            <a:avLst/>
          </a:prstGeom>
        </p:spPr>
      </p:pic>
      <p:pic>
        <p:nvPicPr>
          <p:cNvPr id="21" name="Picture 20"/>
          <p:cNvPicPr>
            <a:picLocks noChangeAspect="1"/>
          </p:cNvPicPr>
          <p:nvPr/>
        </p:nvPicPr>
        <p:blipFill>
          <a:blip r:embed="rId4"/>
          <a:stretch>
            <a:fillRect/>
          </a:stretch>
        </p:blipFill>
        <p:spPr>
          <a:xfrm>
            <a:off x="1458097" y="5963425"/>
            <a:ext cx="7228703" cy="457200"/>
          </a:xfrm>
          <a:prstGeom prst="rect">
            <a:avLst/>
          </a:prstGeom>
        </p:spPr>
      </p:pic>
      <p:cxnSp>
        <p:nvCxnSpPr>
          <p:cNvPr id="22" name="Straight Arrow Connector 21"/>
          <p:cNvCxnSpPr/>
          <p:nvPr/>
        </p:nvCxnSpPr>
        <p:spPr>
          <a:xfrm>
            <a:off x="7315200" y="5195884"/>
            <a:ext cx="0" cy="767541"/>
          </a:xfrm>
          <a:prstGeom prst="straightConnector1">
            <a:avLst/>
          </a:prstGeom>
          <a:ln w="57150">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79090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b="1" dirty="0"/>
              <a:t>PM3: MIPPA Target Populations – </a:t>
            </a:r>
            <a:br>
              <a:rPr lang="en-US" sz="2900" b="1" dirty="0"/>
            </a:br>
            <a:r>
              <a:rPr lang="en-US" sz="2900" b="1" dirty="0"/>
              <a:t>Rural Beneficiaries</a:t>
            </a:r>
            <a:endParaRPr lang="en-US" sz="2900" dirty="0"/>
          </a:p>
        </p:txBody>
      </p:sp>
      <p:sp>
        <p:nvSpPr>
          <p:cNvPr id="3" name="Content Placeholder 2"/>
          <p:cNvSpPr>
            <a:spLocks noGrp="1"/>
          </p:cNvSpPr>
          <p:nvPr>
            <p:ph sz="quarter" idx="1"/>
          </p:nvPr>
        </p:nvSpPr>
        <p:spPr>
          <a:xfrm>
            <a:off x="612648" y="1905000"/>
            <a:ext cx="8153400" cy="4495800"/>
          </a:xfrm>
        </p:spPr>
        <p:txBody>
          <a:bodyPr>
            <a:normAutofit lnSpcReduction="10000"/>
          </a:bodyPr>
          <a:lstStyle/>
          <a:p>
            <a:r>
              <a:rPr lang="en-US" dirty="0"/>
              <a:t>Contacts with beneficiaries whose zip code is located in county classified in a nonmetropolitan category</a:t>
            </a:r>
          </a:p>
          <a:p>
            <a:pPr lvl="1"/>
            <a:r>
              <a:rPr lang="en-US" sz="2200" dirty="0"/>
              <a:t>Centers for Disease Control National Center for Health Statistics (NCHS) Urban-Rural Classification Scheme</a:t>
            </a:r>
          </a:p>
          <a:p>
            <a:pPr lvl="2"/>
            <a:r>
              <a:rPr lang="en-US" sz="2000" dirty="0"/>
              <a:t>6 levels (slices) previously used: large central metro, large fringe metro, medium metro, small metro, micropolitan, noncore (aka outside)</a:t>
            </a:r>
          </a:p>
          <a:p>
            <a:pPr lvl="2"/>
            <a:r>
              <a:rPr lang="en-US" sz="2000" dirty="0"/>
              <a:t>2 of 6 = Rural</a:t>
            </a:r>
          </a:p>
          <a:p>
            <a:pPr lvl="3"/>
            <a:r>
              <a:rPr lang="en-US" dirty="0"/>
              <a:t>Micropolitan (MIC): 10,000 – 49,000</a:t>
            </a:r>
          </a:p>
          <a:p>
            <a:pPr lvl="3"/>
            <a:r>
              <a:rPr lang="en-US" dirty="0"/>
              <a:t>Outside (OUT): noncore</a:t>
            </a:r>
          </a:p>
          <a:p>
            <a:pPr lvl="3"/>
            <a:endParaRPr lang="en-US" sz="2400" dirty="0"/>
          </a:p>
          <a:p>
            <a:r>
              <a:rPr lang="en-US" dirty="0"/>
              <a:t>Same rural definition as SHIP PM4</a:t>
            </a:r>
          </a:p>
          <a:p>
            <a:pPr marL="285750" lvl="1" indent="0">
              <a:buNone/>
            </a:pPr>
            <a:endParaRPr lang="en-US" sz="2400" dirty="0"/>
          </a:p>
          <a:p>
            <a:pPr lvl="1"/>
            <a:endParaRPr lang="en-US" dirty="0"/>
          </a:p>
        </p:txBody>
      </p:sp>
    </p:spTree>
    <p:extLst>
      <p:ext uri="{BB962C8B-B14F-4D97-AF65-F5344CB8AC3E}">
        <p14:creationId xmlns:p14="http://schemas.microsoft.com/office/powerpoint/2010/main" val="1050364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b="1" dirty="0"/>
              <a:t>PM3: MIPPA Target Populations – </a:t>
            </a:r>
            <a:br>
              <a:rPr lang="en-US" sz="2900" b="1" dirty="0"/>
            </a:br>
            <a:r>
              <a:rPr lang="en-US" sz="2900" b="1" dirty="0"/>
              <a:t>Native American Beneficiaries</a:t>
            </a:r>
            <a:endParaRPr lang="en-US" sz="2900" dirty="0"/>
          </a:p>
        </p:txBody>
      </p:sp>
      <p:sp>
        <p:nvSpPr>
          <p:cNvPr id="3" name="Content Placeholder 2"/>
          <p:cNvSpPr>
            <a:spLocks noGrp="1"/>
          </p:cNvSpPr>
          <p:nvPr>
            <p:ph sz="quarter" idx="1"/>
          </p:nvPr>
        </p:nvSpPr>
        <p:spPr>
          <a:xfrm>
            <a:off x="612648" y="2057400"/>
            <a:ext cx="8153400" cy="4343400"/>
          </a:xfrm>
        </p:spPr>
        <p:txBody>
          <a:bodyPr>
            <a:normAutofit/>
          </a:bodyPr>
          <a:lstStyle/>
          <a:p>
            <a:r>
              <a:rPr lang="en-US" sz="3200" dirty="0"/>
              <a:t>Includes contacts with anyone who selects one of the following:</a:t>
            </a:r>
          </a:p>
          <a:p>
            <a:pPr lvl="1"/>
            <a:r>
              <a:rPr lang="en-US" dirty="0"/>
              <a:t>American Indian or Alaskan Native, or</a:t>
            </a:r>
          </a:p>
          <a:p>
            <a:pPr lvl="1"/>
            <a:r>
              <a:rPr lang="en-US" dirty="0"/>
              <a:t>Native Hawaiian or Other Pacific Islander</a:t>
            </a:r>
          </a:p>
        </p:txBody>
      </p:sp>
      <p:grpSp>
        <p:nvGrpSpPr>
          <p:cNvPr id="6" name="Group 5"/>
          <p:cNvGrpSpPr/>
          <p:nvPr/>
        </p:nvGrpSpPr>
        <p:grpSpPr>
          <a:xfrm>
            <a:off x="718728" y="4495800"/>
            <a:ext cx="7706543" cy="2075328"/>
            <a:chOff x="951683" y="4211172"/>
            <a:chExt cx="7706543" cy="2075328"/>
          </a:xfrm>
        </p:grpSpPr>
        <p:pic>
          <p:nvPicPr>
            <p:cNvPr id="4" name="Picture 3"/>
            <p:cNvPicPr>
              <a:picLocks noChangeAspect="1"/>
            </p:cNvPicPr>
            <p:nvPr/>
          </p:nvPicPr>
          <p:blipFill rotWithShape="1">
            <a:blip r:embed="rId3"/>
            <a:srcRect r="83905"/>
            <a:stretch/>
          </p:blipFill>
          <p:spPr>
            <a:xfrm>
              <a:off x="951683" y="4211172"/>
              <a:ext cx="1981199" cy="1922928"/>
            </a:xfrm>
            <a:prstGeom prst="rect">
              <a:avLst/>
            </a:prstGeom>
          </p:spPr>
        </p:pic>
        <p:pic>
          <p:nvPicPr>
            <p:cNvPr id="5" name="Picture 4"/>
            <p:cNvPicPr>
              <a:picLocks noChangeAspect="1"/>
            </p:cNvPicPr>
            <p:nvPr/>
          </p:nvPicPr>
          <p:blipFill rotWithShape="1">
            <a:blip r:embed="rId3"/>
            <a:srcRect l="56805"/>
            <a:stretch/>
          </p:blipFill>
          <p:spPr>
            <a:xfrm>
              <a:off x="2919630" y="4211172"/>
              <a:ext cx="5738596" cy="2075328"/>
            </a:xfrm>
            <a:prstGeom prst="rect">
              <a:avLst/>
            </a:prstGeom>
          </p:spPr>
        </p:pic>
      </p:grpSp>
    </p:spTree>
    <p:extLst>
      <p:ext uri="{BB962C8B-B14F-4D97-AF65-F5344CB8AC3E}">
        <p14:creationId xmlns:p14="http://schemas.microsoft.com/office/powerpoint/2010/main" val="4095179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5"/>
            <a:ext cx="8229600" cy="424686"/>
          </a:xfrm>
        </p:spPr>
        <p:txBody>
          <a:bodyPr/>
          <a:lstStyle/>
          <a:p>
            <a:r>
              <a:rPr lang="en-US" sz="2900" b="1" dirty="0"/>
              <a:t>PM3: MIPPA Target Populations – </a:t>
            </a:r>
            <a:br>
              <a:rPr lang="en-US" sz="2900" b="1" dirty="0"/>
            </a:br>
            <a:r>
              <a:rPr lang="en-US" sz="2900" b="1" dirty="0"/>
              <a:t>Beneficiaries with English as a Secondary Language</a:t>
            </a:r>
            <a:endParaRPr lang="en-US" sz="2900" dirty="0"/>
          </a:p>
        </p:txBody>
      </p:sp>
      <p:sp>
        <p:nvSpPr>
          <p:cNvPr id="3" name="Content Placeholder 2"/>
          <p:cNvSpPr>
            <a:spLocks noGrp="1"/>
          </p:cNvSpPr>
          <p:nvPr>
            <p:ph sz="quarter" idx="1"/>
          </p:nvPr>
        </p:nvSpPr>
        <p:spPr>
          <a:xfrm>
            <a:off x="612648" y="1905000"/>
            <a:ext cx="7921752" cy="4648200"/>
          </a:xfrm>
        </p:spPr>
        <p:txBody>
          <a:bodyPr>
            <a:normAutofit/>
          </a:bodyPr>
          <a:lstStyle/>
          <a:p>
            <a:endParaRPr lang="en-US" sz="2400" dirty="0"/>
          </a:p>
          <a:p>
            <a:r>
              <a:rPr lang="en-US" sz="2400" dirty="0"/>
              <a:t>A client should be considered a Beneficiary with English as a Secondary Language if (a) they answer “no” to “Is English your first language?“ or (b) if the counselor can reasonably conclude that the client is not  fluent in understanding, speaking, reading, and/or writing the English language.</a:t>
            </a:r>
          </a:p>
          <a:p>
            <a:pPr marL="685800" lvl="2" indent="0">
              <a:buNone/>
            </a:pPr>
            <a:endParaRPr lang="en-US" sz="2000" dirty="0"/>
          </a:p>
          <a:p>
            <a:pPr lvl="1"/>
            <a:endParaRPr lang="en-US" dirty="0"/>
          </a:p>
          <a:p>
            <a:pPr marL="457200" lvl="1" indent="0">
              <a:buNone/>
            </a:pPr>
            <a:endParaRPr lang="en-US" dirty="0"/>
          </a:p>
        </p:txBody>
      </p:sp>
      <p:grpSp>
        <p:nvGrpSpPr>
          <p:cNvPr id="6" name="Group 5"/>
          <p:cNvGrpSpPr/>
          <p:nvPr/>
        </p:nvGrpSpPr>
        <p:grpSpPr>
          <a:xfrm>
            <a:off x="1447800" y="4953000"/>
            <a:ext cx="5897016" cy="685800"/>
            <a:chOff x="3965448" y="4973256"/>
            <a:chExt cx="5287416" cy="589344"/>
          </a:xfrm>
        </p:grpSpPr>
        <p:pic>
          <p:nvPicPr>
            <p:cNvPr id="5" name="Picture 4"/>
            <p:cNvPicPr>
              <a:picLocks noChangeAspect="1"/>
            </p:cNvPicPr>
            <p:nvPr/>
          </p:nvPicPr>
          <p:blipFill rotWithShape="1">
            <a:blip r:embed="rId3"/>
            <a:srcRect l="75371" b="3323"/>
            <a:stretch/>
          </p:blipFill>
          <p:spPr>
            <a:xfrm>
              <a:off x="7086600" y="4973256"/>
              <a:ext cx="2166264" cy="589344"/>
            </a:xfrm>
            <a:prstGeom prst="rect">
              <a:avLst/>
            </a:prstGeom>
          </p:spPr>
        </p:pic>
        <p:pic>
          <p:nvPicPr>
            <p:cNvPr id="7" name="Picture 6"/>
            <p:cNvPicPr>
              <a:picLocks noChangeAspect="1"/>
            </p:cNvPicPr>
            <p:nvPr/>
          </p:nvPicPr>
          <p:blipFill rotWithShape="1">
            <a:blip r:embed="rId3"/>
            <a:srcRect r="64515" b="12500"/>
            <a:stretch/>
          </p:blipFill>
          <p:spPr>
            <a:xfrm>
              <a:off x="3965448" y="5029200"/>
              <a:ext cx="3121152" cy="533400"/>
            </a:xfrm>
            <a:prstGeom prst="rect">
              <a:avLst/>
            </a:prstGeom>
          </p:spPr>
        </p:pic>
      </p:grpSp>
      <p:cxnSp>
        <p:nvCxnSpPr>
          <p:cNvPr id="8" name="Straight Arrow Connector 7"/>
          <p:cNvCxnSpPr/>
          <p:nvPr/>
        </p:nvCxnSpPr>
        <p:spPr>
          <a:xfrm flipV="1">
            <a:off x="5491235" y="5486400"/>
            <a:ext cx="452365" cy="431598"/>
          </a:xfrm>
          <a:prstGeom prst="straightConnector1">
            <a:avLst/>
          </a:prstGeom>
          <a:ln w="57150">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633339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4">
            <a:extLst>
              <a:ext uri="{FF2B5EF4-FFF2-40B4-BE49-F238E27FC236}">
                <a16:creationId xmlns:a16="http://schemas.microsoft.com/office/drawing/2014/main" id="{6224314D-BC0A-4492-9EE8-53BB63EB8A02}"/>
              </a:ext>
            </a:extLst>
          </p:cNvPr>
          <p:cNvGraphicFramePr>
            <a:graphicFrameLocks/>
          </p:cNvGraphicFramePr>
          <p:nvPr>
            <p:extLst>
              <p:ext uri="{D42A27DB-BD31-4B8C-83A1-F6EECF244321}">
                <p14:modId xmlns:p14="http://schemas.microsoft.com/office/powerpoint/2010/main" val="1759291236"/>
              </p:ext>
            </p:extLst>
          </p:nvPr>
        </p:nvGraphicFramePr>
        <p:xfrm>
          <a:off x="576328" y="3194213"/>
          <a:ext cx="7912100" cy="3435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F58A81A4-98B3-4FAE-AFF4-CAAE14A0DC04}"/>
              </a:ext>
            </a:extLst>
          </p:cNvPr>
          <p:cNvSpPr>
            <a:spLocks noGrp="1"/>
          </p:cNvSpPr>
          <p:nvPr>
            <p:ph type="title"/>
          </p:nvPr>
        </p:nvSpPr>
        <p:spPr/>
        <p:txBody>
          <a:bodyPr/>
          <a:lstStyle/>
          <a:p>
            <a:r>
              <a:rPr lang="en-US" dirty="0"/>
              <a:t>Closed Captioning for This Event</a:t>
            </a:r>
          </a:p>
        </p:txBody>
      </p:sp>
      <p:pic>
        <p:nvPicPr>
          <p:cNvPr id="6" name="Content Placeholder 5" descr="A screenshot of a social media post&#10;&#10;Description automatically generated">
            <a:extLst>
              <a:ext uri="{FF2B5EF4-FFF2-40B4-BE49-F238E27FC236}">
                <a16:creationId xmlns:a16="http://schemas.microsoft.com/office/drawing/2014/main" id="{2CD565FA-7C50-4BBA-A787-07196851E2D0}"/>
              </a:ext>
            </a:extLst>
          </p:cNvPr>
          <p:cNvPicPr>
            <a:picLocks noGrp="1" noChangeAspect="1"/>
          </p:cNvPicPr>
          <p:nvPr>
            <p:ph idx="1"/>
          </p:nvPr>
        </p:nvPicPr>
        <p:blipFill rotWithShape="1">
          <a:blip r:embed="rId8"/>
          <a:srcRect l="33100" t="94379" r="47413" b="2088"/>
          <a:stretch/>
        </p:blipFill>
        <p:spPr>
          <a:xfrm>
            <a:off x="4863026" y="6361435"/>
            <a:ext cx="3625402" cy="394520"/>
          </a:xfrm>
        </p:spPr>
      </p:pic>
      <p:sp>
        <p:nvSpPr>
          <p:cNvPr id="4" name="Slide Number Placeholder 3">
            <a:extLst>
              <a:ext uri="{FF2B5EF4-FFF2-40B4-BE49-F238E27FC236}">
                <a16:creationId xmlns:a16="http://schemas.microsoft.com/office/drawing/2014/main" id="{6705F5EE-14B4-4CD7-BE5F-4C39029FC451}"/>
              </a:ext>
            </a:extLst>
          </p:cNvPr>
          <p:cNvSpPr>
            <a:spLocks noGrp="1"/>
          </p:cNvSpPr>
          <p:nvPr>
            <p:ph type="sldNum" sz="quarter" idx="11"/>
          </p:nvPr>
        </p:nvSpPr>
        <p:spPr/>
        <p:txBody>
          <a:bodyPr/>
          <a:lstStyle/>
          <a:p>
            <a:pPr defTabSz="914400"/>
            <a:fld id="{B6F15528-21DE-4FAA-801E-634DDDAF4B2B}" type="slidenum">
              <a:rPr lang="en-US" smtClean="0">
                <a:solidFill>
                  <a:prstClr val="white"/>
                </a:solidFill>
              </a:rPr>
              <a:pPr defTabSz="914400"/>
              <a:t>3</a:t>
            </a:fld>
            <a:endParaRPr lang="en-US" dirty="0">
              <a:solidFill>
                <a:prstClr val="white"/>
              </a:solidFill>
            </a:endParaRPr>
          </a:p>
        </p:txBody>
      </p:sp>
      <p:pic>
        <p:nvPicPr>
          <p:cNvPr id="8" name="Picture 7" descr="A screenshot of a cell phone&#10;&#10;Description automatically generated">
            <a:extLst>
              <a:ext uri="{FF2B5EF4-FFF2-40B4-BE49-F238E27FC236}">
                <a16:creationId xmlns:a16="http://schemas.microsoft.com/office/drawing/2014/main" id="{D9FB26B9-26DF-4409-B39D-9E2F13F70FB1}"/>
              </a:ext>
            </a:extLst>
          </p:cNvPr>
          <p:cNvPicPr>
            <a:picLocks noChangeAspect="1"/>
          </p:cNvPicPr>
          <p:nvPr/>
        </p:nvPicPr>
        <p:blipFill rotWithShape="1">
          <a:blip r:embed="rId9"/>
          <a:srcRect l="75655" t="17666" r="10071" b="74078"/>
          <a:stretch/>
        </p:blipFill>
        <p:spPr>
          <a:xfrm>
            <a:off x="1828800" y="1731102"/>
            <a:ext cx="5104765" cy="1295705"/>
          </a:xfrm>
          <a:prstGeom prst="rect">
            <a:avLst/>
          </a:prstGeom>
        </p:spPr>
      </p:pic>
    </p:spTree>
    <p:extLst>
      <p:ext uri="{BB962C8B-B14F-4D97-AF65-F5344CB8AC3E}">
        <p14:creationId xmlns:p14="http://schemas.microsoft.com/office/powerpoint/2010/main" val="2009404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193DF06-AE51-474C-88D8-B97FEC8DEDA3}"/>
              </a:ext>
            </a:extLst>
          </p:cNvPr>
          <p:cNvGraphicFramePr>
            <a:graphicFrameLocks noGrp="1"/>
          </p:cNvGraphicFramePr>
          <p:nvPr/>
        </p:nvGraphicFramePr>
        <p:xfrm>
          <a:off x="609600" y="2421255"/>
          <a:ext cx="7864132" cy="2194560"/>
        </p:xfrm>
        <a:graphic>
          <a:graphicData uri="http://schemas.openxmlformats.org/drawingml/2006/table">
            <a:tbl>
              <a:tblPr firstRow="1" bandRow="1">
                <a:tableStyleId>{5C22544A-7EE6-4342-B048-85BDC9FD1C3A}</a:tableStyleId>
              </a:tblPr>
              <a:tblGrid>
                <a:gridCol w="7864132">
                  <a:extLst>
                    <a:ext uri="{9D8B030D-6E8A-4147-A177-3AD203B41FA5}">
                      <a16:colId xmlns:a16="http://schemas.microsoft.com/office/drawing/2014/main" val="3273468984"/>
                    </a:ext>
                  </a:extLst>
                </a:gridCol>
              </a:tblGrid>
              <a:tr h="457200">
                <a:tc>
                  <a:txBody>
                    <a:bodyPr/>
                    <a:lstStyle/>
                    <a:p>
                      <a:pPr algn="ctr"/>
                      <a:r>
                        <a:rPr lang="en-US" sz="1800" b="1" kern="1200" dirty="0">
                          <a:solidFill>
                            <a:schemeClr val="lt1"/>
                          </a:solidFill>
                          <a:latin typeface="+mn-lt"/>
                          <a:ea typeface="+mn-ea"/>
                          <a:cs typeface="+mn-cs"/>
                        </a:rPr>
                        <a:t>MIPPA Performance Measure 4 Overview</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397128830"/>
                  </a:ext>
                </a:extLst>
              </a:tr>
              <a:tr h="1344706">
                <a:tc>
                  <a:txBody>
                    <a:bodyPr/>
                    <a:lstStyle/>
                    <a:p>
                      <a:pPr marL="0" indent="0" algn="ctr">
                        <a:buFont typeface="Arial" panose="020B0604020202020204" pitchFamily="34" charset="0"/>
                        <a:buNone/>
                      </a:pPr>
                      <a:endParaRPr lang="en-US" sz="1800" b="1" dirty="0">
                        <a:solidFill>
                          <a:schemeClr val="tx1"/>
                        </a:solidFill>
                      </a:endParaRPr>
                    </a:p>
                    <a:p>
                      <a:pPr marL="0" indent="0" algn="l">
                        <a:buFont typeface="+mj-lt"/>
                        <a:buNone/>
                      </a:pPr>
                      <a:r>
                        <a:rPr lang="en-US" sz="1800" dirty="0">
                          <a:latin typeface="+mn-lt"/>
                        </a:rPr>
                        <a:t>Beneficiary Contact forms with at least</a:t>
                      </a:r>
                      <a:r>
                        <a:rPr lang="en-US" sz="1800" baseline="0" dirty="0">
                          <a:latin typeface="+mn-lt"/>
                        </a:rPr>
                        <a:t> one of the subtopic options (listed in chart below) selected from</a:t>
                      </a:r>
                      <a:r>
                        <a:rPr lang="en-US" sz="1800" dirty="0">
                          <a:latin typeface="+mn-lt"/>
                        </a:rPr>
                        <a:t>:</a:t>
                      </a:r>
                    </a:p>
                    <a:p>
                      <a:pPr marL="461963" lvl="1" indent="-346075" algn="l">
                        <a:buFont typeface="Arial" panose="020B0604020202020204" pitchFamily="34" charset="0"/>
                        <a:buChar char="•"/>
                      </a:pPr>
                      <a:r>
                        <a:rPr lang="en-US" sz="1800" u="sng" dirty="0">
                          <a:solidFill>
                            <a:schemeClr val="tx1"/>
                          </a:solidFill>
                        </a:rPr>
                        <a:t>Part D Low Income Subsidy (LIS/Extra Help)</a:t>
                      </a:r>
                      <a:r>
                        <a:rPr lang="en-US" sz="1800" u="none" dirty="0">
                          <a:solidFill>
                            <a:schemeClr val="tx1"/>
                          </a:solidFill>
                        </a:rPr>
                        <a:t> Topic</a:t>
                      </a:r>
                      <a:r>
                        <a:rPr lang="en-US" sz="1800" u="none" baseline="0" dirty="0">
                          <a:solidFill>
                            <a:schemeClr val="tx1"/>
                          </a:solidFill>
                        </a:rPr>
                        <a:t>s Discussed</a:t>
                      </a:r>
                      <a:r>
                        <a:rPr lang="en-US" sz="1800" u="none" dirty="0">
                          <a:solidFill>
                            <a:schemeClr val="tx1"/>
                          </a:solidFill>
                        </a:rPr>
                        <a:t>, </a:t>
                      </a:r>
                      <a:r>
                        <a:rPr lang="en-US" sz="1800" b="1" u="none" dirty="0">
                          <a:solidFill>
                            <a:schemeClr val="tx1"/>
                          </a:solidFill>
                        </a:rPr>
                        <a:t>OR</a:t>
                      </a:r>
                    </a:p>
                    <a:p>
                      <a:pPr marL="461963" lvl="1" indent="-346075" algn="l">
                        <a:buFont typeface="Arial" panose="020B0604020202020204" pitchFamily="34" charset="0"/>
                        <a:buChar char="•"/>
                      </a:pPr>
                      <a:r>
                        <a:rPr lang="en-US" sz="1800" u="sng" dirty="0">
                          <a:solidFill>
                            <a:schemeClr val="tx1"/>
                          </a:solidFill>
                        </a:rPr>
                        <a:t>Medicaid</a:t>
                      </a:r>
                      <a:r>
                        <a:rPr lang="en-US" sz="1800" u="none" dirty="0">
                          <a:solidFill>
                            <a:schemeClr val="tx1"/>
                          </a:solidFill>
                        </a:rPr>
                        <a:t> Topics</a:t>
                      </a:r>
                      <a:r>
                        <a:rPr lang="en-US" sz="1800" u="none" baseline="0" dirty="0">
                          <a:solidFill>
                            <a:schemeClr val="tx1"/>
                          </a:solidFill>
                        </a:rPr>
                        <a:t> Discussed</a:t>
                      </a:r>
                      <a:endParaRPr lang="en-US" sz="1800" u="none" dirty="0">
                        <a:solidFill>
                          <a:schemeClr val="tx1"/>
                        </a:solidFill>
                      </a:endParaRPr>
                    </a:p>
                    <a:p>
                      <a:pPr marL="115888" lvl="1" indent="0" algn="l">
                        <a:buFont typeface="Arial" panose="020B0604020202020204" pitchFamily="34" charset="0"/>
                        <a:buNone/>
                      </a:pPr>
                      <a:endParaRPr lang="en-US" sz="1800" u="none"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964734"/>
                  </a:ext>
                </a:extLst>
              </a:tr>
            </a:tbl>
          </a:graphicData>
        </a:graphic>
      </p:graphicFrame>
      <p:graphicFrame>
        <p:nvGraphicFramePr>
          <p:cNvPr id="9" name="Table 8">
            <a:extLst>
              <a:ext uri="{FF2B5EF4-FFF2-40B4-BE49-F238E27FC236}">
                <a16:creationId xmlns:a16="http://schemas.microsoft.com/office/drawing/2014/main" id="{EAA20D31-050B-4330-A259-AFD8ECF10C0A}"/>
              </a:ext>
            </a:extLst>
          </p:cNvPr>
          <p:cNvGraphicFramePr>
            <a:graphicFrameLocks noGrp="1"/>
          </p:cNvGraphicFramePr>
          <p:nvPr/>
        </p:nvGraphicFramePr>
        <p:xfrm>
          <a:off x="609600" y="4572000"/>
          <a:ext cx="7864132" cy="1701166"/>
        </p:xfrm>
        <a:graphic>
          <a:graphicData uri="http://schemas.openxmlformats.org/drawingml/2006/table">
            <a:tbl>
              <a:tblPr firstRow="1" firstCol="1" bandRow="1"/>
              <a:tblGrid>
                <a:gridCol w="4066769">
                  <a:extLst>
                    <a:ext uri="{9D8B030D-6E8A-4147-A177-3AD203B41FA5}">
                      <a16:colId xmlns:a16="http://schemas.microsoft.com/office/drawing/2014/main" val="1342478196"/>
                    </a:ext>
                  </a:extLst>
                </a:gridCol>
                <a:gridCol w="3797363">
                  <a:extLst>
                    <a:ext uri="{9D8B030D-6E8A-4147-A177-3AD203B41FA5}">
                      <a16:colId xmlns:a16="http://schemas.microsoft.com/office/drawing/2014/main" val="212720049"/>
                    </a:ext>
                  </a:extLst>
                </a:gridCol>
              </a:tblGrid>
              <a:tr h="436635">
                <a:tc gridSpan="2">
                  <a:txBody>
                    <a:bodyPr/>
                    <a:lstStyle/>
                    <a:p>
                      <a:pPr marL="0" algn="ctr" defTabSz="457200" rtl="0" eaLnBrk="1" fontAlgn="b" latinLnBrk="0" hangingPunct="1"/>
                      <a:r>
                        <a:rPr lang="en-US" sz="1800" b="0" i="1" kern="1200" dirty="0">
                          <a:solidFill>
                            <a:schemeClr val="tx1"/>
                          </a:solidFill>
                          <a:latin typeface="+mn-lt"/>
                          <a:ea typeface="+mn-ea"/>
                          <a:cs typeface="+mn-cs"/>
                        </a:rPr>
                        <a:t>At Least</a:t>
                      </a:r>
                      <a:r>
                        <a:rPr lang="en-US" sz="1800" b="0" i="1" kern="1200" baseline="0" dirty="0">
                          <a:solidFill>
                            <a:schemeClr val="tx1"/>
                          </a:solidFill>
                          <a:latin typeface="+mn-lt"/>
                          <a:ea typeface="+mn-ea"/>
                          <a:cs typeface="+mn-cs"/>
                        </a:rPr>
                        <a:t> One of the Following </a:t>
                      </a:r>
                      <a:r>
                        <a:rPr lang="en-US" sz="1800" b="0" i="1" kern="1200" dirty="0">
                          <a:solidFill>
                            <a:schemeClr val="tx1"/>
                          </a:solidFill>
                          <a:latin typeface="+mn-lt"/>
                          <a:ea typeface="+mn-ea"/>
                          <a:cs typeface="+mn-cs"/>
                        </a:rPr>
                        <a:t>Topics Discussed Options Must be Selected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marL="0" algn="ctr" defTabSz="457200" rtl="0" eaLnBrk="1" fontAlgn="b" latinLnBrk="0" hangingPunct="1"/>
                      <a:endParaRPr lang="en-US" sz="1800" b="1" kern="1200" dirty="0">
                        <a:solidFill>
                          <a:schemeClr val="lt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826984543"/>
                  </a:ext>
                </a:extLst>
              </a:tr>
              <a:tr h="436635">
                <a:tc>
                  <a:txBody>
                    <a:bodyPr/>
                    <a:lstStyle/>
                    <a:p>
                      <a:pPr marL="0" algn="ctr" defTabSz="457200" rtl="0" eaLnBrk="1" fontAlgn="b" latinLnBrk="0" hangingPunct="1"/>
                      <a:r>
                        <a:rPr lang="en-US" sz="1800" b="0" u="sng" kern="1200" dirty="0">
                          <a:solidFill>
                            <a:schemeClr val="tx1"/>
                          </a:solidFill>
                          <a:latin typeface="+mn-lt"/>
                          <a:ea typeface="+mn-ea"/>
                          <a:cs typeface="+mn-cs"/>
                        </a:rPr>
                        <a:t>Part D Low Income Subsidy </a:t>
                      </a:r>
                    </a:p>
                    <a:p>
                      <a:pPr marL="0" algn="ctr" defTabSz="457200" rtl="0" eaLnBrk="1" fontAlgn="b" latinLnBrk="0" hangingPunct="1"/>
                      <a:r>
                        <a:rPr lang="en-US" sz="1800" b="0" u="sng" kern="1200" dirty="0">
                          <a:solidFill>
                            <a:schemeClr val="tx1"/>
                          </a:solidFill>
                          <a:latin typeface="+mn-lt"/>
                          <a:ea typeface="+mn-ea"/>
                          <a:cs typeface="+mn-cs"/>
                        </a:rPr>
                        <a:t>(LIS/Extra Help)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ctr" defTabSz="457200" rtl="0" eaLnBrk="1" fontAlgn="b" latinLnBrk="0" hangingPunct="1"/>
                      <a:r>
                        <a:rPr lang="en-US" sz="1800" b="0" u="sng" kern="1200" dirty="0">
                          <a:solidFill>
                            <a:schemeClr val="tx1"/>
                          </a:solidFill>
                          <a:latin typeface="+mn-lt"/>
                          <a:ea typeface="+mn-ea"/>
                          <a:cs typeface="+mn-cs"/>
                        </a:rPr>
                        <a:t>Medicaid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069532144"/>
                  </a:ext>
                </a:extLst>
              </a:tr>
              <a:tr h="35318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Application Submission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dirty="0"/>
                        <a:t>Application Submission</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4781352"/>
                  </a:ext>
                </a:extLst>
              </a:tr>
              <a:tr h="353183">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dirty="0"/>
                        <a:t>Recertification</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3634152"/>
                  </a:ext>
                </a:extLst>
              </a:tr>
            </a:tbl>
          </a:graphicData>
        </a:graphic>
      </p:graphicFrame>
      <p:sp>
        <p:nvSpPr>
          <p:cNvPr id="14" name="Rectangle 13">
            <a:extLst>
              <a:ext uri="{FF2B5EF4-FFF2-40B4-BE49-F238E27FC236}">
                <a16:creationId xmlns:a16="http://schemas.microsoft.com/office/drawing/2014/main" id="{A4EF32C9-0AA4-4B66-BDBA-1C994E5762D3}"/>
              </a:ext>
            </a:extLst>
          </p:cNvPr>
          <p:cNvSpPr/>
          <p:nvPr/>
        </p:nvSpPr>
        <p:spPr>
          <a:xfrm>
            <a:off x="4343400" y="5661466"/>
            <a:ext cx="673756" cy="436374"/>
          </a:xfrm>
          <a:prstGeom prst="rect">
            <a:avLst/>
          </a:prstGeom>
          <a:solidFill>
            <a:schemeClr val="accent1">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OR</a:t>
            </a:r>
          </a:p>
        </p:txBody>
      </p:sp>
      <p:sp>
        <p:nvSpPr>
          <p:cNvPr id="15" name="Rectangle 14"/>
          <p:cNvSpPr/>
          <p:nvPr/>
        </p:nvSpPr>
        <p:spPr>
          <a:xfrm>
            <a:off x="2057402" y="1069386"/>
            <a:ext cx="6705598" cy="8791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rIns="365760" anchor="ctr"/>
          <a:lstStyle/>
          <a:p>
            <a:pPr marL="0" marR="0" lvl="0" indent="0" algn="just" defTabSz="914400" rtl="0" eaLnBrk="1" fontAlgn="auto" latinLnBrk="0" hangingPunct="1">
              <a:lnSpc>
                <a:spcPct val="114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Pentagon 15"/>
          <p:cNvSpPr/>
          <p:nvPr/>
        </p:nvSpPr>
        <p:spPr>
          <a:xfrm>
            <a:off x="457200" y="1049655"/>
            <a:ext cx="2667000" cy="879132"/>
          </a:xfrm>
          <a:prstGeom prst="homePlat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Ins="274320" anchor="ct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PM4: Contacts with Applications Submitted</a:t>
            </a:r>
            <a:endParaRPr kumimoji="0" lang="en-US" sz="16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7" name="Rectangle 16"/>
          <p:cNvSpPr/>
          <p:nvPr/>
        </p:nvSpPr>
        <p:spPr>
          <a:xfrm>
            <a:off x="3294788" y="1262718"/>
            <a:ext cx="517894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Percentage of forms with applications submitted compared to overall MIPPA contacts reported in PM1</a:t>
            </a:r>
          </a:p>
        </p:txBody>
      </p:sp>
    </p:spTree>
    <p:extLst>
      <p:ext uri="{BB962C8B-B14F-4D97-AF65-F5344CB8AC3E}">
        <p14:creationId xmlns:p14="http://schemas.microsoft.com/office/powerpoint/2010/main" val="47593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000250" y="1600200"/>
            <a:ext cx="4156243" cy="4800600"/>
          </a:xfrm>
          <a:prstGeom prst="rect">
            <a:avLst/>
          </a:prstGeom>
          <a:noFill/>
        </p:spPr>
        <p:txBody>
          <a:bodyPr vert="horz" lIns="68580" tIns="34290" rIns="68580" bIns="34290" rtlCol="0">
            <a:normAutofit lnSpcReduction="10000"/>
          </a:bodyPr>
          <a:lstStyle>
            <a:lvl1pPr marL="342900" indent="-342900" algn="l" defTabSz="914400" rtl="0" eaLnBrk="1" latinLnBrk="0" hangingPunct="1">
              <a:spcBef>
                <a:spcPct val="20000"/>
              </a:spcBef>
              <a:buFont typeface="Arial" pitchFamily="34" charset="0"/>
              <a:buChar char="•"/>
              <a:defRPr sz="2400" b="1" kern="1200">
                <a:solidFill>
                  <a:srgbClr val="00286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SzPct val="75000"/>
              <a:buFont typeface="Courier New" panose="02070309020205020404" pitchFamily="49" charset="0"/>
              <a:buChar char="o"/>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AutoNum type="arabicParen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The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view icon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in the upper right corner changes your view in WebEx.</a:t>
            </a:r>
          </a:p>
          <a:p>
            <a:pPr marL="642938" marR="0" lvl="1" indent="-342900" algn="l" defTabSz="914400" rtl="0" eaLnBrk="1" fontAlgn="auto" latinLnBrk="0" hangingPunct="1">
              <a:lnSpc>
                <a:spcPct val="100000"/>
              </a:lnSpc>
              <a:spcBef>
                <a:spcPct val="20000"/>
              </a:spcBef>
              <a:spcAft>
                <a:spcPts val="0"/>
              </a:spcAft>
              <a:buClrTx/>
              <a:buSzPct val="125000"/>
              <a:buFont typeface="Arial" panose="020B0604020202020204" pitchFamily="34" charset="0"/>
              <a:buChar char="•"/>
              <a:tabLst/>
              <a:defRPr/>
            </a:pPr>
            <a:r>
              <a:rPr kumimoji="0" lang="en-US" sz="1425"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Tip:</a:t>
            </a:r>
            <a:r>
              <a:rPr kumimoji="0" lang="en-US" sz="1425"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Select the middle option so you can see who’s speaking!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AutoNum type="arabicParen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The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toolbar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on the left side of the screen allows you to zoom in and out to show a closer or farther out view of the PowerPoint presentation.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AutoNum type="arabicParen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The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menu</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at the bottom allows you to mute your line, open the participants and chat panels, and leave the event.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AutoNum type="arabicParen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The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panels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on the right show participant information, chat, and polling (when in use). Use the arrow and x to open and close the panels.</a:t>
            </a:r>
          </a:p>
          <a:p>
            <a:pPr marL="942975"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25"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Tip:</a:t>
            </a:r>
            <a:r>
              <a:rPr kumimoji="0" lang="en-US" sz="1425"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To raise your hand, open the participant panel and click the hand icon in the lower right corner.</a:t>
            </a:r>
          </a:p>
        </p:txBody>
      </p:sp>
      <p:grpSp>
        <p:nvGrpSpPr>
          <p:cNvPr id="28" name="Group 27"/>
          <p:cNvGrpSpPr/>
          <p:nvPr/>
        </p:nvGrpSpPr>
        <p:grpSpPr>
          <a:xfrm>
            <a:off x="6691607" y="4673491"/>
            <a:ext cx="1514971" cy="732335"/>
            <a:chOff x="3952356" y="3849665"/>
            <a:chExt cx="2965774" cy="1433651"/>
          </a:xfrm>
        </p:grpSpPr>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r="65193"/>
            <a:stretch/>
          </p:blipFill>
          <p:spPr>
            <a:xfrm>
              <a:off x="3952356" y="3849665"/>
              <a:ext cx="1752600" cy="1408135"/>
            </a:xfrm>
            <a:prstGeom prst="rect">
              <a:avLst/>
            </a:prstGeom>
            <a:ln>
              <a:no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75668"/>
            <a:stretch/>
          </p:blipFill>
          <p:spPr>
            <a:xfrm>
              <a:off x="5692981" y="3849665"/>
              <a:ext cx="1225149" cy="1408135"/>
            </a:xfrm>
            <a:prstGeom prst="rect">
              <a:avLst/>
            </a:prstGeom>
            <a:ln>
              <a:noFill/>
            </a:ln>
          </p:spPr>
        </p:pic>
        <p:sp>
          <p:nvSpPr>
            <p:cNvPr id="12" name="Rectangle 11"/>
            <p:cNvSpPr/>
            <p:nvPr/>
          </p:nvSpPr>
          <p:spPr>
            <a:xfrm>
              <a:off x="3962400" y="3849665"/>
              <a:ext cx="340714" cy="1408135"/>
            </a:xfrm>
            <a:prstGeom prst="rect">
              <a:avLst/>
            </a:prstGeom>
            <a:noFill/>
            <a:ln w="50800">
              <a:solidFill>
                <a:srgbClr val="449A54"/>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3" name="Rectangle 12"/>
            <p:cNvSpPr/>
            <p:nvPr/>
          </p:nvSpPr>
          <p:spPr>
            <a:xfrm>
              <a:off x="6554575" y="3875181"/>
              <a:ext cx="363555" cy="1408135"/>
            </a:xfrm>
            <a:prstGeom prst="rect">
              <a:avLst/>
            </a:prstGeom>
            <a:noFill/>
            <a:ln w="50800">
              <a:solidFill>
                <a:srgbClr val="449A54"/>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grpSp>
      <p:pic>
        <p:nvPicPr>
          <p:cNvPr id="17" name="Picture 16"/>
          <p:cNvPicPr>
            <a:picLocks noChangeAspect="1"/>
          </p:cNvPicPr>
          <p:nvPr/>
        </p:nvPicPr>
        <p:blipFill>
          <a:blip r:embed="rId5"/>
          <a:stretch>
            <a:fillRect/>
          </a:stretch>
        </p:blipFill>
        <p:spPr>
          <a:xfrm>
            <a:off x="6925299" y="1629681"/>
            <a:ext cx="1429763" cy="493100"/>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6630" y="3927062"/>
            <a:ext cx="2126151" cy="437255"/>
          </a:xfrm>
          <a:prstGeom prst="rect">
            <a:avLst/>
          </a:prstGeom>
        </p:spPr>
      </p:pic>
      <p:pic>
        <p:nvPicPr>
          <p:cNvPr id="3" name="Picture 2"/>
          <p:cNvPicPr>
            <a:picLocks noChangeAspect="1"/>
          </p:cNvPicPr>
          <p:nvPr/>
        </p:nvPicPr>
        <p:blipFill>
          <a:blip r:embed="rId7"/>
          <a:stretch>
            <a:fillRect/>
          </a:stretch>
        </p:blipFill>
        <p:spPr>
          <a:xfrm>
            <a:off x="1171120" y="1638547"/>
            <a:ext cx="328571" cy="2507143"/>
          </a:xfrm>
          <a:prstGeom prst="rect">
            <a:avLst/>
          </a:prstGeom>
          <a:ln>
            <a:solidFill>
              <a:schemeClr val="bg1">
                <a:lumMod val="50000"/>
              </a:schemeClr>
            </a:solidFill>
          </a:ln>
        </p:spPr>
      </p:pic>
      <p:sp>
        <p:nvSpPr>
          <p:cNvPr id="7" name="Rectangle 6"/>
          <p:cNvSpPr/>
          <p:nvPr/>
        </p:nvSpPr>
        <p:spPr>
          <a:xfrm>
            <a:off x="1177665" y="2897192"/>
            <a:ext cx="348038" cy="685800"/>
          </a:xfrm>
          <a:prstGeom prst="rect">
            <a:avLst/>
          </a:prstGeom>
          <a:noFill/>
          <a:ln w="38100">
            <a:solidFill>
              <a:srgbClr val="449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8" name="Title 1"/>
          <p:cNvSpPr txBox="1">
            <a:spLocks/>
          </p:cNvSpPr>
          <p:nvPr/>
        </p:nvSpPr>
        <p:spPr>
          <a:xfrm>
            <a:off x="1" y="239823"/>
            <a:ext cx="9144000" cy="815608"/>
          </a:xfrm>
          <a:prstGeom prst="rect">
            <a:avLst/>
          </a:prstGeom>
          <a:solidFill>
            <a:schemeClr val="accent1">
              <a:lumMod val="40000"/>
              <a:lumOff val="60000"/>
            </a:schemeClr>
          </a:solidFill>
          <a:ln>
            <a:solidFill>
              <a:schemeClr val="tx2"/>
            </a:solidFill>
          </a:ln>
        </p:spPr>
        <p:txBody>
          <a:bodyPr vert="horz" lIns="68580" tIns="34290" rIns="68580" bIns="34290" rtlCol="0" anchor="ctr" anchorCtr="0">
            <a:noAutofit/>
          </a:bodyPr>
          <a:lstStyle>
            <a:lvl1pPr algn="ctr">
              <a:spcBef>
                <a:spcPct val="0"/>
              </a:spcBef>
              <a:buNone/>
              <a:defRPr kumimoji="0" sz="44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w Cen MT"/>
                <a:ea typeface="+mj-ea"/>
                <a:cs typeface="+mj-cs"/>
              </a:rPr>
              <a:t>WebEx functionality</a:t>
            </a:r>
          </a:p>
        </p:txBody>
      </p:sp>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b="61662"/>
          <a:stretch/>
        </p:blipFill>
        <p:spPr>
          <a:xfrm>
            <a:off x="6949814" y="2481021"/>
            <a:ext cx="1441975" cy="806892"/>
          </a:xfrm>
          <a:prstGeom prst="rect">
            <a:avLst/>
          </a:prstGeom>
          <a:ln>
            <a:solidFill>
              <a:schemeClr val="bg1">
                <a:lumMod val="50000"/>
              </a:schemeClr>
            </a:solidFill>
          </a:ln>
        </p:spPr>
      </p:pic>
      <p:pic>
        <p:nvPicPr>
          <p:cNvPr id="19" name="Picture 18"/>
          <p:cNvPicPr>
            <a:picLocks noChangeAspect="1"/>
          </p:cNvPicPr>
          <p:nvPr/>
        </p:nvPicPr>
        <p:blipFill rotWithShape="1">
          <a:blip r:embed="rId9">
            <a:extLst>
              <a:ext uri="{28A0092B-C50C-407E-A947-70E740481C1C}">
                <a14:useLocalDpi xmlns:a14="http://schemas.microsoft.com/office/drawing/2010/main" val="0"/>
              </a:ext>
            </a:extLst>
          </a:blip>
          <a:srcRect l="6988" t="17971" r="44104"/>
          <a:stretch/>
        </p:blipFill>
        <p:spPr>
          <a:xfrm>
            <a:off x="2000250" y="5625916"/>
            <a:ext cx="685805" cy="550820"/>
          </a:xfrm>
          <a:prstGeom prst="rect">
            <a:avLst/>
          </a:prstGeom>
        </p:spPr>
      </p:pic>
      <p:sp>
        <p:nvSpPr>
          <p:cNvPr id="5" name="Oval 4"/>
          <p:cNvSpPr/>
          <p:nvPr/>
        </p:nvSpPr>
        <p:spPr>
          <a:xfrm>
            <a:off x="6259225" y="1699548"/>
            <a:ext cx="379633" cy="342900"/>
          </a:xfrm>
          <a:prstGeom prst="ellipse">
            <a:avLst/>
          </a:prstGeom>
          <a:ln w="38100">
            <a:solidFill>
              <a:srgbClr val="449A5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w Cen MT"/>
                <a:ea typeface="+mn-ea"/>
                <a:cs typeface="+mn-cs"/>
              </a:rPr>
              <a:t>1</a:t>
            </a:r>
          </a:p>
        </p:txBody>
      </p:sp>
      <p:sp>
        <p:nvSpPr>
          <p:cNvPr id="20" name="Oval 19"/>
          <p:cNvSpPr/>
          <p:nvPr/>
        </p:nvSpPr>
        <p:spPr>
          <a:xfrm>
            <a:off x="677816" y="1657350"/>
            <a:ext cx="379633" cy="342900"/>
          </a:xfrm>
          <a:prstGeom prst="ellipse">
            <a:avLst/>
          </a:prstGeom>
          <a:ln w="38100">
            <a:solidFill>
              <a:srgbClr val="449A5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w Cen MT"/>
                <a:ea typeface="+mn-ea"/>
                <a:cs typeface="+mn-cs"/>
              </a:rPr>
              <a:t>2</a:t>
            </a:r>
          </a:p>
        </p:txBody>
      </p:sp>
      <p:sp>
        <p:nvSpPr>
          <p:cNvPr id="22" name="Oval 21"/>
          <p:cNvSpPr/>
          <p:nvPr/>
        </p:nvSpPr>
        <p:spPr>
          <a:xfrm>
            <a:off x="7244060" y="3546028"/>
            <a:ext cx="379633" cy="342900"/>
          </a:xfrm>
          <a:prstGeom prst="ellipse">
            <a:avLst/>
          </a:prstGeom>
          <a:ln w="38100">
            <a:solidFill>
              <a:srgbClr val="449A5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w Cen MT"/>
                <a:ea typeface="+mn-ea"/>
                <a:cs typeface="+mn-cs"/>
              </a:rPr>
              <a:t>3</a:t>
            </a:r>
          </a:p>
        </p:txBody>
      </p:sp>
      <p:sp>
        <p:nvSpPr>
          <p:cNvPr id="29" name="Oval 28"/>
          <p:cNvSpPr/>
          <p:nvPr/>
        </p:nvSpPr>
        <p:spPr>
          <a:xfrm>
            <a:off x="6210861" y="4861691"/>
            <a:ext cx="379633" cy="342900"/>
          </a:xfrm>
          <a:prstGeom prst="ellipse">
            <a:avLst/>
          </a:prstGeom>
          <a:ln w="38100">
            <a:solidFill>
              <a:srgbClr val="449A5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w Cen MT"/>
                <a:ea typeface="+mn-ea"/>
                <a:cs typeface="+mn-cs"/>
              </a:rPr>
              <a:t>4</a:t>
            </a:r>
          </a:p>
        </p:txBody>
      </p:sp>
      <p:sp>
        <p:nvSpPr>
          <p:cNvPr id="8" name="Oval 7"/>
          <p:cNvSpPr/>
          <p:nvPr/>
        </p:nvSpPr>
        <p:spPr>
          <a:xfrm>
            <a:off x="7414476" y="1657350"/>
            <a:ext cx="451408" cy="427296"/>
          </a:xfrm>
          <a:prstGeom prst="ellipse">
            <a:avLst/>
          </a:prstGeom>
          <a:noFill/>
          <a:ln w="50800">
            <a:solidFill>
              <a:srgbClr val="449A54"/>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Down Arrow 8"/>
          <p:cNvSpPr/>
          <p:nvPr/>
        </p:nvSpPr>
        <p:spPr>
          <a:xfrm>
            <a:off x="7449093" y="2104064"/>
            <a:ext cx="312914" cy="378039"/>
          </a:xfrm>
          <a:prstGeom prst="downArrow">
            <a:avLst/>
          </a:prstGeom>
          <a:solidFill>
            <a:srgbClr val="449A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1" name="Slide Number Placeholder 5"/>
          <p:cNvSpPr>
            <a:spLocks noGrp="1"/>
          </p:cNvSpPr>
          <p:nvPr>
            <p:ph type="sldNum" sz="quarter" idx="11"/>
          </p:nvPr>
        </p:nvSpPr>
        <p:spPr>
          <a:xfrm>
            <a:off x="7670802" y="5715000"/>
            <a:ext cx="433633" cy="186326"/>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dirty="0">
                <a:ln>
                  <a:noFill/>
                </a:ln>
                <a:solidFill>
                  <a:srgbClr val="595959"/>
                </a:solidFill>
                <a:effectLst/>
                <a:uLnTx/>
                <a:uFillTx/>
                <a:latin typeface="Tw Cen MT"/>
                <a:ea typeface="+mn-ea"/>
                <a:cs typeface="+mn-cs"/>
              </a:rPr>
              <a:t>3</a:t>
            </a:r>
          </a:p>
        </p:txBody>
      </p:sp>
    </p:spTree>
    <p:custDataLst>
      <p:tags r:id="rId1"/>
    </p:custDataLst>
    <p:extLst>
      <p:ext uri="{BB962C8B-B14F-4D97-AF65-F5344CB8AC3E}">
        <p14:creationId xmlns:p14="http://schemas.microsoft.com/office/powerpoint/2010/main" val="3704178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Slide Number Placeholder 3"/>
          <p:cNvSpPr>
            <a:spLocks noGrp="1"/>
          </p:cNvSpPr>
          <p:nvPr>
            <p:ph type="sldNum" sz="quarter" idx="12"/>
          </p:nvPr>
        </p:nvSpPr>
        <p:spPr/>
        <p:txBody>
          <a:bodyPr>
            <a:normAutofit fontScale="85000" lnSpcReduction="20000"/>
          </a:bodyPr>
          <a:lstStyle/>
          <a:p>
            <a:fld id="{A2606392-2EB7-4DBC-9688-B6CCB54D41CC}" type="slidenum">
              <a:rPr lang="en-US" smtClean="0"/>
              <a:pPr/>
              <a:t>5</a:t>
            </a:fld>
            <a:endParaRPr lang="en-US" dirty="0"/>
          </a:p>
        </p:txBody>
      </p:sp>
      <p:sp>
        <p:nvSpPr>
          <p:cNvPr id="3" name="Content Placeholder 2"/>
          <p:cNvSpPr>
            <a:spLocks noGrp="1"/>
          </p:cNvSpPr>
          <p:nvPr>
            <p:ph sz="quarter" idx="1"/>
          </p:nvPr>
        </p:nvSpPr>
        <p:spPr/>
        <p:txBody>
          <a:bodyPr>
            <a:normAutofit lnSpcReduction="10000"/>
          </a:bodyPr>
          <a:lstStyle/>
          <a:p>
            <a:r>
              <a:rPr lang="en-US" dirty="0"/>
              <a:t>Overview </a:t>
            </a:r>
          </a:p>
          <a:p>
            <a:pPr lvl="1"/>
            <a:r>
              <a:rPr lang="en-US" dirty="0"/>
              <a:t>MIPPA Performance Measures Impacted by Beneficiary Contacts in STARS</a:t>
            </a:r>
          </a:p>
          <a:p>
            <a:pPr lvl="1"/>
            <a:r>
              <a:rPr lang="en-US" dirty="0"/>
              <a:t>MIPPA-Qualifying Topics Discussed</a:t>
            </a:r>
          </a:p>
          <a:p>
            <a:pPr lvl="1"/>
            <a:r>
              <a:rPr lang="en-US" dirty="0"/>
              <a:t>Data entry checklist</a:t>
            </a:r>
          </a:p>
          <a:p>
            <a:r>
              <a:rPr lang="en-US" dirty="0"/>
              <a:t>STARS Demonstration</a:t>
            </a:r>
          </a:p>
          <a:p>
            <a:pPr lvl="1"/>
            <a:r>
              <a:rPr lang="en-US" dirty="0"/>
              <a:t>Beneficiary Contact Form (BCF)</a:t>
            </a:r>
          </a:p>
          <a:p>
            <a:pPr lvl="1"/>
            <a:r>
              <a:rPr lang="en-US" dirty="0"/>
              <a:t>Beneficiary Additional Sessions (BAS)  </a:t>
            </a:r>
          </a:p>
          <a:p>
            <a:r>
              <a:rPr lang="en-US" dirty="0"/>
              <a:t>Resources </a:t>
            </a:r>
          </a:p>
          <a:p>
            <a:r>
              <a:rPr lang="en-US" dirty="0"/>
              <a:t>Questions</a:t>
            </a:r>
          </a:p>
          <a:p>
            <a:endParaRPr lang="en-US" dirty="0"/>
          </a:p>
        </p:txBody>
      </p:sp>
    </p:spTree>
    <p:extLst>
      <p:ext uri="{BB962C8B-B14F-4D97-AF65-F5344CB8AC3E}">
        <p14:creationId xmlns:p14="http://schemas.microsoft.com/office/powerpoint/2010/main" val="4050147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575D182-839E-4FAE-BCF4-0A6BCC865A9B}"/>
              </a:ext>
            </a:extLst>
          </p:cNvPr>
          <p:cNvSpPr>
            <a:spLocks noGrp="1"/>
          </p:cNvSpPr>
          <p:nvPr>
            <p:ph type="body" idx="1"/>
          </p:nvPr>
        </p:nvSpPr>
        <p:spPr/>
        <p:txBody>
          <a:bodyPr/>
          <a:lstStyle/>
          <a:p>
            <a:endParaRPr lang="en-US" dirty="0"/>
          </a:p>
        </p:txBody>
      </p:sp>
      <p:sp>
        <p:nvSpPr>
          <p:cNvPr id="5" name="Title 4">
            <a:extLst>
              <a:ext uri="{FF2B5EF4-FFF2-40B4-BE49-F238E27FC236}">
                <a16:creationId xmlns:a16="http://schemas.microsoft.com/office/drawing/2014/main" id="{A69403F9-5CD4-4D03-B493-A028DF241CDB}"/>
              </a:ext>
            </a:extLst>
          </p:cNvPr>
          <p:cNvSpPr>
            <a:spLocks noGrp="1"/>
          </p:cNvSpPr>
          <p:nvPr>
            <p:ph type="title"/>
          </p:nvPr>
        </p:nvSpPr>
        <p:spPr/>
        <p:txBody>
          <a:bodyPr/>
          <a:lstStyle/>
          <a:p>
            <a:r>
              <a:rPr lang="en-US" dirty="0"/>
              <a:t>Overview</a:t>
            </a:r>
          </a:p>
        </p:txBody>
      </p:sp>
      <p:sp>
        <p:nvSpPr>
          <p:cNvPr id="3" name="Slide Number Placeholder 2">
            <a:extLst>
              <a:ext uri="{FF2B5EF4-FFF2-40B4-BE49-F238E27FC236}">
                <a16:creationId xmlns:a16="http://schemas.microsoft.com/office/drawing/2014/main" id="{1CCD98FC-23F5-4D0B-8757-14DF79038850}"/>
              </a:ext>
            </a:extLst>
          </p:cNvPr>
          <p:cNvSpPr>
            <a:spLocks noGrp="1"/>
          </p:cNvSpPr>
          <p:nvPr>
            <p:ph type="sldNum" sz="quarter" idx="11"/>
          </p:nvPr>
        </p:nvSpPr>
        <p:spPr/>
        <p:txBody>
          <a:bodyPr>
            <a:normAutofit/>
          </a:bodyPr>
          <a:lstStyle/>
          <a:p>
            <a:fld id="{A162D542-39A4-4598-BEB9-D1267FDA8501}" type="slidenum">
              <a:rPr lang="en-US" smtClean="0"/>
              <a:t>6</a:t>
            </a:fld>
            <a:endParaRPr lang="en-US" dirty="0"/>
          </a:p>
        </p:txBody>
      </p:sp>
    </p:spTree>
    <p:extLst>
      <p:ext uri="{BB962C8B-B14F-4D97-AF65-F5344CB8AC3E}">
        <p14:creationId xmlns:p14="http://schemas.microsoft.com/office/powerpoint/2010/main" val="3252776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86000" y="1905000"/>
            <a:ext cx="6477000" cy="8791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rIns="365760" anchor="ctr"/>
          <a:lstStyle/>
          <a:p>
            <a:pPr marL="117475">
              <a:lnSpc>
                <a:spcPct val="114000"/>
              </a:lnSpc>
              <a:spcAft>
                <a:spcPts val="600"/>
              </a:spcAft>
              <a:defRPr/>
            </a:pPr>
            <a:r>
              <a:rPr lang="en-US" b="1" dirty="0">
                <a:solidFill>
                  <a:schemeClr val="tx1"/>
                </a:solidFill>
              </a:rPr>
              <a:t>Percentage of total beneficiary contact forms per Medicare beneficiaries under 150% FPL in the State</a:t>
            </a:r>
            <a:endParaRPr lang="en-US" b="1" i="1" dirty="0">
              <a:solidFill>
                <a:schemeClr val="tx1"/>
              </a:solidFill>
            </a:endParaRPr>
          </a:p>
        </p:txBody>
      </p:sp>
      <p:sp>
        <p:nvSpPr>
          <p:cNvPr id="21" name="Pentagon 20"/>
          <p:cNvSpPr/>
          <p:nvPr/>
        </p:nvSpPr>
        <p:spPr>
          <a:xfrm>
            <a:off x="469642" y="1909788"/>
            <a:ext cx="2654558" cy="879132"/>
          </a:xfrm>
          <a:prstGeom prst="homePlat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Ins="274320" anchor="ctr"/>
          <a:lstStyle/>
          <a:p>
            <a:r>
              <a:rPr lang="en-US" sz="1900" b="1" dirty="0"/>
              <a:t>PM1: Overall MIPPA Contacts</a:t>
            </a:r>
            <a:endParaRPr lang="en-US" sz="1900" b="1" dirty="0">
              <a:solidFill>
                <a:srgbClr val="FFFFFF"/>
              </a:solidFill>
            </a:endParaRPr>
          </a:p>
        </p:txBody>
      </p:sp>
      <p:sp>
        <p:nvSpPr>
          <p:cNvPr id="22" name="Rectangle 21"/>
          <p:cNvSpPr/>
          <p:nvPr/>
        </p:nvSpPr>
        <p:spPr>
          <a:xfrm>
            <a:off x="2438400" y="3002280"/>
            <a:ext cx="6324600" cy="8791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rIns="365760" anchor="ctr"/>
          <a:lstStyle/>
          <a:p>
            <a:pPr>
              <a:lnSpc>
                <a:spcPct val="114000"/>
              </a:lnSpc>
              <a:spcAft>
                <a:spcPts val="600"/>
              </a:spcAft>
              <a:defRPr/>
            </a:pPr>
            <a:r>
              <a:rPr lang="en-US" sz="1600" dirty="0">
                <a:solidFill>
                  <a:schemeClr val="tx1"/>
                </a:solidFill>
              </a:rPr>
              <a:t>Total number of people reached as reported on group outreach and education forms</a:t>
            </a:r>
          </a:p>
        </p:txBody>
      </p:sp>
      <p:sp>
        <p:nvSpPr>
          <p:cNvPr id="23" name="Pentagon 22"/>
          <p:cNvSpPr/>
          <p:nvPr/>
        </p:nvSpPr>
        <p:spPr>
          <a:xfrm>
            <a:off x="457200" y="3007068"/>
            <a:ext cx="2667000" cy="879132"/>
          </a:xfrm>
          <a:prstGeom prst="homePlat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Ins="274320" anchor="ctr"/>
          <a:lstStyle/>
          <a:p>
            <a:pPr>
              <a:lnSpc>
                <a:spcPct val="114000"/>
              </a:lnSpc>
            </a:pPr>
            <a:r>
              <a:rPr lang="en-US" sz="1600" b="1" dirty="0"/>
              <a:t>PM2: Overall Persons Reached through Outreach</a:t>
            </a:r>
            <a:endParaRPr lang="en-US" sz="1600" b="1" dirty="0">
              <a:solidFill>
                <a:srgbClr val="FFFFFF"/>
              </a:solidFill>
            </a:endParaRPr>
          </a:p>
        </p:txBody>
      </p:sp>
      <p:sp>
        <p:nvSpPr>
          <p:cNvPr id="24" name="Rectangle 23"/>
          <p:cNvSpPr/>
          <p:nvPr/>
        </p:nvSpPr>
        <p:spPr>
          <a:xfrm>
            <a:off x="2438400" y="4069080"/>
            <a:ext cx="6324600" cy="8791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rIns="365760" anchor="ctr"/>
          <a:lstStyle/>
          <a:p>
            <a:pPr>
              <a:spcAft>
                <a:spcPts val="600"/>
              </a:spcAft>
              <a:defRPr/>
            </a:pPr>
            <a:r>
              <a:rPr lang="en-US" b="1" dirty="0">
                <a:solidFill>
                  <a:schemeClr val="tx1"/>
                </a:solidFill>
              </a:rPr>
              <a:t>Total number of beneficiary contact forms by target beneficiary groups (Under 65, Rural, Native American, English as a Secondary Language)</a:t>
            </a:r>
          </a:p>
        </p:txBody>
      </p:sp>
      <p:sp>
        <p:nvSpPr>
          <p:cNvPr id="25" name="Pentagon 24"/>
          <p:cNvSpPr/>
          <p:nvPr/>
        </p:nvSpPr>
        <p:spPr>
          <a:xfrm>
            <a:off x="454152" y="4073868"/>
            <a:ext cx="2670048" cy="879132"/>
          </a:xfrm>
          <a:prstGeom prst="homePlat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Ins="274320" anchor="ctr"/>
          <a:lstStyle/>
          <a:p>
            <a:r>
              <a:rPr lang="en-US" sz="1900" b="1" dirty="0"/>
              <a:t>PM3: MIPPA Target Populations</a:t>
            </a:r>
            <a:endParaRPr lang="en-US" sz="1900" b="1" dirty="0">
              <a:solidFill>
                <a:srgbClr val="FFFFFF"/>
              </a:solidFill>
            </a:endParaRPr>
          </a:p>
        </p:txBody>
      </p:sp>
      <p:sp>
        <p:nvSpPr>
          <p:cNvPr id="26" name="Rectangle 25"/>
          <p:cNvSpPr/>
          <p:nvPr/>
        </p:nvSpPr>
        <p:spPr>
          <a:xfrm>
            <a:off x="2057402" y="5140668"/>
            <a:ext cx="6705598" cy="8791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rIns="365760" anchor="ctr"/>
          <a:lstStyle/>
          <a:p>
            <a:pPr algn="just">
              <a:lnSpc>
                <a:spcPct val="114000"/>
              </a:lnSpc>
              <a:spcAft>
                <a:spcPts val="600"/>
              </a:spcAft>
              <a:defRPr/>
            </a:pPr>
            <a:endParaRPr lang="en-US" sz="1600" dirty="0">
              <a:solidFill>
                <a:schemeClr val="tx1"/>
              </a:solidFill>
            </a:endParaRPr>
          </a:p>
        </p:txBody>
      </p:sp>
      <p:sp>
        <p:nvSpPr>
          <p:cNvPr id="27" name="Pentagon 26"/>
          <p:cNvSpPr/>
          <p:nvPr/>
        </p:nvSpPr>
        <p:spPr>
          <a:xfrm>
            <a:off x="457200" y="5120936"/>
            <a:ext cx="2667000" cy="964619"/>
          </a:xfrm>
          <a:prstGeom prst="homePlat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Ins="274320" anchor="ctr"/>
          <a:lstStyle/>
          <a:p>
            <a:pPr lvl="0"/>
            <a:r>
              <a:rPr lang="en-US" sz="1900" b="1" dirty="0">
                <a:solidFill>
                  <a:prstClr val="white"/>
                </a:solidFill>
              </a:rPr>
              <a:t>PM4: Contacts with Applications Submitted</a:t>
            </a:r>
            <a:endParaRPr lang="en-US" sz="1900" b="1" dirty="0">
              <a:solidFill>
                <a:srgbClr val="FFFFFF"/>
              </a:solidFill>
            </a:endParaRPr>
          </a:p>
        </p:txBody>
      </p:sp>
      <p:sp>
        <p:nvSpPr>
          <p:cNvPr id="29" name="Rectangle 28"/>
          <p:cNvSpPr/>
          <p:nvPr/>
        </p:nvSpPr>
        <p:spPr>
          <a:xfrm>
            <a:off x="3276600" y="5235580"/>
            <a:ext cx="5178944" cy="646331"/>
          </a:xfrm>
          <a:prstGeom prst="rect">
            <a:avLst/>
          </a:prstGeom>
        </p:spPr>
        <p:txBody>
          <a:bodyPr wrap="square">
            <a:spAutoFit/>
          </a:bodyPr>
          <a:lstStyle/>
          <a:p>
            <a:r>
              <a:rPr lang="en-US" b="1" dirty="0"/>
              <a:t>Percentage of forms with applications submitted compared to overall MIPPA contacts reported in PM1</a:t>
            </a:r>
            <a:endParaRPr lang="en-US" b="1" dirty="0">
              <a:effectLst/>
            </a:endParaRPr>
          </a:p>
        </p:txBody>
      </p:sp>
      <p:sp>
        <p:nvSpPr>
          <p:cNvPr id="2" name="Rectangle 1">
            <a:extLst>
              <a:ext uri="{FF2B5EF4-FFF2-40B4-BE49-F238E27FC236}">
                <a16:creationId xmlns:a16="http://schemas.microsoft.com/office/drawing/2014/main" id="{3AF71985-06C7-42EA-9191-5F505845D275}"/>
              </a:ext>
            </a:extLst>
          </p:cNvPr>
          <p:cNvSpPr/>
          <p:nvPr/>
        </p:nvSpPr>
        <p:spPr>
          <a:xfrm>
            <a:off x="381000" y="1737064"/>
            <a:ext cx="8458200" cy="116898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B8BCDC6-1671-44FE-8480-EF9F3226E7DA}"/>
              </a:ext>
            </a:extLst>
          </p:cNvPr>
          <p:cNvSpPr/>
          <p:nvPr/>
        </p:nvSpPr>
        <p:spPr>
          <a:xfrm>
            <a:off x="304800" y="3951956"/>
            <a:ext cx="8534400" cy="2220243"/>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BECFA662-9FC9-41A3-9396-4F0BF251EEC2}"/>
              </a:ext>
            </a:extLst>
          </p:cNvPr>
          <p:cNvSpPr>
            <a:spLocks noGrp="1"/>
          </p:cNvSpPr>
          <p:nvPr>
            <p:ph type="title"/>
          </p:nvPr>
        </p:nvSpPr>
        <p:spPr/>
        <p:txBody>
          <a:bodyPr/>
          <a:lstStyle/>
          <a:p>
            <a:r>
              <a:rPr lang="en-US" dirty="0"/>
              <a:t>MIPPA Performance Measures</a:t>
            </a:r>
          </a:p>
        </p:txBody>
      </p:sp>
    </p:spTree>
    <p:extLst>
      <p:ext uri="{BB962C8B-B14F-4D97-AF65-F5344CB8AC3E}">
        <p14:creationId xmlns:p14="http://schemas.microsoft.com/office/powerpoint/2010/main" val="603285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C931-0CEC-48B7-AF9B-D2728B523B6D}"/>
              </a:ext>
            </a:extLst>
          </p:cNvPr>
          <p:cNvSpPr>
            <a:spLocks noGrp="1"/>
          </p:cNvSpPr>
          <p:nvPr>
            <p:ph type="title"/>
          </p:nvPr>
        </p:nvSpPr>
        <p:spPr/>
        <p:txBody>
          <a:bodyPr/>
          <a:lstStyle/>
          <a:p>
            <a:r>
              <a:rPr lang="en-US" dirty="0"/>
              <a:t>MIPPA-Qualifying Topics Discussed</a:t>
            </a:r>
          </a:p>
        </p:txBody>
      </p:sp>
      <p:sp>
        <p:nvSpPr>
          <p:cNvPr id="3" name="Slide Number Placeholder 2">
            <a:extLst>
              <a:ext uri="{FF2B5EF4-FFF2-40B4-BE49-F238E27FC236}">
                <a16:creationId xmlns:a16="http://schemas.microsoft.com/office/drawing/2014/main" id="{12508526-E9F3-4313-BD0D-5922CACBC965}"/>
              </a:ext>
            </a:extLst>
          </p:cNvPr>
          <p:cNvSpPr>
            <a:spLocks noGrp="1"/>
          </p:cNvSpPr>
          <p:nvPr>
            <p:ph type="sldNum" sz="quarter" idx="12"/>
          </p:nvPr>
        </p:nvSpPr>
        <p:spPr/>
        <p:txBody>
          <a:bodyPr>
            <a:normAutofit fontScale="85000" lnSpcReduction="20000"/>
          </a:bodyPr>
          <a:lstStyle/>
          <a:p>
            <a:fld id="{A162D542-39A4-4598-BEB9-D1267FDA8501}" type="slidenum">
              <a:rPr lang="en-US" smtClean="0"/>
              <a:t>8</a:t>
            </a:fld>
            <a:endParaRPr lang="en-US" dirty="0"/>
          </a:p>
        </p:txBody>
      </p:sp>
      <p:graphicFrame>
        <p:nvGraphicFramePr>
          <p:cNvPr id="7" name="Content Placeholder 6">
            <a:extLst>
              <a:ext uri="{FF2B5EF4-FFF2-40B4-BE49-F238E27FC236}">
                <a16:creationId xmlns:a16="http://schemas.microsoft.com/office/drawing/2014/main" id="{0556B6A6-7B10-45FE-B21D-709EBB7F966D}"/>
              </a:ext>
            </a:extLst>
          </p:cNvPr>
          <p:cNvGraphicFramePr>
            <a:graphicFrameLocks noGrp="1"/>
          </p:cNvGraphicFramePr>
          <p:nvPr>
            <p:ph sz="quarter" idx="1"/>
            <p:extLst>
              <p:ext uri="{D42A27DB-BD31-4B8C-83A1-F6EECF244321}">
                <p14:modId xmlns:p14="http://schemas.microsoft.com/office/powerpoint/2010/main" val="3065170343"/>
              </p:ext>
            </p:extLst>
          </p:nvPr>
        </p:nvGraphicFramePr>
        <p:xfrm>
          <a:off x="199116" y="1578307"/>
          <a:ext cx="8745768" cy="5287187"/>
        </p:xfrm>
        <a:graphic>
          <a:graphicData uri="http://schemas.openxmlformats.org/drawingml/2006/table">
            <a:tbl>
              <a:tblPr firstRow="1" firstCol="1" bandRow="1"/>
              <a:tblGrid>
                <a:gridCol w="2772684">
                  <a:extLst>
                    <a:ext uri="{9D8B030D-6E8A-4147-A177-3AD203B41FA5}">
                      <a16:colId xmlns:a16="http://schemas.microsoft.com/office/drawing/2014/main" val="1047915329"/>
                    </a:ext>
                  </a:extLst>
                </a:gridCol>
                <a:gridCol w="3657600">
                  <a:extLst>
                    <a:ext uri="{9D8B030D-6E8A-4147-A177-3AD203B41FA5}">
                      <a16:colId xmlns:a16="http://schemas.microsoft.com/office/drawing/2014/main" val="1222739059"/>
                    </a:ext>
                  </a:extLst>
                </a:gridCol>
                <a:gridCol w="2315484">
                  <a:extLst>
                    <a:ext uri="{9D8B030D-6E8A-4147-A177-3AD203B41FA5}">
                      <a16:colId xmlns:a16="http://schemas.microsoft.com/office/drawing/2014/main" val="1895830901"/>
                    </a:ext>
                  </a:extLst>
                </a:gridCol>
              </a:tblGrid>
              <a:tr h="513959">
                <a:tc gridSpan="3">
                  <a:txBody>
                    <a:bodyPr/>
                    <a:lstStyle/>
                    <a:p>
                      <a:pPr marL="0" marR="0" algn="ctr">
                        <a:lnSpc>
                          <a:spcPct val="107000"/>
                        </a:lnSpc>
                        <a:spcBef>
                          <a:spcPts val="600"/>
                        </a:spcBef>
                        <a:spcAft>
                          <a:spcPts val="600"/>
                        </a:spcAft>
                      </a:pPr>
                      <a:r>
                        <a:rPr lang="en-US" sz="2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MIPPA-Qualifying Answer Options on BCF/BAS by Topic Category </a:t>
                      </a:r>
                      <a:endParaRPr lang="en-US"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94708" marR="94708" marT="47354" marB="4735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0335609"/>
                  </a:ext>
                </a:extLst>
              </a:tr>
              <a:tr h="654701">
                <a:tc>
                  <a:txBody>
                    <a:bodyPr/>
                    <a:lstStyle/>
                    <a:p>
                      <a:pPr marL="0" marR="0" algn="ctr">
                        <a:lnSpc>
                          <a:spcPct val="107000"/>
                        </a:lnSpc>
                        <a:spcBef>
                          <a:spcPts val="0"/>
                        </a:spcBef>
                        <a:spcAft>
                          <a:spcPts val="0"/>
                        </a:spcAft>
                      </a:pPr>
                      <a:r>
                        <a:rPr lang="en-US" sz="20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Part D Low Income Subsidy (LIS/Extra Help)</a:t>
                      </a:r>
                      <a:endParaRPr lang="en-US"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11183" marR="11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Medicaid</a:t>
                      </a:r>
                      <a:endParaRPr lang="en-US"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11183" marR="11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Additional Topic Details</a:t>
                      </a:r>
                      <a:endParaRPr lang="en-US"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11183" marR="11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9967759"/>
                  </a:ext>
                </a:extLst>
              </a:tr>
              <a:tr h="676672">
                <a:tc>
                  <a:txBody>
                    <a:bodyPr/>
                    <a:lstStyle/>
                    <a:p>
                      <a:pPr marL="0" marR="0" algn="ctr">
                        <a:lnSpc>
                          <a:spcPct val="107000"/>
                        </a:lnSpc>
                        <a:spcBef>
                          <a:spcPts val="300"/>
                        </a:spcBef>
                        <a:spcAft>
                          <a:spcPts val="300"/>
                        </a:spcAft>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Application Assistance</a:t>
                      </a:r>
                    </a:p>
                  </a:txBody>
                  <a:tcPr marL="111183" marR="11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Application Submission </a:t>
                      </a:r>
                      <a:r>
                        <a:rPr lang="en-US" sz="19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(Check this for MSP Application Submission)</a:t>
                      </a:r>
                      <a:endParaRPr lang="en-US" sz="19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1183" marR="11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Preventive Services</a:t>
                      </a:r>
                    </a:p>
                  </a:txBody>
                  <a:tcPr marL="111183" marR="11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7187660"/>
                  </a:ext>
                </a:extLst>
              </a:tr>
              <a:tr h="429498">
                <a:tc>
                  <a:txBody>
                    <a:bodyPr/>
                    <a:lstStyle/>
                    <a:p>
                      <a:pPr marL="0" marR="0" algn="ctr">
                        <a:lnSpc>
                          <a:spcPct val="107000"/>
                        </a:lnSpc>
                        <a:spcBef>
                          <a:spcPts val="300"/>
                        </a:spcBef>
                        <a:spcAft>
                          <a:spcPts val="300"/>
                        </a:spcAft>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Application Submission</a:t>
                      </a:r>
                    </a:p>
                  </a:txBody>
                  <a:tcPr marL="111183" marR="11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Benefit Explanation</a:t>
                      </a:r>
                    </a:p>
                  </a:txBody>
                  <a:tcPr marL="111183" marR="11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11183" marR="11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9346367"/>
                  </a:ext>
                </a:extLst>
              </a:tr>
              <a:tr h="457200">
                <a:tc>
                  <a:txBody>
                    <a:bodyPr/>
                    <a:lstStyle/>
                    <a:p>
                      <a:pPr marL="0" marR="0" algn="ctr">
                        <a:lnSpc>
                          <a:spcPct val="107000"/>
                        </a:lnSpc>
                        <a:spcBef>
                          <a:spcPts val="300"/>
                        </a:spcBef>
                        <a:spcAft>
                          <a:spcPts val="300"/>
                        </a:spcAft>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Benefit Explanation</a:t>
                      </a:r>
                    </a:p>
                  </a:txBody>
                  <a:tcPr marL="111183" marR="11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Eligibility/Screening</a:t>
                      </a:r>
                    </a:p>
                  </a:txBody>
                  <a:tcPr marL="111183" marR="11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11183" marR="11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0714049"/>
                  </a:ext>
                </a:extLst>
              </a:tr>
              <a:tr h="594488">
                <a:tc>
                  <a:txBody>
                    <a:bodyPr/>
                    <a:lstStyle/>
                    <a:p>
                      <a:pPr marL="0" marR="0" algn="ctr">
                        <a:lnSpc>
                          <a:spcPct val="107000"/>
                        </a:lnSpc>
                        <a:spcBef>
                          <a:spcPts val="300"/>
                        </a:spcBef>
                        <a:spcAft>
                          <a:spcPts val="300"/>
                        </a:spcAft>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Eligibility/Screening</a:t>
                      </a:r>
                    </a:p>
                  </a:txBody>
                  <a:tcPr marL="111183" marR="11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Medicaid Application Assistance</a:t>
                      </a:r>
                    </a:p>
                  </a:txBody>
                  <a:tcPr marL="111183" marR="11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11183" marR="11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59929"/>
                  </a:ext>
                </a:extLst>
              </a:tr>
              <a:tr h="594488">
                <a:tc>
                  <a:txBody>
                    <a:bodyPr/>
                    <a:lstStyle/>
                    <a:p>
                      <a:pPr marL="0" marR="0" algn="ctr">
                        <a:lnSpc>
                          <a:spcPct val="107000"/>
                        </a:lnSpc>
                        <a:spcBef>
                          <a:spcPts val="300"/>
                        </a:spcBef>
                        <a:spcAft>
                          <a:spcPts val="300"/>
                        </a:spcAft>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LI NET/BAE</a:t>
                      </a:r>
                    </a:p>
                  </a:txBody>
                  <a:tcPr marL="111183" marR="11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Medicare Buy-In Coordination</a:t>
                      </a:r>
                    </a:p>
                  </a:txBody>
                  <a:tcPr marL="111183" marR="11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11183" marR="11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7091525"/>
                  </a:ext>
                </a:extLst>
              </a:tr>
              <a:tr h="497501">
                <a:tc>
                  <a:txBody>
                    <a:bodyPr/>
                    <a:lstStyle/>
                    <a:p>
                      <a:pPr marL="0" marR="0" algn="ctr">
                        <a:lnSpc>
                          <a:spcPct val="107000"/>
                        </a:lnSpc>
                        <a:spcBef>
                          <a:spcPts val="300"/>
                        </a:spcBef>
                        <a:spcAft>
                          <a:spcPts val="300"/>
                        </a:spcAft>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11183" marR="11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MSP Application Assistance</a:t>
                      </a:r>
                    </a:p>
                  </a:txBody>
                  <a:tcPr marL="111183" marR="11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11183" marR="11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5326205"/>
                  </a:ext>
                </a:extLst>
              </a:tr>
              <a:tr h="290503">
                <a:tc>
                  <a:txBody>
                    <a:bodyPr/>
                    <a:lstStyle/>
                    <a:p>
                      <a:pPr marL="0" marR="0" algn="ctr">
                        <a:lnSpc>
                          <a:spcPct val="107000"/>
                        </a:lnSpc>
                        <a:spcBef>
                          <a:spcPts val="300"/>
                        </a:spcBef>
                        <a:spcAft>
                          <a:spcPts val="300"/>
                        </a:spcAft>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11183" marR="11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Recertification</a:t>
                      </a:r>
                    </a:p>
                    <a:p>
                      <a:pPr marL="0" marR="0" algn="ctr">
                        <a:lnSpc>
                          <a:spcPct val="100000"/>
                        </a:lnSpc>
                        <a:spcBef>
                          <a:spcPts val="0"/>
                        </a:spcBef>
                        <a:spcAft>
                          <a:spcPts val="0"/>
                        </a:spcAft>
                      </a:pPr>
                      <a:endPar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1183" marR="1111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300"/>
                        </a:spcBef>
                        <a:spcAft>
                          <a:spcPts val="300"/>
                        </a:spcAft>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11183" marR="111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4205732"/>
                  </a:ext>
                </a:extLst>
              </a:tr>
            </a:tbl>
          </a:graphicData>
        </a:graphic>
      </p:graphicFrame>
    </p:spTree>
    <p:extLst>
      <p:ext uri="{BB962C8B-B14F-4D97-AF65-F5344CB8AC3E}">
        <p14:creationId xmlns:p14="http://schemas.microsoft.com/office/powerpoint/2010/main" val="2834820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D9613-61A3-4D54-9A37-A7193CA7A285}"/>
              </a:ext>
            </a:extLst>
          </p:cNvPr>
          <p:cNvSpPr>
            <a:spLocks noGrp="1"/>
          </p:cNvSpPr>
          <p:nvPr>
            <p:ph type="title"/>
          </p:nvPr>
        </p:nvSpPr>
        <p:spPr/>
        <p:txBody>
          <a:bodyPr>
            <a:noAutofit/>
          </a:bodyPr>
          <a:lstStyle/>
          <a:p>
            <a:r>
              <a:rPr lang="en-US" sz="3200" dirty="0">
                <a:solidFill>
                  <a:srgbClr val="595959"/>
                </a:solidFill>
              </a:rPr>
              <a:t>FAQ: How Do I Document MSP Application </a:t>
            </a:r>
            <a:r>
              <a:rPr lang="en-US" sz="3200" dirty="0">
                <a:solidFill>
                  <a:srgbClr val="C00000"/>
                </a:solidFill>
              </a:rPr>
              <a:t>Assistance </a:t>
            </a:r>
            <a:r>
              <a:rPr lang="en-US" sz="3200" dirty="0">
                <a:solidFill>
                  <a:srgbClr val="595959"/>
                </a:solidFill>
              </a:rPr>
              <a:t>and MSP Application </a:t>
            </a:r>
            <a:r>
              <a:rPr lang="en-US" sz="3200" dirty="0">
                <a:solidFill>
                  <a:srgbClr val="C00000"/>
                </a:solidFill>
              </a:rPr>
              <a:t>Submission</a:t>
            </a:r>
            <a:r>
              <a:rPr lang="en-US" sz="3200" dirty="0">
                <a:solidFill>
                  <a:srgbClr val="595959"/>
                </a:solidFill>
              </a:rPr>
              <a:t>?</a:t>
            </a:r>
          </a:p>
        </p:txBody>
      </p:sp>
      <p:sp>
        <p:nvSpPr>
          <p:cNvPr id="3" name="Slide Number Placeholder 2">
            <a:extLst>
              <a:ext uri="{FF2B5EF4-FFF2-40B4-BE49-F238E27FC236}">
                <a16:creationId xmlns:a16="http://schemas.microsoft.com/office/drawing/2014/main" id="{1A95386A-2F74-48F9-94D2-0BADC888F63F}"/>
              </a:ext>
            </a:extLst>
          </p:cNvPr>
          <p:cNvSpPr>
            <a:spLocks noGrp="1"/>
          </p:cNvSpPr>
          <p:nvPr>
            <p:ph type="sldNum" sz="quarter" idx="12"/>
          </p:nvPr>
        </p:nvSpPr>
        <p:spPr/>
        <p:txBody>
          <a:bodyPr>
            <a:normAutofit fontScale="85000" lnSpcReduction="20000"/>
          </a:bodyPr>
          <a:lstStyle/>
          <a:p>
            <a:fld id="{A162D542-39A4-4598-BEB9-D1267FDA8501}" type="slidenum">
              <a:rPr lang="en-US" smtClean="0"/>
              <a:t>9</a:t>
            </a:fld>
            <a:endParaRPr lang="en-US" dirty="0"/>
          </a:p>
        </p:txBody>
      </p:sp>
      <p:sp>
        <p:nvSpPr>
          <p:cNvPr id="4" name="Content Placeholder 3">
            <a:extLst>
              <a:ext uri="{FF2B5EF4-FFF2-40B4-BE49-F238E27FC236}">
                <a16:creationId xmlns:a16="http://schemas.microsoft.com/office/drawing/2014/main" id="{166E9AD2-716D-4747-9999-5680AE8E48A6}"/>
              </a:ext>
            </a:extLst>
          </p:cNvPr>
          <p:cNvSpPr>
            <a:spLocks noGrp="1"/>
          </p:cNvSpPr>
          <p:nvPr>
            <p:ph sz="quarter" idx="1"/>
          </p:nvPr>
        </p:nvSpPr>
        <p:spPr>
          <a:xfrm>
            <a:off x="612648" y="1600200"/>
            <a:ext cx="8153400" cy="4495800"/>
          </a:xfrm>
        </p:spPr>
        <p:txBody>
          <a:bodyPr/>
          <a:lstStyle/>
          <a:p>
            <a:r>
              <a:rPr lang="en-US" sz="2800" dirty="0"/>
              <a:t>Use </a:t>
            </a:r>
            <a:r>
              <a:rPr lang="en-US" sz="2800" b="1" dirty="0"/>
              <a:t>Medicaid</a:t>
            </a:r>
            <a:r>
              <a:rPr lang="en-US" sz="2800" dirty="0"/>
              <a:t> “Topics Discussed" category</a:t>
            </a:r>
          </a:p>
          <a:p>
            <a:r>
              <a:rPr lang="en-US" sz="2800" dirty="0"/>
              <a:t>Use </a:t>
            </a:r>
            <a:r>
              <a:rPr lang="en-US" sz="2800" b="1" dirty="0"/>
              <a:t>MSP Application Assistance</a:t>
            </a:r>
          </a:p>
          <a:p>
            <a:pPr marL="365760" lvl="1" indent="0">
              <a:spcAft>
                <a:spcPts val="1200"/>
              </a:spcAft>
              <a:buNone/>
            </a:pPr>
            <a:br>
              <a:rPr lang="en-US" dirty="0"/>
            </a:br>
            <a:br>
              <a:rPr lang="en-US" dirty="0"/>
            </a:br>
            <a:endParaRPr lang="en-US" dirty="0"/>
          </a:p>
          <a:p>
            <a:r>
              <a:rPr lang="en-US" sz="2800" dirty="0"/>
              <a:t>Use </a:t>
            </a:r>
            <a:r>
              <a:rPr lang="en-US" sz="2800" b="1" dirty="0"/>
              <a:t>Application Submission</a:t>
            </a:r>
          </a:p>
          <a:p>
            <a:pPr lvl="1"/>
            <a:r>
              <a:rPr lang="en-US" sz="2500" dirty="0"/>
              <a:t>Includes </a:t>
            </a:r>
            <a:r>
              <a:rPr lang="en-US" sz="2500" dirty="0">
                <a:solidFill>
                  <a:srgbClr val="C00000"/>
                </a:solidFill>
              </a:rPr>
              <a:t>MSP applications</a:t>
            </a:r>
          </a:p>
          <a:p>
            <a:pPr lvl="1"/>
            <a:endParaRPr lang="en-US" dirty="0"/>
          </a:p>
        </p:txBody>
      </p:sp>
      <p:pic>
        <p:nvPicPr>
          <p:cNvPr id="6" name="Picture 5" descr="A screenshot of a cell phone&#10;&#10;Description automatically generated">
            <a:extLst>
              <a:ext uri="{FF2B5EF4-FFF2-40B4-BE49-F238E27FC236}">
                <a16:creationId xmlns:a16="http://schemas.microsoft.com/office/drawing/2014/main" id="{6087BF61-8D66-49C2-88D7-CF9DD72C7CED}"/>
              </a:ext>
            </a:extLst>
          </p:cNvPr>
          <p:cNvPicPr>
            <a:picLocks noChangeAspect="1"/>
          </p:cNvPicPr>
          <p:nvPr/>
        </p:nvPicPr>
        <p:blipFill rotWithShape="1">
          <a:blip r:embed="rId3">
            <a:extLst>
              <a:ext uri="{28A0092B-C50C-407E-A947-70E740481C1C}">
                <a14:useLocalDpi xmlns:a14="http://schemas.microsoft.com/office/drawing/2010/main" val="0"/>
              </a:ext>
            </a:extLst>
          </a:blip>
          <a:srcRect t="25117"/>
          <a:stretch/>
        </p:blipFill>
        <p:spPr>
          <a:xfrm>
            <a:off x="65152" y="5078484"/>
            <a:ext cx="8876075" cy="977813"/>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0EC948C3-2EC3-4268-B44A-4007981FB7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773" y="2773038"/>
            <a:ext cx="8738454" cy="1132609"/>
          </a:xfrm>
          <a:prstGeom prst="rect">
            <a:avLst/>
          </a:prstGeom>
        </p:spPr>
      </p:pic>
      <p:sp>
        <p:nvSpPr>
          <p:cNvPr id="8" name="Rectangle 7">
            <a:extLst>
              <a:ext uri="{FF2B5EF4-FFF2-40B4-BE49-F238E27FC236}">
                <a16:creationId xmlns:a16="http://schemas.microsoft.com/office/drawing/2014/main" id="{374EC9BE-65FE-4CAE-A7CA-2D2BB94B3378}"/>
              </a:ext>
            </a:extLst>
          </p:cNvPr>
          <p:cNvSpPr/>
          <p:nvPr/>
        </p:nvSpPr>
        <p:spPr>
          <a:xfrm>
            <a:off x="2743200" y="5748033"/>
            <a:ext cx="30480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509DEF6-AC7C-47B3-9235-2218884952DC}"/>
              </a:ext>
            </a:extLst>
          </p:cNvPr>
          <p:cNvSpPr/>
          <p:nvPr/>
        </p:nvSpPr>
        <p:spPr>
          <a:xfrm>
            <a:off x="5105400" y="2768634"/>
            <a:ext cx="3124200" cy="3507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29343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edian">
  <a:themeElements>
    <a:clrScheme name="Custom 3">
      <a:dk1>
        <a:srgbClr val="595959"/>
      </a:dk1>
      <a:lt1>
        <a:sysClr val="window" lastClr="FFFFFF"/>
      </a:lt1>
      <a:dk2>
        <a:srgbClr val="595959"/>
      </a:dk2>
      <a:lt2>
        <a:srgbClr val="EBDDC3"/>
      </a:lt2>
      <a:accent1>
        <a:srgbClr val="3C619E"/>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134125B0A50B479BC08E8D4690614D" ma:contentTypeVersion="2" ma:contentTypeDescription="Create a new document." ma:contentTypeScope="" ma:versionID="82744759b9ab8c5d685d505c0d270a9b">
  <xsd:schema xmlns:xsd="http://www.w3.org/2001/XMLSchema" xmlns:xs="http://www.w3.org/2001/XMLSchema" xmlns:p="http://schemas.microsoft.com/office/2006/metadata/properties" xmlns:ns2="e09a05b3-3175-4b52-8425-bf9f8d35fbd4" targetNamespace="http://schemas.microsoft.com/office/2006/metadata/properties" ma:root="true" ma:fieldsID="a995d3449f2ebe067848e851de9501df" ns2:_="">
    <xsd:import namespace="e09a05b3-3175-4b52-8425-bf9f8d35fbd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9a05b3-3175-4b52-8425-bf9f8d35fb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8FFC55-D803-4714-B649-9EB5D10713E8}"/>
</file>

<file path=customXml/itemProps2.xml><?xml version="1.0" encoding="utf-8"?>
<ds:datastoreItem xmlns:ds="http://schemas.openxmlformats.org/officeDocument/2006/customXml" ds:itemID="{05606044-3012-4DD9-9E05-CEA47410DF82}"/>
</file>

<file path=customXml/itemProps3.xml><?xml version="1.0" encoding="utf-8"?>
<ds:datastoreItem xmlns:ds="http://schemas.openxmlformats.org/officeDocument/2006/customXml" ds:itemID="{AFA82D4C-FBF0-482F-B0E3-43BD6A544544}"/>
</file>

<file path=docProps/app.xml><?xml version="1.0" encoding="utf-8"?>
<Properties xmlns="http://schemas.openxmlformats.org/officeDocument/2006/extended-properties" xmlns:vt="http://schemas.openxmlformats.org/officeDocument/2006/docPropsVTypes">
  <Template/>
  <TotalTime>20141</TotalTime>
  <Words>2711</Words>
  <Application>Microsoft Office PowerPoint</Application>
  <PresentationFormat>On-screen Show (4:3)</PresentationFormat>
  <Paragraphs>386</Paragraphs>
  <Slides>30</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Courier New</vt:lpstr>
      <vt:lpstr>Tw Cen MT</vt:lpstr>
      <vt:lpstr>Wingdings</vt:lpstr>
      <vt:lpstr>Wingdings 2</vt:lpstr>
      <vt:lpstr>Office Theme</vt:lpstr>
      <vt:lpstr>Median</vt:lpstr>
      <vt:lpstr>Entering MIPPA-Qualifying Beneficiary Contacts in STARS</vt:lpstr>
      <vt:lpstr>Today’s Audience</vt:lpstr>
      <vt:lpstr>Closed Captioning for This Event</vt:lpstr>
      <vt:lpstr>PowerPoint Presentation</vt:lpstr>
      <vt:lpstr>Agenda</vt:lpstr>
      <vt:lpstr>Overview</vt:lpstr>
      <vt:lpstr>MIPPA Performance Measures</vt:lpstr>
      <vt:lpstr>MIPPA-Qualifying Topics Discussed</vt:lpstr>
      <vt:lpstr>FAQ: How Do I Document MSP Application Assistance and MSP Application Submission?</vt:lpstr>
      <vt:lpstr>MIPPA BCF/BAS Data Entry Checklist</vt:lpstr>
      <vt:lpstr>STARS Demonstration</vt:lpstr>
      <vt:lpstr>STARS Resources</vt:lpstr>
      <vt:lpstr>New MIPPA STARS Handouts</vt:lpstr>
      <vt:lpstr>STARS Manual and Other Resources</vt:lpstr>
      <vt:lpstr>STARS Landing Page</vt:lpstr>
      <vt:lpstr>STARS Resources Page</vt:lpstr>
      <vt:lpstr>Individualized Technical Assistance</vt:lpstr>
      <vt:lpstr>Panelist Contacts</vt:lpstr>
      <vt:lpstr>Questions?</vt:lpstr>
      <vt:lpstr>Webinar Resources in the Library </vt:lpstr>
      <vt:lpstr>Thank you for participating!</vt:lpstr>
      <vt:lpstr>Appendix</vt:lpstr>
      <vt:lpstr>PowerPoint Presentation</vt:lpstr>
      <vt:lpstr>PowerPoint Presentation</vt:lpstr>
      <vt:lpstr>PowerPoint Presentation</vt:lpstr>
      <vt:lpstr>PM3: MIPPA Target Populations –  Beneficiaries Under 65</vt:lpstr>
      <vt:lpstr>PM3: MIPPA Target Populations –  Rural Beneficiaries</vt:lpstr>
      <vt:lpstr>PM3: MIPPA Target Populations –  Native American Beneficiaries</vt:lpstr>
      <vt:lpstr>PM3: MIPPA Target Populations –  Beneficiaries with English as a Secondary Language</vt:lpstr>
      <vt:lpstr>PowerPoint Presentation</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SMP Complex Issues</dc:title>
  <dc:creator>DHHS</dc:creator>
  <cp:lastModifiedBy>Ginny Paulson</cp:lastModifiedBy>
  <cp:revision>567</cp:revision>
  <cp:lastPrinted>2020-02-21T16:18:59Z</cp:lastPrinted>
  <dcterms:created xsi:type="dcterms:W3CDTF">2012-07-27T16:51:37Z</dcterms:created>
  <dcterms:modified xsi:type="dcterms:W3CDTF">2020-02-21T16:22:03Z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0x01010013134125B0A50B479BC08E8D4690614D</vt:lpwstr>
  </property>
</Properties>
</file>