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8.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0.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3.xml" ContentType="application/vnd.openxmlformats-officedocument.drawingml.diagramColors+xml"/>
  <Override PartName="/ppt/theme/theme1.xml" ContentType="application/vnd.openxmlformats-officedocument.theme+xml"/>
  <Override PartName="/ppt/diagrams/layout4.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handoutMasterIdLst>
    <p:handoutMasterId r:id="rId48"/>
  </p:handoutMasterIdLst>
  <p:sldIdLst>
    <p:sldId id="381" r:id="rId3"/>
    <p:sldId id="535" r:id="rId4"/>
    <p:sldId id="690" r:id="rId5"/>
    <p:sldId id="960" r:id="rId6"/>
    <p:sldId id="626" r:id="rId7"/>
    <p:sldId id="964" r:id="rId8"/>
    <p:sldId id="629" r:id="rId9"/>
    <p:sldId id="972" r:id="rId10"/>
    <p:sldId id="973" r:id="rId11"/>
    <p:sldId id="663" r:id="rId12"/>
    <p:sldId id="974" r:id="rId13"/>
    <p:sldId id="979" r:id="rId14"/>
    <p:sldId id="631" r:id="rId15"/>
    <p:sldId id="970" r:id="rId16"/>
    <p:sldId id="975" r:id="rId17"/>
    <p:sldId id="977" r:id="rId18"/>
    <p:sldId id="976" r:id="rId19"/>
    <p:sldId id="967" r:id="rId20"/>
    <p:sldId id="968" r:id="rId21"/>
    <p:sldId id="969" r:id="rId22"/>
    <p:sldId id="669" r:id="rId23"/>
    <p:sldId id="978" r:id="rId24"/>
    <p:sldId id="633" r:id="rId25"/>
    <p:sldId id="687" r:id="rId26"/>
    <p:sldId id="688" r:id="rId27"/>
    <p:sldId id="689" r:id="rId28"/>
    <p:sldId id="971" r:id="rId29"/>
    <p:sldId id="965" r:id="rId30"/>
    <p:sldId id="966" r:id="rId31"/>
    <p:sldId id="693" r:id="rId32"/>
    <p:sldId id="704" r:id="rId33"/>
    <p:sldId id="962" r:id="rId34"/>
    <p:sldId id="632" r:id="rId35"/>
    <p:sldId id="939" r:id="rId36"/>
    <p:sldId id="952" r:id="rId37"/>
    <p:sldId id="953" r:id="rId38"/>
    <p:sldId id="954" r:id="rId39"/>
    <p:sldId id="467" r:id="rId40"/>
    <p:sldId id="448" r:id="rId41"/>
    <p:sldId id="585" r:id="rId42"/>
    <p:sldId id="956" r:id="rId43"/>
    <p:sldId id="881" r:id="rId44"/>
    <p:sldId id="958" r:id="rId45"/>
    <p:sldId id="379"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8000"/>
    <a:srgbClr val="3C619E"/>
    <a:srgbClr val="4F81BD"/>
    <a:srgbClr val="131313"/>
    <a:srgbClr val="9971C5"/>
    <a:srgbClr val="0033CC"/>
    <a:srgbClr val="0000FF"/>
    <a:srgbClr val="000000"/>
    <a:srgbClr val="A36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79906" autoAdjust="0"/>
  </p:normalViewPr>
  <p:slideViewPr>
    <p:cSldViewPr>
      <p:cViewPr varScale="1">
        <p:scale>
          <a:sx n="49" d="100"/>
          <a:sy n="49" d="100"/>
        </p:scale>
        <p:origin x="451" y="53"/>
      </p:cViewPr>
      <p:guideLst>
        <p:guide orient="horz" pos="2160"/>
        <p:guide pos="2880"/>
      </p:guideLst>
    </p:cSldViewPr>
  </p:slideViewPr>
  <p:notesTextViewPr>
    <p:cViewPr>
      <p:scale>
        <a:sx n="1" d="1"/>
        <a:sy n="1" d="1"/>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www.medicare.gov/find-a-pla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medicare.gov/find-a-pla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74487-7714-43C3-9D3D-447A7359B55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9C1D088-0D46-4B78-8FE5-999DC25DF938}">
      <dgm:prSet/>
      <dgm:spPr/>
      <dgm:t>
        <a:bodyPr/>
        <a:lstStyle/>
        <a:p>
          <a:r>
            <a:rPr lang="en-US" dirty="0"/>
            <a:t>1. Collect Plan Cost Information </a:t>
          </a:r>
        </a:p>
      </dgm:t>
    </dgm:pt>
    <dgm:pt modelId="{86599358-54DB-4A7E-A00D-3B7F763E1C48}" type="parTrans" cxnId="{0A454496-68C5-433C-BE64-4B67E2290897}">
      <dgm:prSet/>
      <dgm:spPr/>
      <dgm:t>
        <a:bodyPr/>
        <a:lstStyle/>
        <a:p>
          <a:endParaRPr lang="en-US"/>
        </a:p>
      </dgm:t>
    </dgm:pt>
    <dgm:pt modelId="{512D2034-7C96-45E4-9CFC-108E02F74BA6}" type="sibTrans" cxnId="{0A454496-68C5-433C-BE64-4B67E2290897}">
      <dgm:prSet/>
      <dgm:spPr/>
      <dgm:t>
        <a:bodyPr/>
        <a:lstStyle/>
        <a:p>
          <a:endParaRPr lang="en-US"/>
        </a:p>
      </dgm:t>
    </dgm:pt>
    <dgm:pt modelId="{36B4089D-D487-4923-8BC7-BF4611CB119E}">
      <dgm:prSet/>
      <dgm:spPr/>
      <dgm:t>
        <a:bodyPr/>
        <a:lstStyle/>
        <a:p>
          <a:r>
            <a:rPr lang="en-US" dirty="0"/>
            <a:t>2. Assist Beneficiary with Enrollment </a:t>
          </a:r>
        </a:p>
      </dgm:t>
    </dgm:pt>
    <dgm:pt modelId="{1888C07D-70F8-4001-85D4-1341B3A27301}" type="parTrans" cxnId="{4B59F728-BD94-4199-AE74-6569A570268F}">
      <dgm:prSet/>
      <dgm:spPr/>
      <dgm:t>
        <a:bodyPr/>
        <a:lstStyle/>
        <a:p>
          <a:endParaRPr lang="en-US"/>
        </a:p>
      </dgm:t>
    </dgm:pt>
    <dgm:pt modelId="{BE4E4952-3774-4486-8442-829CA371AE0B}" type="sibTrans" cxnId="{4B59F728-BD94-4199-AE74-6569A570268F}">
      <dgm:prSet/>
      <dgm:spPr/>
      <dgm:t>
        <a:bodyPr/>
        <a:lstStyle/>
        <a:p>
          <a:endParaRPr lang="en-US"/>
        </a:p>
      </dgm:t>
    </dgm:pt>
    <dgm:pt modelId="{F6113E60-4711-4B5E-A203-B97DF352D98C}">
      <dgm:prSet/>
      <dgm:spPr/>
      <dgm:t>
        <a:bodyPr/>
        <a:lstStyle/>
        <a:p>
          <a:r>
            <a:rPr lang="en-US" dirty="0"/>
            <a:t>3. Enter Data in STARS</a:t>
          </a:r>
        </a:p>
      </dgm:t>
    </dgm:pt>
    <dgm:pt modelId="{96E06DCE-6754-449F-A8DC-8A8E172E3125}" type="parTrans" cxnId="{773C14DE-3306-4514-BC51-D8C3A3021354}">
      <dgm:prSet/>
      <dgm:spPr/>
      <dgm:t>
        <a:bodyPr/>
        <a:lstStyle/>
        <a:p>
          <a:endParaRPr lang="en-US"/>
        </a:p>
      </dgm:t>
    </dgm:pt>
    <dgm:pt modelId="{68C556DC-A604-4DA8-8578-91234F344A73}" type="sibTrans" cxnId="{773C14DE-3306-4514-BC51-D8C3A3021354}">
      <dgm:prSet/>
      <dgm:spPr/>
      <dgm:t>
        <a:bodyPr/>
        <a:lstStyle/>
        <a:p>
          <a:endParaRPr lang="en-US"/>
        </a:p>
      </dgm:t>
    </dgm:pt>
    <dgm:pt modelId="{EB30AB0A-EF3E-470A-9165-317953AF45B4}">
      <dgm:prSet/>
      <dgm:spPr/>
      <dgm:t>
        <a:bodyPr/>
        <a:lstStyle/>
        <a:p>
          <a:r>
            <a:rPr lang="en-US" dirty="0"/>
            <a:t>4. Attach Verification</a:t>
          </a:r>
        </a:p>
      </dgm:t>
    </dgm:pt>
    <dgm:pt modelId="{F3F39C74-131C-45F8-AE05-7AC70487AEF1}" type="parTrans" cxnId="{8509B22D-54B3-4C0B-BCF5-48F171D5C238}">
      <dgm:prSet/>
      <dgm:spPr/>
      <dgm:t>
        <a:bodyPr/>
        <a:lstStyle/>
        <a:p>
          <a:endParaRPr lang="en-US"/>
        </a:p>
      </dgm:t>
    </dgm:pt>
    <dgm:pt modelId="{037DE146-57F4-4E2E-9257-5F5FE0CA80D1}" type="sibTrans" cxnId="{8509B22D-54B3-4C0B-BCF5-48F171D5C238}">
      <dgm:prSet/>
      <dgm:spPr/>
      <dgm:t>
        <a:bodyPr/>
        <a:lstStyle/>
        <a:p>
          <a:endParaRPr lang="en-US"/>
        </a:p>
      </dgm:t>
    </dgm:pt>
    <dgm:pt modelId="{1F2D1459-BBC2-49DE-9FBF-5D4E0472BA85}" type="pres">
      <dgm:prSet presAssocID="{3D674487-7714-43C3-9D3D-447A7359B556}" presName="CompostProcess" presStyleCnt="0">
        <dgm:presLayoutVars>
          <dgm:dir/>
          <dgm:resizeHandles val="exact"/>
        </dgm:presLayoutVars>
      </dgm:prSet>
      <dgm:spPr/>
    </dgm:pt>
    <dgm:pt modelId="{5FBA1763-287B-4C5E-B09D-167FC68ED0B4}" type="pres">
      <dgm:prSet presAssocID="{3D674487-7714-43C3-9D3D-447A7359B556}" presName="arrow" presStyleLbl="bgShp" presStyleIdx="0" presStyleCnt="1"/>
      <dgm:spPr/>
    </dgm:pt>
    <dgm:pt modelId="{22A636EC-5952-41F6-88B6-5E07B0175207}" type="pres">
      <dgm:prSet presAssocID="{3D674487-7714-43C3-9D3D-447A7359B556}" presName="linearProcess" presStyleCnt="0"/>
      <dgm:spPr/>
    </dgm:pt>
    <dgm:pt modelId="{57B5DC25-F739-41C0-BCA6-09EF19A2A891}" type="pres">
      <dgm:prSet presAssocID="{19C1D088-0D46-4B78-8FE5-999DC25DF938}" presName="textNode" presStyleLbl="node1" presStyleIdx="0" presStyleCnt="4">
        <dgm:presLayoutVars>
          <dgm:bulletEnabled val="1"/>
        </dgm:presLayoutVars>
      </dgm:prSet>
      <dgm:spPr/>
    </dgm:pt>
    <dgm:pt modelId="{C32CD6EA-F537-4635-A110-DC3A5C9AA6CC}" type="pres">
      <dgm:prSet presAssocID="{512D2034-7C96-45E4-9CFC-108E02F74BA6}" presName="sibTrans" presStyleCnt="0"/>
      <dgm:spPr/>
    </dgm:pt>
    <dgm:pt modelId="{24708052-20DF-42DC-ACCE-62067947BE03}" type="pres">
      <dgm:prSet presAssocID="{36B4089D-D487-4923-8BC7-BF4611CB119E}" presName="textNode" presStyleLbl="node1" presStyleIdx="1" presStyleCnt="4">
        <dgm:presLayoutVars>
          <dgm:bulletEnabled val="1"/>
        </dgm:presLayoutVars>
      </dgm:prSet>
      <dgm:spPr/>
    </dgm:pt>
    <dgm:pt modelId="{895FF18C-3308-4A24-944B-2DF9004622DC}" type="pres">
      <dgm:prSet presAssocID="{BE4E4952-3774-4486-8442-829CA371AE0B}" presName="sibTrans" presStyleCnt="0"/>
      <dgm:spPr/>
    </dgm:pt>
    <dgm:pt modelId="{E28DE874-A638-42C7-9C80-96256302BCE1}" type="pres">
      <dgm:prSet presAssocID="{F6113E60-4711-4B5E-A203-B97DF352D98C}" presName="textNode" presStyleLbl="node1" presStyleIdx="2" presStyleCnt="4">
        <dgm:presLayoutVars>
          <dgm:bulletEnabled val="1"/>
        </dgm:presLayoutVars>
      </dgm:prSet>
      <dgm:spPr/>
    </dgm:pt>
    <dgm:pt modelId="{4D119FF1-C0CC-44A1-B461-2EAB8BC6A90D}" type="pres">
      <dgm:prSet presAssocID="{68C556DC-A604-4DA8-8578-91234F344A73}" presName="sibTrans" presStyleCnt="0"/>
      <dgm:spPr/>
    </dgm:pt>
    <dgm:pt modelId="{F39ADFC9-0677-4275-BE52-658B4D2FF01F}" type="pres">
      <dgm:prSet presAssocID="{EB30AB0A-EF3E-470A-9165-317953AF45B4}" presName="textNode" presStyleLbl="node1" presStyleIdx="3" presStyleCnt="4">
        <dgm:presLayoutVars>
          <dgm:bulletEnabled val="1"/>
        </dgm:presLayoutVars>
      </dgm:prSet>
      <dgm:spPr/>
    </dgm:pt>
  </dgm:ptLst>
  <dgm:cxnLst>
    <dgm:cxn modelId="{4B59F728-BD94-4199-AE74-6569A570268F}" srcId="{3D674487-7714-43C3-9D3D-447A7359B556}" destId="{36B4089D-D487-4923-8BC7-BF4611CB119E}" srcOrd="1" destOrd="0" parTransId="{1888C07D-70F8-4001-85D4-1341B3A27301}" sibTransId="{BE4E4952-3774-4486-8442-829CA371AE0B}"/>
    <dgm:cxn modelId="{8509B22D-54B3-4C0B-BCF5-48F171D5C238}" srcId="{3D674487-7714-43C3-9D3D-447A7359B556}" destId="{EB30AB0A-EF3E-470A-9165-317953AF45B4}" srcOrd="3" destOrd="0" parTransId="{F3F39C74-131C-45F8-AE05-7AC70487AEF1}" sibTransId="{037DE146-57F4-4E2E-9257-5F5FE0CA80D1}"/>
    <dgm:cxn modelId="{AC5FC750-7C5A-43BF-8946-5C74EE2D8C2B}" type="presOf" srcId="{EB30AB0A-EF3E-470A-9165-317953AF45B4}" destId="{F39ADFC9-0677-4275-BE52-658B4D2FF01F}" srcOrd="0" destOrd="0" presId="urn:microsoft.com/office/officeart/2005/8/layout/hProcess9"/>
    <dgm:cxn modelId="{E3430E58-6FF6-400A-A7FA-6E77BC969DB0}" type="presOf" srcId="{3D674487-7714-43C3-9D3D-447A7359B556}" destId="{1F2D1459-BBC2-49DE-9FBF-5D4E0472BA85}" srcOrd="0" destOrd="0" presId="urn:microsoft.com/office/officeart/2005/8/layout/hProcess9"/>
    <dgm:cxn modelId="{C03ECA7A-3B88-4E00-8501-33F592CB0FEA}" type="presOf" srcId="{F6113E60-4711-4B5E-A203-B97DF352D98C}" destId="{E28DE874-A638-42C7-9C80-96256302BCE1}" srcOrd="0" destOrd="0" presId="urn:microsoft.com/office/officeart/2005/8/layout/hProcess9"/>
    <dgm:cxn modelId="{0A454496-68C5-433C-BE64-4B67E2290897}" srcId="{3D674487-7714-43C3-9D3D-447A7359B556}" destId="{19C1D088-0D46-4B78-8FE5-999DC25DF938}" srcOrd="0" destOrd="0" parTransId="{86599358-54DB-4A7E-A00D-3B7F763E1C48}" sibTransId="{512D2034-7C96-45E4-9CFC-108E02F74BA6}"/>
    <dgm:cxn modelId="{DE9906B2-572F-4D6B-AFC4-D851C004FBBA}" type="presOf" srcId="{36B4089D-D487-4923-8BC7-BF4611CB119E}" destId="{24708052-20DF-42DC-ACCE-62067947BE03}" srcOrd="0" destOrd="0" presId="urn:microsoft.com/office/officeart/2005/8/layout/hProcess9"/>
    <dgm:cxn modelId="{773C14DE-3306-4514-BC51-D8C3A3021354}" srcId="{3D674487-7714-43C3-9D3D-447A7359B556}" destId="{F6113E60-4711-4B5E-A203-B97DF352D98C}" srcOrd="2" destOrd="0" parTransId="{96E06DCE-6754-449F-A8DC-8A8E172E3125}" sibTransId="{68C556DC-A604-4DA8-8578-91234F344A73}"/>
    <dgm:cxn modelId="{90799AF0-19C0-45B0-8EDF-82360D38CB11}" type="presOf" srcId="{19C1D088-0D46-4B78-8FE5-999DC25DF938}" destId="{57B5DC25-F739-41C0-BCA6-09EF19A2A891}" srcOrd="0" destOrd="0" presId="urn:microsoft.com/office/officeart/2005/8/layout/hProcess9"/>
    <dgm:cxn modelId="{10E4414B-1015-4223-84E5-A380655F9BBB}" type="presParOf" srcId="{1F2D1459-BBC2-49DE-9FBF-5D4E0472BA85}" destId="{5FBA1763-287B-4C5E-B09D-167FC68ED0B4}" srcOrd="0" destOrd="0" presId="urn:microsoft.com/office/officeart/2005/8/layout/hProcess9"/>
    <dgm:cxn modelId="{82BBD89F-A8C4-43F1-90A0-F28945D440D7}" type="presParOf" srcId="{1F2D1459-BBC2-49DE-9FBF-5D4E0472BA85}" destId="{22A636EC-5952-41F6-88B6-5E07B0175207}" srcOrd="1" destOrd="0" presId="urn:microsoft.com/office/officeart/2005/8/layout/hProcess9"/>
    <dgm:cxn modelId="{5A9342AD-7B5D-46DC-8407-0BA009A59CEC}" type="presParOf" srcId="{22A636EC-5952-41F6-88B6-5E07B0175207}" destId="{57B5DC25-F739-41C0-BCA6-09EF19A2A891}" srcOrd="0" destOrd="0" presId="urn:microsoft.com/office/officeart/2005/8/layout/hProcess9"/>
    <dgm:cxn modelId="{C2CDE7BB-B800-4F1E-9EA7-5105D73C112E}" type="presParOf" srcId="{22A636EC-5952-41F6-88B6-5E07B0175207}" destId="{C32CD6EA-F537-4635-A110-DC3A5C9AA6CC}" srcOrd="1" destOrd="0" presId="urn:microsoft.com/office/officeart/2005/8/layout/hProcess9"/>
    <dgm:cxn modelId="{F88B9767-34A9-43A1-B4B8-3DA943CAB941}" type="presParOf" srcId="{22A636EC-5952-41F6-88B6-5E07B0175207}" destId="{24708052-20DF-42DC-ACCE-62067947BE03}" srcOrd="2" destOrd="0" presId="urn:microsoft.com/office/officeart/2005/8/layout/hProcess9"/>
    <dgm:cxn modelId="{E48A3745-0E6F-4681-B2BF-A430BD493F8F}" type="presParOf" srcId="{22A636EC-5952-41F6-88B6-5E07B0175207}" destId="{895FF18C-3308-4A24-944B-2DF9004622DC}" srcOrd="3" destOrd="0" presId="urn:microsoft.com/office/officeart/2005/8/layout/hProcess9"/>
    <dgm:cxn modelId="{541D0C33-172A-4CA6-822D-8B6BC1BA9FAC}" type="presParOf" srcId="{22A636EC-5952-41F6-88B6-5E07B0175207}" destId="{E28DE874-A638-42C7-9C80-96256302BCE1}" srcOrd="4" destOrd="0" presId="urn:microsoft.com/office/officeart/2005/8/layout/hProcess9"/>
    <dgm:cxn modelId="{F683ED7C-F53D-4ADA-9D9C-2E896F39CADD}" type="presParOf" srcId="{22A636EC-5952-41F6-88B6-5E07B0175207}" destId="{4D119FF1-C0CC-44A1-B461-2EAB8BC6A90D}" srcOrd="5" destOrd="0" presId="urn:microsoft.com/office/officeart/2005/8/layout/hProcess9"/>
    <dgm:cxn modelId="{FCB6F5C4-186E-4612-B98C-E63F141FDE4D}" type="presParOf" srcId="{22A636EC-5952-41F6-88B6-5E07B0175207}" destId="{F39ADFC9-0677-4275-BE52-658B4D2FF01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5C4EF-D12E-469E-867F-95B2FB4311D7}"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AD1D046A-DD08-44F8-BFEE-133722E954B6}">
      <dgm:prSet/>
      <dgm:spPr/>
      <dgm:t>
        <a:bodyPr/>
        <a:lstStyle/>
        <a:p>
          <a:r>
            <a:rPr lang="en-US" dirty="0"/>
            <a:t>Three data components are needed:</a:t>
          </a:r>
        </a:p>
      </dgm:t>
    </dgm:pt>
    <dgm:pt modelId="{3D24F2CC-2EFD-48A4-8A5F-0A1D4C21D684}" type="parTrans" cxnId="{5734AE1B-D0B8-430A-A0EE-BBD965F05EC7}">
      <dgm:prSet/>
      <dgm:spPr/>
      <dgm:t>
        <a:bodyPr/>
        <a:lstStyle/>
        <a:p>
          <a:endParaRPr lang="en-US"/>
        </a:p>
      </dgm:t>
    </dgm:pt>
    <dgm:pt modelId="{2A5CA282-7CA3-4EF1-85B1-1B02852E408D}" type="sibTrans" cxnId="{5734AE1B-D0B8-430A-A0EE-BBD965F05EC7}">
      <dgm:prSet/>
      <dgm:spPr/>
      <dgm:t>
        <a:bodyPr/>
        <a:lstStyle/>
        <a:p>
          <a:endParaRPr lang="en-US"/>
        </a:p>
      </dgm:t>
    </dgm:pt>
    <dgm:pt modelId="{1C4F2161-88CD-471E-8E87-D7F078B2108B}">
      <dgm:prSet/>
      <dgm:spPr/>
      <dgm:t>
        <a:bodyPr/>
        <a:lstStyle/>
        <a:p>
          <a:pPr>
            <a:buFont typeface="+mj-lt"/>
            <a:buAutoNum type="arabicPeriod"/>
          </a:pPr>
          <a:r>
            <a:rPr lang="en-US" b="0" dirty="0"/>
            <a:t> Original cost </a:t>
          </a:r>
        </a:p>
      </dgm:t>
    </dgm:pt>
    <dgm:pt modelId="{A89A8908-EDED-430C-96CA-5BC4FD7B3444}" type="parTrans" cxnId="{E6B85993-AA0F-4578-A2B0-FF42595270FC}">
      <dgm:prSet/>
      <dgm:spPr/>
      <dgm:t>
        <a:bodyPr/>
        <a:lstStyle/>
        <a:p>
          <a:endParaRPr lang="en-US"/>
        </a:p>
      </dgm:t>
    </dgm:pt>
    <dgm:pt modelId="{7D2C629F-2D12-482D-B3E7-D92C90A231FF}" type="sibTrans" cxnId="{E6B85993-AA0F-4578-A2B0-FF42595270FC}">
      <dgm:prSet/>
      <dgm:spPr/>
      <dgm:t>
        <a:bodyPr/>
        <a:lstStyle/>
        <a:p>
          <a:endParaRPr lang="en-US"/>
        </a:p>
      </dgm:t>
    </dgm:pt>
    <dgm:pt modelId="{D13ED0DC-70EE-49E2-9214-9AD194292041}">
      <dgm:prSet/>
      <dgm:spPr/>
      <dgm:t>
        <a:bodyPr/>
        <a:lstStyle/>
        <a:p>
          <a:pPr>
            <a:buFont typeface="+mj-lt"/>
            <a:buAutoNum type="arabicPeriod"/>
          </a:pPr>
          <a:r>
            <a:rPr lang="en-US" b="0" dirty="0"/>
            <a:t> New cost </a:t>
          </a:r>
        </a:p>
      </dgm:t>
    </dgm:pt>
    <dgm:pt modelId="{F2736F13-51E0-40D7-B20F-D8E48F1F6915}" type="parTrans" cxnId="{8163D068-AEC2-4A6B-B799-517CC1BB51AE}">
      <dgm:prSet/>
      <dgm:spPr/>
      <dgm:t>
        <a:bodyPr/>
        <a:lstStyle/>
        <a:p>
          <a:endParaRPr lang="en-US"/>
        </a:p>
      </dgm:t>
    </dgm:pt>
    <dgm:pt modelId="{338BBC5B-6E81-434C-9E93-3E4EB7334C90}" type="sibTrans" cxnId="{8163D068-AEC2-4A6B-B799-517CC1BB51AE}">
      <dgm:prSet/>
      <dgm:spPr/>
      <dgm:t>
        <a:bodyPr/>
        <a:lstStyle/>
        <a:p>
          <a:endParaRPr lang="en-US"/>
        </a:p>
      </dgm:t>
    </dgm:pt>
    <dgm:pt modelId="{3E3C9E36-92CD-4B13-8881-533BC0AF9E2F}">
      <dgm:prSet/>
      <dgm:spPr/>
      <dgm:t>
        <a:bodyPr/>
        <a:lstStyle/>
        <a:p>
          <a:pPr>
            <a:buFont typeface="+mj-lt"/>
            <a:buAutoNum type="arabicPeriod"/>
          </a:pPr>
          <a:r>
            <a:rPr lang="en-US" b="0" dirty="0"/>
            <a:t> Application confirmation</a:t>
          </a:r>
        </a:p>
      </dgm:t>
    </dgm:pt>
    <dgm:pt modelId="{B7F64A3D-7544-4AB3-A64D-0DA597868DCE}" type="parTrans" cxnId="{09510B19-A75F-4D7E-8E82-F0783DFA787A}">
      <dgm:prSet/>
      <dgm:spPr/>
      <dgm:t>
        <a:bodyPr/>
        <a:lstStyle/>
        <a:p>
          <a:endParaRPr lang="en-US"/>
        </a:p>
      </dgm:t>
    </dgm:pt>
    <dgm:pt modelId="{1BD39E8C-9BE8-4217-9FE5-91B2935F3C1A}" type="sibTrans" cxnId="{09510B19-A75F-4D7E-8E82-F0783DFA787A}">
      <dgm:prSet/>
      <dgm:spPr/>
      <dgm:t>
        <a:bodyPr/>
        <a:lstStyle/>
        <a:p>
          <a:endParaRPr lang="en-US"/>
        </a:p>
      </dgm:t>
    </dgm:pt>
    <dgm:pt modelId="{251CA963-B8EC-4D0A-8218-9195B5F277BC}">
      <dgm:prSet/>
      <dgm:spPr/>
      <dgm:t>
        <a:bodyPr/>
        <a:lstStyle/>
        <a:p>
          <a:r>
            <a:rPr lang="en-US" dirty="0"/>
            <a:t>URL: </a:t>
          </a:r>
          <a:r>
            <a:rPr lang="en-US" dirty="0">
              <a:hlinkClick xmlns:r="http://schemas.openxmlformats.org/officeDocument/2006/relationships" r:id="rId1"/>
            </a:rPr>
            <a:t>https://www.medicare.gov/find-a-plan/</a:t>
          </a:r>
          <a:endParaRPr lang="en-US" dirty="0"/>
        </a:p>
      </dgm:t>
    </dgm:pt>
    <dgm:pt modelId="{4C6EE5E6-7A4D-4209-A539-CD06C0A3DF4F}" type="parTrans" cxnId="{DCFA9727-7EA2-423A-9E5D-AE08E7E49345}">
      <dgm:prSet/>
      <dgm:spPr/>
      <dgm:t>
        <a:bodyPr/>
        <a:lstStyle/>
        <a:p>
          <a:endParaRPr lang="en-US"/>
        </a:p>
      </dgm:t>
    </dgm:pt>
    <dgm:pt modelId="{FA98E8C7-3A77-4D13-9DDE-B712DDC35E64}" type="sibTrans" cxnId="{DCFA9727-7EA2-423A-9E5D-AE08E7E49345}">
      <dgm:prSet/>
      <dgm:spPr/>
      <dgm:t>
        <a:bodyPr/>
        <a:lstStyle/>
        <a:p>
          <a:endParaRPr lang="en-US"/>
        </a:p>
      </dgm:t>
    </dgm:pt>
    <dgm:pt modelId="{EA441ED8-D823-426F-A5BE-21A6F6FB8933}" type="pres">
      <dgm:prSet presAssocID="{BA35C4EF-D12E-469E-867F-95B2FB4311D7}" presName="linear" presStyleCnt="0">
        <dgm:presLayoutVars>
          <dgm:animLvl val="lvl"/>
          <dgm:resizeHandles val="exact"/>
        </dgm:presLayoutVars>
      </dgm:prSet>
      <dgm:spPr/>
    </dgm:pt>
    <dgm:pt modelId="{960AAEC6-7DC5-43F9-8BCC-44C585B6984D}" type="pres">
      <dgm:prSet presAssocID="{AD1D046A-DD08-44F8-BFEE-133722E954B6}" presName="parentText" presStyleLbl="node1" presStyleIdx="0" presStyleCnt="2">
        <dgm:presLayoutVars>
          <dgm:chMax val="0"/>
          <dgm:bulletEnabled val="1"/>
        </dgm:presLayoutVars>
      </dgm:prSet>
      <dgm:spPr/>
    </dgm:pt>
    <dgm:pt modelId="{3DEFA438-CB92-4F80-B45E-765E85511C2D}" type="pres">
      <dgm:prSet presAssocID="{AD1D046A-DD08-44F8-BFEE-133722E954B6}" presName="childText" presStyleLbl="revTx" presStyleIdx="0" presStyleCnt="1">
        <dgm:presLayoutVars>
          <dgm:bulletEnabled val="1"/>
        </dgm:presLayoutVars>
      </dgm:prSet>
      <dgm:spPr/>
    </dgm:pt>
    <dgm:pt modelId="{B414E99D-4629-4028-B343-11D282422FFC}" type="pres">
      <dgm:prSet presAssocID="{251CA963-B8EC-4D0A-8218-9195B5F277BC}" presName="parentText" presStyleLbl="node1" presStyleIdx="1" presStyleCnt="2">
        <dgm:presLayoutVars>
          <dgm:chMax val="0"/>
          <dgm:bulletEnabled val="1"/>
        </dgm:presLayoutVars>
      </dgm:prSet>
      <dgm:spPr/>
    </dgm:pt>
  </dgm:ptLst>
  <dgm:cxnLst>
    <dgm:cxn modelId="{09510B19-A75F-4D7E-8E82-F0783DFA787A}" srcId="{AD1D046A-DD08-44F8-BFEE-133722E954B6}" destId="{3E3C9E36-92CD-4B13-8881-533BC0AF9E2F}" srcOrd="2" destOrd="0" parTransId="{B7F64A3D-7544-4AB3-A64D-0DA597868DCE}" sibTransId="{1BD39E8C-9BE8-4217-9FE5-91B2935F3C1A}"/>
    <dgm:cxn modelId="{5734AE1B-D0B8-430A-A0EE-BBD965F05EC7}" srcId="{BA35C4EF-D12E-469E-867F-95B2FB4311D7}" destId="{AD1D046A-DD08-44F8-BFEE-133722E954B6}" srcOrd="0" destOrd="0" parTransId="{3D24F2CC-2EFD-48A4-8A5F-0A1D4C21D684}" sibTransId="{2A5CA282-7CA3-4EF1-85B1-1B02852E408D}"/>
    <dgm:cxn modelId="{DCFA9727-7EA2-423A-9E5D-AE08E7E49345}" srcId="{BA35C4EF-D12E-469E-867F-95B2FB4311D7}" destId="{251CA963-B8EC-4D0A-8218-9195B5F277BC}" srcOrd="1" destOrd="0" parTransId="{4C6EE5E6-7A4D-4209-A539-CD06C0A3DF4F}" sibTransId="{FA98E8C7-3A77-4D13-9DDE-B712DDC35E64}"/>
    <dgm:cxn modelId="{F710C743-E7BA-4720-AD3F-1D20DEED458A}" type="presOf" srcId="{BA35C4EF-D12E-469E-867F-95B2FB4311D7}" destId="{EA441ED8-D823-426F-A5BE-21A6F6FB8933}" srcOrd="0" destOrd="0" presId="urn:microsoft.com/office/officeart/2005/8/layout/vList2"/>
    <dgm:cxn modelId="{8163D068-AEC2-4A6B-B799-517CC1BB51AE}" srcId="{AD1D046A-DD08-44F8-BFEE-133722E954B6}" destId="{D13ED0DC-70EE-49E2-9214-9AD194292041}" srcOrd="1" destOrd="0" parTransId="{F2736F13-51E0-40D7-B20F-D8E48F1F6915}" sibTransId="{338BBC5B-6E81-434C-9E93-3E4EB7334C90}"/>
    <dgm:cxn modelId="{2214D88B-3C38-4F23-8092-C71AA11E5125}" type="presOf" srcId="{AD1D046A-DD08-44F8-BFEE-133722E954B6}" destId="{960AAEC6-7DC5-43F9-8BCC-44C585B6984D}" srcOrd="0" destOrd="0" presId="urn:microsoft.com/office/officeart/2005/8/layout/vList2"/>
    <dgm:cxn modelId="{E6B85993-AA0F-4578-A2B0-FF42595270FC}" srcId="{AD1D046A-DD08-44F8-BFEE-133722E954B6}" destId="{1C4F2161-88CD-471E-8E87-D7F078B2108B}" srcOrd="0" destOrd="0" parTransId="{A89A8908-EDED-430C-96CA-5BC4FD7B3444}" sibTransId="{7D2C629F-2D12-482D-B3E7-D92C90A231FF}"/>
    <dgm:cxn modelId="{6C720F99-F0F0-4B60-B383-1DE4B1EF3CAB}" type="presOf" srcId="{3E3C9E36-92CD-4B13-8881-533BC0AF9E2F}" destId="{3DEFA438-CB92-4F80-B45E-765E85511C2D}" srcOrd="0" destOrd="2" presId="urn:microsoft.com/office/officeart/2005/8/layout/vList2"/>
    <dgm:cxn modelId="{028D09A8-AC55-427D-8118-0B866216DAE3}" type="presOf" srcId="{251CA963-B8EC-4D0A-8218-9195B5F277BC}" destId="{B414E99D-4629-4028-B343-11D282422FFC}" srcOrd="0" destOrd="0" presId="urn:microsoft.com/office/officeart/2005/8/layout/vList2"/>
    <dgm:cxn modelId="{9968A0D8-452B-4704-BEF2-2A7685A6C98D}" type="presOf" srcId="{1C4F2161-88CD-471E-8E87-D7F078B2108B}" destId="{3DEFA438-CB92-4F80-B45E-765E85511C2D}" srcOrd="0" destOrd="0" presId="urn:microsoft.com/office/officeart/2005/8/layout/vList2"/>
    <dgm:cxn modelId="{3870F8E3-81BC-48DA-B91C-5CEDA7788891}" type="presOf" srcId="{D13ED0DC-70EE-49E2-9214-9AD194292041}" destId="{3DEFA438-CB92-4F80-B45E-765E85511C2D}" srcOrd="0" destOrd="1" presId="urn:microsoft.com/office/officeart/2005/8/layout/vList2"/>
    <dgm:cxn modelId="{7C85CBB5-5DA9-4F87-9181-CA639EBDDE1D}" type="presParOf" srcId="{EA441ED8-D823-426F-A5BE-21A6F6FB8933}" destId="{960AAEC6-7DC5-43F9-8BCC-44C585B6984D}" srcOrd="0" destOrd="0" presId="urn:microsoft.com/office/officeart/2005/8/layout/vList2"/>
    <dgm:cxn modelId="{94E23FC7-D223-4DEB-9048-82DD1D54AE2D}" type="presParOf" srcId="{EA441ED8-D823-426F-A5BE-21A6F6FB8933}" destId="{3DEFA438-CB92-4F80-B45E-765E85511C2D}" srcOrd="1" destOrd="0" presId="urn:microsoft.com/office/officeart/2005/8/layout/vList2"/>
    <dgm:cxn modelId="{E1E12DF5-2988-44E4-A8A6-11ECD73D899A}" type="presParOf" srcId="{EA441ED8-D823-426F-A5BE-21A6F6FB8933}" destId="{B414E99D-4629-4028-B343-11D282422F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EBFC5-394F-4718-A004-D5269DEA3F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2C8A53-3F6D-4880-9D25-D83995723968}">
      <dgm:prSet/>
      <dgm:spPr/>
      <dgm:t>
        <a:bodyPr/>
        <a:lstStyle/>
        <a:p>
          <a:r>
            <a:rPr lang="en-US" dirty="0"/>
            <a:t>STARS Manual, Chapter 4</a:t>
          </a:r>
        </a:p>
      </dgm:t>
    </dgm:pt>
    <dgm:pt modelId="{83A461B2-F984-4D69-9849-FC31010CB61B}" type="parTrans" cxnId="{2EFDCF30-E17B-4CB3-9B55-E0FFE37EEA13}">
      <dgm:prSet/>
      <dgm:spPr/>
      <dgm:t>
        <a:bodyPr/>
        <a:lstStyle/>
        <a:p>
          <a:endParaRPr lang="en-US"/>
        </a:p>
      </dgm:t>
    </dgm:pt>
    <dgm:pt modelId="{D6D1968A-AEF8-494D-B231-1FAEA8065107}" type="sibTrans" cxnId="{2EFDCF30-E17B-4CB3-9B55-E0FFE37EEA13}">
      <dgm:prSet/>
      <dgm:spPr/>
      <dgm:t>
        <a:bodyPr/>
        <a:lstStyle/>
        <a:p>
          <a:endParaRPr lang="en-US"/>
        </a:p>
      </dgm:t>
    </dgm:pt>
    <dgm:pt modelId="{4C835951-C6E2-4271-BED6-4C9B0B4BFA17}">
      <dgm:prSet/>
      <dgm:spPr/>
      <dgm:t>
        <a:bodyPr/>
        <a:lstStyle/>
        <a:p>
          <a:r>
            <a:rPr lang="en-US" dirty="0"/>
            <a:t>See the Table of Contents to easily find (and hyperlink to) this topic </a:t>
          </a:r>
        </a:p>
      </dgm:t>
    </dgm:pt>
    <dgm:pt modelId="{91CA33C6-1539-4846-BDE6-2556620B1BF8}" type="parTrans" cxnId="{FD02B6FE-3CBE-4FC2-9B69-58E183BB9CA5}">
      <dgm:prSet/>
      <dgm:spPr/>
      <dgm:t>
        <a:bodyPr/>
        <a:lstStyle/>
        <a:p>
          <a:endParaRPr lang="en-US"/>
        </a:p>
      </dgm:t>
    </dgm:pt>
    <dgm:pt modelId="{BB890A7C-F301-46A8-B026-FDDB1AC95418}" type="sibTrans" cxnId="{FD02B6FE-3CBE-4FC2-9B69-58E183BB9CA5}">
      <dgm:prSet/>
      <dgm:spPr/>
      <dgm:t>
        <a:bodyPr/>
        <a:lstStyle/>
        <a:p>
          <a:endParaRPr lang="en-US"/>
        </a:p>
      </dgm:t>
    </dgm:pt>
    <dgm:pt modelId="{ABC7369B-7087-4E1D-AA86-DE6F41833FAC}">
      <dgm:prSet/>
      <dgm:spPr/>
      <dgm:t>
        <a:bodyPr/>
        <a:lstStyle/>
        <a:p>
          <a:r>
            <a:rPr lang="en-US" dirty="0"/>
            <a:t>PDP/MA-PD Cost Reporting Job Aid</a:t>
          </a:r>
        </a:p>
      </dgm:t>
    </dgm:pt>
    <dgm:pt modelId="{C731DED0-B1C3-4D40-9743-9016BC841A47}" type="parTrans" cxnId="{AE758B79-4EC2-4891-87A2-13532CB48A2B}">
      <dgm:prSet/>
      <dgm:spPr/>
      <dgm:t>
        <a:bodyPr/>
        <a:lstStyle/>
        <a:p>
          <a:endParaRPr lang="en-US"/>
        </a:p>
      </dgm:t>
    </dgm:pt>
    <dgm:pt modelId="{7A4E88D6-AD84-478A-9A74-1FD188C1B702}" type="sibTrans" cxnId="{AE758B79-4EC2-4891-87A2-13532CB48A2B}">
      <dgm:prSet/>
      <dgm:spPr/>
      <dgm:t>
        <a:bodyPr/>
        <a:lstStyle/>
        <a:p>
          <a:endParaRPr lang="en-US"/>
        </a:p>
      </dgm:t>
    </dgm:pt>
    <dgm:pt modelId="{6AC761DB-343E-40CE-B107-3C3CEBD50469}">
      <dgm:prSet/>
      <dgm:spPr/>
      <dgm:t>
        <a:bodyPr/>
        <a:lstStyle/>
        <a:p>
          <a:r>
            <a:rPr lang="en-US" dirty="0"/>
            <a:t>Same information as manual (chapter 4)</a:t>
          </a:r>
        </a:p>
      </dgm:t>
    </dgm:pt>
    <dgm:pt modelId="{3FFBF1D2-2A3A-4190-9D97-310844E399FB}" type="parTrans" cxnId="{0D1A496D-182F-4188-A529-12FADC285538}">
      <dgm:prSet/>
      <dgm:spPr/>
      <dgm:t>
        <a:bodyPr/>
        <a:lstStyle/>
        <a:p>
          <a:endParaRPr lang="en-US"/>
        </a:p>
      </dgm:t>
    </dgm:pt>
    <dgm:pt modelId="{F77309B9-7452-4423-A6E7-7CE42CFE384E}" type="sibTrans" cxnId="{0D1A496D-182F-4188-A529-12FADC285538}">
      <dgm:prSet/>
      <dgm:spPr/>
      <dgm:t>
        <a:bodyPr/>
        <a:lstStyle/>
        <a:p>
          <a:endParaRPr lang="en-US"/>
        </a:p>
      </dgm:t>
    </dgm:pt>
    <dgm:pt modelId="{55DFBD41-A127-4A99-807E-8FF6DF0FFE87}">
      <dgm:prSet/>
      <dgm:spPr/>
      <dgm:t>
        <a:bodyPr/>
        <a:lstStyle/>
        <a:p>
          <a:r>
            <a:rPr lang="en-US" dirty="0"/>
            <a:t>Privacy and confidentiality online course</a:t>
          </a:r>
        </a:p>
      </dgm:t>
    </dgm:pt>
    <dgm:pt modelId="{C3EE83A4-DA8B-405A-B0B3-BAFE81AEC5DD}" type="parTrans" cxnId="{5CFD21C8-8C3A-4842-B42D-47B6AD00FB43}">
      <dgm:prSet/>
      <dgm:spPr/>
      <dgm:t>
        <a:bodyPr/>
        <a:lstStyle/>
        <a:p>
          <a:endParaRPr lang="en-US"/>
        </a:p>
      </dgm:t>
    </dgm:pt>
    <dgm:pt modelId="{CFFAD37F-A447-4638-962E-014B0F7D68E5}" type="sibTrans" cxnId="{5CFD21C8-8C3A-4842-B42D-47B6AD00FB43}">
      <dgm:prSet/>
      <dgm:spPr/>
      <dgm:t>
        <a:bodyPr/>
        <a:lstStyle/>
        <a:p>
          <a:endParaRPr lang="en-US"/>
        </a:p>
      </dgm:t>
    </dgm:pt>
    <dgm:pt modelId="{F2578048-DDE3-4823-BC43-E1052987E18A}">
      <dgm:prSet/>
      <dgm:spPr/>
      <dgm:t>
        <a:bodyPr/>
        <a:lstStyle/>
        <a:p>
          <a:r>
            <a:rPr lang="en-US" dirty="0"/>
            <a:t>Available in the password-protected OCCT (green button)</a:t>
          </a:r>
        </a:p>
      </dgm:t>
    </dgm:pt>
    <dgm:pt modelId="{CAB9802A-C72F-4F57-B44E-B0C0948661B8}" type="parTrans" cxnId="{577C3C25-F2EF-4FF4-B44B-C2C54179D78C}">
      <dgm:prSet/>
      <dgm:spPr/>
      <dgm:t>
        <a:bodyPr/>
        <a:lstStyle/>
        <a:p>
          <a:endParaRPr lang="en-US"/>
        </a:p>
      </dgm:t>
    </dgm:pt>
    <dgm:pt modelId="{FBB79B90-D48A-441B-8C8C-372CBE4D2A2D}" type="sibTrans" cxnId="{577C3C25-F2EF-4FF4-B44B-C2C54179D78C}">
      <dgm:prSet/>
      <dgm:spPr/>
      <dgm:t>
        <a:bodyPr/>
        <a:lstStyle/>
        <a:p>
          <a:endParaRPr lang="en-US"/>
        </a:p>
      </dgm:t>
    </dgm:pt>
    <dgm:pt modelId="{F8F1D7FB-D28D-4E1F-85C3-45BE936E166A}">
      <dgm:prSet/>
      <dgm:spPr/>
      <dgm:t>
        <a:bodyPr/>
        <a:lstStyle/>
        <a:p>
          <a:r>
            <a:rPr lang="en-US" dirty="0"/>
            <a:t>STARS Security Slick Sheet</a:t>
          </a:r>
        </a:p>
      </dgm:t>
    </dgm:pt>
    <dgm:pt modelId="{8BAF7EA1-D165-4F67-A136-74B01A108B2D}" type="parTrans" cxnId="{A11BB5A7-2CE7-419C-B220-44AB1D18C36E}">
      <dgm:prSet/>
      <dgm:spPr/>
      <dgm:t>
        <a:bodyPr/>
        <a:lstStyle/>
        <a:p>
          <a:endParaRPr lang="en-US"/>
        </a:p>
      </dgm:t>
    </dgm:pt>
    <dgm:pt modelId="{9EE1FFE5-A680-4C88-BBC2-11A2A2AAF6F7}" type="sibTrans" cxnId="{A11BB5A7-2CE7-419C-B220-44AB1D18C36E}">
      <dgm:prSet/>
      <dgm:spPr/>
      <dgm:t>
        <a:bodyPr/>
        <a:lstStyle/>
        <a:p>
          <a:endParaRPr lang="en-US"/>
        </a:p>
      </dgm:t>
    </dgm:pt>
    <dgm:pt modelId="{8554B94D-9A6F-46DD-98EA-A1089CB1E771}">
      <dgm:prSet/>
      <dgm:spPr/>
      <dgm:t>
        <a:bodyPr/>
        <a:lstStyle/>
        <a:p>
          <a:r>
            <a:rPr lang="en-US" dirty="0"/>
            <a:t>STARS Resources Kit</a:t>
          </a:r>
        </a:p>
      </dgm:t>
    </dgm:pt>
    <dgm:pt modelId="{ABE6ECB1-70C1-4158-9088-449462193077}" type="parTrans" cxnId="{9283549B-0673-4D50-8822-F0621E4304BD}">
      <dgm:prSet/>
      <dgm:spPr/>
      <dgm:t>
        <a:bodyPr/>
        <a:lstStyle/>
        <a:p>
          <a:endParaRPr lang="en-US"/>
        </a:p>
      </dgm:t>
    </dgm:pt>
    <dgm:pt modelId="{4C8F7739-ADEC-4B4D-BF89-A8ED76878A8F}" type="sibTrans" cxnId="{9283549B-0673-4D50-8822-F0621E4304BD}">
      <dgm:prSet/>
      <dgm:spPr/>
      <dgm:t>
        <a:bodyPr/>
        <a:lstStyle/>
        <a:p>
          <a:endParaRPr lang="en-US"/>
        </a:p>
      </dgm:t>
    </dgm:pt>
    <dgm:pt modelId="{F97C054E-B32C-4B84-951C-10BA7A9B1773}" type="pres">
      <dgm:prSet presAssocID="{57DEBFC5-394F-4718-A004-D5269DEA3F00}" presName="linear" presStyleCnt="0">
        <dgm:presLayoutVars>
          <dgm:animLvl val="lvl"/>
          <dgm:resizeHandles val="exact"/>
        </dgm:presLayoutVars>
      </dgm:prSet>
      <dgm:spPr/>
    </dgm:pt>
    <dgm:pt modelId="{06AC8AAD-EC85-4378-87E4-342D7FEB4001}" type="pres">
      <dgm:prSet presAssocID="{412C8A53-3F6D-4880-9D25-D83995723968}" presName="parentText" presStyleLbl="node1" presStyleIdx="0" presStyleCnt="4">
        <dgm:presLayoutVars>
          <dgm:chMax val="0"/>
          <dgm:bulletEnabled val="1"/>
        </dgm:presLayoutVars>
      </dgm:prSet>
      <dgm:spPr/>
    </dgm:pt>
    <dgm:pt modelId="{1E89A59C-B6C3-489E-9778-98A5EA1E569C}" type="pres">
      <dgm:prSet presAssocID="{412C8A53-3F6D-4880-9D25-D83995723968}" presName="childText" presStyleLbl="revTx" presStyleIdx="0" presStyleCnt="4">
        <dgm:presLayoutVars>
          <dgm:bulletEnabled val="1"/>
        </dgm:presLayoutVars>
      </dgm:prSet>
      <dgm:spPr/>
    </dgm:pt>
    <dgm:pt modelId="{E1127AA0-B138-40E7-BADC-2A9A867AC59A}" type="pres">
      <dgm:prSet presAssocID="{ABC7369B-7087-4E1D-AA86-DE6F41833FAC}" presName="parentText" presStyleLbl="node1" presStyleIdx="1" presStyleCnt="4">
        <dgm:presLayoutVars>
          <dgm:chMax val="0"/>
          <dgm:bulletEnabled val="1"/>
        </dgm:presLayoutVars>
      </dgm:prSet>
      <dgm:spPr/>
    </dgm:pt>
    <dgm:pt modelId="{332E68F3-BAA5-46B2-B5B8-6C1730A495F2}" type="pres">
      <dgm:prSet presAssocID="{ABC7369B-7087-4E1D-AA86-DE6F41833FAC}" presName="childText" presStyleLbl="revTx" presStyleIdx="1" presStyleCnt="4">
        <dgm:presLayoutVars>
          <dgm:bulletEnabled val="1"/>
        </dgm:presLayoutVars>
      </dgm:prSet>
      <dgm:spPr/>
    </dgm:pt>
    <dgm:pt modelId="{61864716-0688-454F-91C5-AE75A4893A71}" type="pres">
      <dgm:prSet presAssocID="{F8F1D7FB-D28D-4E1F-85C3-45BE936E166A}" presName="parentText" presStyleLbl="node1" presStyleIdx="2" presStyleCnt="4">
        <dgm:presLayoutVars>
          <dgm:chMax val="0"/>
          <dgm:bulletEnabled val="1"/>
        </dgm:presLayoutVars>
      </dgm:prSet>
      <dgm:spPr/>
    </dgm:pt>
    <dgm:pt modelId="{F2F749A3-8E69-4D13-B2F2-24F4415B87EB}" type="pres">
      <dgm:prSet presAssocID="{F8F1D7FB-D28D-4E1F-85C3-45BE936E166A}" presName="childText" presStyleLbl="revTx" presStyleIdx="2" presStyleCnt="4">
        <dgm:presLayoutVars>
          <dgm:bulletEnabled val="1"/>
        </dgm:presLayoutVars>
      </dgm:prSet>
      <dgm:spPr/>
    </dgm:pt>
    <dgm:pt modelId="{53CF0DB1-EAE0-45F8-9866-1CC9EDA222B5}" type="pres">
      <dgm:prSet presAssocID="{55DFBD41-A127-4A99-807E-8FF6DF0FFE87}" presName="parentText" presStyleLbl="node1" presStyleIdx="3" presStyleCnt="4">
        <dgm:presLayoutVars>
          <dgm:chMax val="0"/>
          <dgm:bulletEnabled val="1"/>
        </dgm:presLayoutVars>
      </dgm:prSet>
      <dgm:spPr/>
    </dgm:pt>
    <dgm:pt modelId="{9BA6D279-87E9-4DD1-B8E9-D01106A35E2C}" type="pres">
      <dgm:prSet presAssocID="{55DFBD41-A127-4A99-807E-8FF6DF0FFE87}" presName="childText" presStyleLbl="revTx" presStyleIdx="3" presStyleCnt="4">
        <dgm:presLayoutVars>
          <dgm:bulletEnabled val="1"/>
        </dgm:presLayoutVars>
      </dgm:prSet>
      <dgm:spPr/>
    </dgm:pt>
  </dgm:ptLst>
  <dgm:cxnLst>
    <dgm:cxn modelId="{577C3C25-F2EF-4FF4-B44B-C2C54179D78C}" srcId="{55DFBD41-A127-4A99-807E-8FF6DF0FFE87}" destId="{F2578048-DDE3-4823-BC43-E1052987E18A}" srcOrd="0" destOrd="0" parTransId="{CAB9802A-C72F-4F57-B44E-B0C0948661B8}" sibTransId="{FBB79B90-D48A-441B-8C8C-372CBE4D2A2D}"/>
    <dgm:cxn modelId="{E92DC825-2EE3-4683-8EEB-3F39154480CC}" type="presOf" srcId="{8554B94D-9A6F-46DD-98EA-A1089CB1E771}" destId="{F2F749A3-8E69-4D13-B2F2-24F4415B87EB}" srcOrd="0" destOrd="0" presId="urn:microsoft.com/office/officeart/2005/8/layout/vList2"/>
    <dgm:cxn modelId="{2EFDCF30-E17B-4CB3-9B55-E0FFE37EEA13}" srcId="{57DEBFC5-394F-4718-A004-D5269DEA3F00}" destId="{412C8A53-3F6D-4880-9D25-D83995723968}" srcOrd="0" destOrd="0" parTransId="{83A461B2-F984-4D69-9849-FC31010CB61B}" sibTransId="{D6D1968A-AEF8-494D-B231-1FAEA8065107}"/>
    <dgm:cxn modelId="{B11D3F34-99EC-4950-A3D2-C3FE506DE0FC}" type="presOf" srcId="{F8F1D7FB-D28D-4E1F-85C3-45BE936E166A}" destId="{61864716-0688-454F-91C5-AE75A4893A71}" srcOrd="0" destOrd="0" presId="urn:microsoft.com/office/officeart/2005/8/layout/vList2"/>
    <dgm:cxn modelId="{15827C3A-354E-4092-82AD-78C1E8C0F56C}" type="presOf" srcId="{412C8A53-3F6D-4880-9D25-D83995723968}" destId="{06AC8AAD-EC85-4378-87E4-342D7FEB4001}" srcOrd="0" destOrd="0" presId="urn:microsoft.com/office/officeart/2005/8/layout/vList2"/>
    <dgm:cxn modelId="{50DFDF61-CFA2-40C4-A193-FD6855CF525A}" type="presOf" srcId="{4C835951-C6E2-4271-BED6-4C9B0B4BFA17}" destId="{1E89A59C-B6C3-489E-9778-98A5EA1E569C}" srcOrd="0" destOrd="0" presId="urn:microsoft.com/office/officeart/2005/8/layout/vList2"/>
    <dgm:cxn modelId="{0D1A496D-182F-4188-A529-12FADC285538}" srcId="{ABC7369B-7087-4E1D-AA86-DE6F41833FAC}" destId="{6AC761DB-343E-40CE-B107-3C3CEBD50469}" srcOrd="0" destOrd="0" parTransId="{3FFBF1D2-2A3A-4190-9D97-310844E399FB}" sibTransId="{F77309B9-7452-4423-A6E7-7CE42CFE384E}"/>
    <dgm:cxn modelId="{AE758B79-4EC2-4891-87A2-13532CB48A2B}" srcId="{57DEBFC5-394F-4718-A004-D5269DEA3F00}" destId="{ABC7369B-7087-4E1D-AA86-DE6F41833FAC}" srcOrd="1" destOrd="0" parTransId="{C731DED0-B1C3-4D40-9743-9016BC841A47}" sibTransId="{7A4E88D6-AD84-478A-9A74-1FD188C1B702}"/>
    <dgm:cxn modelId="{B32B3C88-5557-44EF-BA51-3CE67D5764BE}" type="presOf" srcId="{57DEBFC5-394F-4718-A004-D5269DEA3F00}" destId="{F97C054E-B32C-4B84-951C-10BA7A9B1773}" srcOrd="0" destOrd="0" presId="urn:microsoft.com/office/officeart/2005/8/layout/vList2"/>
    <dgm:cxn modelId="{9283549B-0673-4D50-8822-F0621E4304BD}" srcId="{F8F1D7FB-D28D-4E1F-85C3-45BE936E166A}" destId="{8554B94D-9A6F-46DD-98EA-A1089CB1E771}" srcOrd="0" destOrd="0" parTransId="{ABE6ECB1-70C1-4158-9088-449462193077}" sibTransId="{4C8F7739-ADEC-4B4D-BF89-A8ED76878A8F}"/>
    <dgm:cxn modelId="{A11BB5A7-2CE7-419C-B220-44AB1D18C36E}" srcId="{57DEBFC5-394F-4718-A004-D5269DEA3F00}" destId="{F8F1D7FB-D28D-4E1F-85C3-45BE936E166A}" srcOrd="2" destOrd="0" parTransId="{8BAF7EA1-D165-4F67-A136-74B01A108B2D}" sibTransId="{9EE1FFE5-A680-4C88-BBC2-11A2A2AAF6F7}"/>
    <dgm:cxn modelId="{A7F9ACBA-ECBE-4EFF-B863-A3D9ECD93398}" type="presOf" srcId="{F2578048-DDE3-4823-BC43-E1052987E18A}" destId="{9BA6D279-87E9-4DD1-B8E9-D01106A35E2C}" srcOrd="0" destOrd="0" presId="urn:microsoft.com/office/officeart/2005/8/layout/vList2"/>
    <dgm:cxn modelId="{47A838C6-02A9-4A2F-AE7F-52566CFD80CA}" type="presOf" srcId="{55DFBD41-A127-4A99-807E-8FF6DF0FFE87}" destId="{53CF0DB1-EAE0-45F8-9866-1CC9EDA222B5}" srcOrd="0" destOrd="0" presId="urn:microsoft.com/office/officeart/2005/8/layout/vList2"/>
    <dgm:cxn modelId="{5CFD21C8-8C3A-4842-B42D-47B6AD00FB43}" srcId="{57DEBFC5-394F-4718-A004-D5269DEA3F00}" destId="{55DFBD41-A127-4A99-807E-8FF6DF0FFE87}" srcOrd="3" destOrd="0" parTransId="{C3EE83A4-DA8B-405A-B0B3-BAFE81AEC5DD}" sibTransId="{CFFAD37F-A447-4638-962E-014B0F7D68E5}"/>
    <dgm:cxn modelId="{F36178EF-E447-47BE-A25C-999CE1C4E07C}" type="presOf" srcId="{ABC7369B-7087-4E1D-AA86-DE6F41833FAC}" destId="{E1127AA0-B138-40E7-BADC-2A9A867AC59A}" srcOrd="0" destOrd="0" presId="urn:microsoft.com/office/officeart/2005/8/layout/vList2"/>
    <dgm:cxn modelId="{CB442BF5-9A69-46D6-AA57-EA985C4F1CEA}" type="presOf" srcId="{6AC761DB-343E-40CE-B107-3C3CEBD50469}" destId="{332E68F3-BAA5-46B2-B5B8-6C1730A495F2}" srcOrd="0" destOrd="0" presId="urn:microsoft.com/office/officeart/2005/8/layout/vList2"/>
    <dgm:cxn modelId="{FD02B6FE-3CBE-4FC2-9B69-58E183BB9CA5}" srcId="{412C8A53-3F6D-4880-9D25-D83995723968}" destId="{4C835951-C6E2-4271-BED6-4C9B0B4BFA17}" srcOrd="0" destOrd="0" parTransId="{91CA33C6-1539-4846-BDE6-2556620B1BF8}" sibTransId="{BB890A7C-F301-46A8-B026-FDDB1AC95418}"/>
    <dgm:cxn modelId="{2F5731B2-76A2-4D0A-A4A4-91E5AFCD1040}" type="presParOf" srcId="{F97C054E-B32C-4B84-951C-10BA7A9B1773}" destId="{06AC8AAD-EC85-4378-87E4-342D7FEB4001}" srcOrd="0" destOrd="0" presId="urn:microsoft.com/office/officeart/2005/8/layout/vList2"/>
    <dgm:cxn modelId="{F3AE2787-6E5D-400C-8FF3-7C8134007908}" type="presParOf" srcId="{F97C054E-B32C-4B84-951C-10BA7A9B1773}" destId="{1E89A59C-B6C3-489E-9778-98A5EA1E569C}" srcOrd="1" destOrd="0" presId="urn:microsoft.com/office/officeart/2005/8/layout/vList2"/>
    <dgm:cxn modelId="{BF147F60-DAF2-42E3-9D61-C6D97674C0C5}" type="presParOf" srcId="{F97C054E-B32C-4B84-951C-10BA7A9B1773}" destId="{E1127AA0-B138-40E7-BADC-2A9A867AC59A}" srcOrd="2" destOrd="0" presId="urn:microsoft.com/office/officeart/2005/8/layout/vList2"/>
    <dgm:cxn modelId="{C42759A0-05F3-4CA5-9CC0-C33FFC5B6B29}" type="presParOf" srcId="{F97C054E-B32C-4B84-951C-10BA7A9B1773}" destId="{332E68F3-BAA5-46B2-B5B8-6C1730A495F2}" srcOrd="3" destOrd="0" presId="urn:microsoft.com/office/officeart/2005/8/layout/vList2"/>
    <dgm:cxn modelId="{1292E1CE-7AD8-4610-8B81-6AEEFB9F5FD6}" type="presParOf" srcId="{F97C054E-B32C-4B84-951C-10BA7A9B1773}" destId="{61864716-0688-454F-91C5-AE75A4893A71}" srcOrd="4" destOrd="0" presId="urn:microsoft.com/office/officeart/2005/8/layout/vList2"/>
    <dgm:cxn modelId="{492EEF27-AC2E-4ED0-95D9-B73A8D0F077D}" type="presParOf" srcId="{F97C054E-B32C-4B84-951C-10BA7A9B1773}" destId="{F2F749A3-8E69-4D13-B2F2-24F4415B87EB}" srcOrd="5" destOrd="0" presId="urn:microsoft.com/office/officeart/2005/8/layout/vList2"/>
    <dgm:cxn modelId="{D0B0F79A-A9F9-44F7-8990-CEFAF960C53C}" type="presParOf" srcId="{F97C054E-B32C-4B84-951C-10BA7A9B1773}" destId="{53CF0DB1-EAE0-45F8-9866-1CC9EDA222B5}" srcOrd="6" destOrd="0" presId="urn:microsoft.com/office/officeart/2005/8/layout/vList2"/>
    <dgm:cxn modelId="{BA7D4DAC-29F7-4A38-A325-9FF5FE85A069}" type="presParOf" srcId="{F97C054E-B32C-4B84-951C-10BA7A9B1773}" destId="{9BA6D279-87E9-4DD1-B8E9-D01106A35E2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0402F-A7D6-4911-8071-389FF38CC80F}" type="doc">
      <dgm:prSet loTypeId="urn:microsoft.com/office/officeart/2005/8/layout/rings+Icon" loCatId="officeonline" qsTypeId="urn:microsoft.com/office/officeart/2005/8/quickstyle/simple1" qsCatId="simple" csTypeId="urn:microsoft.com/office/officeart/2005/8/colors/colorful2" csCatId="colorful" phldr="1"/>
      <dgm:spPr/>
      <dgm:t>
        <a:bodyPr/>
        <a:lstStyle/>
        <a:p>
          <a:endParaRPr lang="en-US"/>
        </a:p>
      </dgm:t>
    </dgm:pt>
    <dgm:pt modelId="{6682BC5D-CDF8-4AD6-A3CB-E99DD49A816F}">
      <dgm:prSet phldrT="[Text]" custT="1"/>
      <dgm:spPr/>
      <dgm:t>
        <a:bodyPr/>
        <a:lstStyle/>
        <a:p>
          <a:r>
            <a:rPr lang="en-US" sz="2000" dirty="0"/>
            <a:t>Webinars</a:t>
          </a:r>
        </a:p>
      </dgm:t>
    </dgm:pt>
    <dgm:pt modelId="{E5847FDD-7A30-4C91-B4F9-8E1EA1A6ECB6}" type="parTrans" cxnId="{C85451AB-E32D-4C68-9941-2FCCDFE6CBA0}">
      <dgm:prSet/>
      <dgm:spPr/>
      <dgm:t>
        <a:bodyPr/>
        <a:lstStyle/>
        <a:p>
          <a:endParaRPr lang="en-US"/>
        </a:p>
      </dgm:t>
    </dgm:pt>
    <dgm:pt modelId="{8F3964B7-FB48-40B7-AC3A-4C362BD6C3B4}" type="sibTrans" cxnId="{C85451AB-E32D-4C68-9941-2FCCDFE6CBA0}">
      <dgm:prSet/>
      <dgm:spPr/>
      <dgm:t>
        <a:bodyPr/>
        <a:lstStyle/>
        <a:p>
          <a:endParaRPr lang="en-US"/>
        </a:p>
      </dgm:t>
    </dgm:pt>
    <dgm:pt modelId="{A873D424-A1A4-46A8-9AB6-26CEFF9EFAAA}">
      <dgm:prSet phldrT="[Text]" custT="1"/>
      <dgm:spPr/>
      <dgm:t>
        <a:bodyPr/>
        <a:lstStyle/>
        <a:p>
          <a:r>
            <a:rPr lang="en-US" sz="2000" dirty="0"/>
            <a:t>Manual</a:t>
          </a:r>
        </a:p>
      </dgm:t>
    </dgm:pt>
    <dgm:pt modelId="{13884668-9BBC-4874-8515-64E12A43220E}" type="parTrans" cxnId="{CB3F1BB9-DFED-43BC-B0F3-0E365DFC07F6}">
      <dgm:prSet/>
      <dgm:spPr/>
      <dgm:t>
        <a:bodyPr/>
        <a:lstStyle/>
        <a:p>
          <a:endParaRPr lang="en-US"/>
        </a:p>
      </dgm:t>
    </dgm:pt>
    <dgm:pt modelId="{B7928F38-C749-4DC5-A3E6-78144FE5AD8B}" type="sibTrans" cxnId="{CB3F1BB9-DFED-43BC-B0F3-0E365DFC07F6}">
      <dgm:prSet/>
      <dgm:spPr/>
      <dgm:t>
        <a:bodyPr/>
        <a:lstStyle/>
        <a:p>
          <a:endParaRPr lang="en-US"/>
        </a:p>
      </dgm:t>
    </dgm:pt>
    <dgm:pt modelId="{7FE8E665-89AD-4AF6-8B42-6FA234FC84DC}">
      <dgm:prSet phldrT="[Text]" custT="1"/>
      <dgm:spPr/>
      <dgm:t>
        <a:bodyPr/>
        <a:lstStyle/>
        <a:p>
          <a:r>
            <a:rPr lang="en-US" sz="2000" dirty="0"/>
            <a:t>Job Aids</a:t>
          </a:r>
        </a:p>
      </dgm:t>
    </dgm:pt>
    <dgm:pt modelId="{150E008D-D770-4B61-A5EE-D5A834F56A14}" type="sibTrans" cxnId="{23B31DF3-B013-43C5-8FDD-0B2106EB171F}">
      <dgm:prSet/>
      <dgm:spPr/>
      <dgm:t>
        <a:bodyPr/>
        <a:lstStyle/>
        <a:p>
          <a:endParaRPr lang="en-US"/>
        </a:p>
      </dgm:t>
    </dgm:pt>
    <dgm:pt modelId="{8D50E78A-83BA-4FF1-BD92-B792CDC774D9}" type="parTrans" cxnId="{23B31DF3-B013-43C5-8FDD-0B2106EB171F}">
      <dgm:prSet/>
      <dgm:spPr/>
      <dgm:t>
        <a:bodyPr/>
        <a:lstStyle/>
        <a:p>
          <a:endParaRPr lang="en-US"/>
        </a:p>
      </dgm:t>
    </dgm:pt>
    <dgm:pt modelId="{9792CFC8-7AF1-42D1-99C0-BDE627267232}" type="pres">
      <dgm:prSet presAssocID="{DF10402F-A7D6-4911-8071-389FF38CC80F}" presName="Name0" presStyleCnt="0">
        <dgm:presLayoutVars>
          <dgm:chMax val="7"/>
          <dgm:dir/>
          <dgm:resizeHandles val="exact"/>
        </dgm:presLayoutVars>
      </dgm:prSet>
      <dgm:spPr/>
    </dgm:pt>
    <dgm:pt modelId="{42648621-81E7-4066-A374-5D96666B3266}" type="pres">
      <dgm:prSet presAssocID="{DF10402F-A7D6-4911-8071-389FF38CC80F}" presName="ellipse1" presStyleLbl="vennNode1" presStyleIdx="0" presStyleCnt="3" custLinFactNeighborX="-1353" custLinFactNeighborY="68893">
        <dgm:presLayoutVars>
          <dgm:bulletEnabled val="1"/>
        </dgm:presLayoutVars>
      </dgm:prSet>
      <dgm:spPr/>
    </dgm:pt>
    <dgm:pt modelId="{A18A5167-FE49-4AF3-8EE5-32CCFABD5220}" type="pres">
      <dgm:prSet presAssocID="{DF10402F-A7D6-4911-8071-389FF38CC80F}" presName="ellipse2" presStyleLbl="vennNode1" presStyleIdx="1" presStyleCnt="3" custScaleX="105950" custScaleY="104655" custLinFactNeighborX="-10710" custLinFactNeighborY="-61445">
        <dgm:presLayoutVars>
          <dgm:bulletEnabled val="1"/>
        </dgm:presLayoutVars>
      </dgm:prSet>
      <dgm:spPr/>
    </dgm:pt>
    <dgm:pt modelId="{41B87863-A991-4D3C-974E-3081E7D60BAE}" type="pres">
      <dgm:prSet presAssocID="{DF10402F-A7D6-4911-8071-389FF38CC80F}" presName="ellipse3" presStyleLbl="vennNode1" presStyleIdx="2" presStyleCnt="3" custLinFactNeighborX="-26444" custLinFactNeighborY="71735">
        <dgm:presLayoutVars>
          <dgm:bulletEnabled val="1"/>
        </dgm:presLayoutVars>
      </dgm:prSet>
      <dgm:spPr/>
    </dgm:pt>
  </dgm:ptLst>
  <dgm:cxnLst>
    <dgm:cxn modelId="{6A832173-FED8-4887-81F9-DBD9E4E32366}" type="presOf" srcId="{7FE8E665-89AD-4AF6-8B42-6FA234FC84DC}" destId="{42648621-81E7-4066-A374-5D96666B3266}" srcOrd="0" destOrd="0" presId="urn:microsoft.com/office/officeart/2005/8/layout/rings+Icon"/>
    <dgm:cxn modelId="{5C9C23A1-36C1-4935-85FA-86BF1678C357}" type="presOf" srcId="{DF10402F-A7D6-4911-8071-389FF38CC80F}" destId="{9792CFC8-7AF1-42D1-99C0-BDE627267232}" srcOrd="0" destOrd="0" presId="urn:microsoft.com/office/officeart/2005/8/layout/rings+Icon"/>
    <dgm:cxn modelId="{C85451AB-E32D-4C68-9941-2FCCDFE6CBA0}" srcId="{DF10402F-A7D6-4911-8071-389FF38CC80F}" destId="{6682BC5D-CDF8-4AD6-A3CB-E99DD49A816F}" srcOrd="1" destOrd="0" parTransId="{E5847FDD-7A30-4C91-B4F9-8E1EA1A6ECB6}" sibTransId="{8F3964B7-FB48-40B7-AC3A-4C362BD6C3B4}"/>
    <dgm:cxn modelId="{CB3F1BB9-DFED-43BC-B0F3-0E365DFC07F6}" srcId="{DF10402F-A7D6-4911-8071-389FF38CC80F}" destId="{A873D424-A1A4-46A8-9AB6-26CEFF9EFAAA}" srcOrd="2" destOrd="0" parTransId="{13884668-9BBC-4874-8515-64E12A43220E}" sibTransId="{B7928F38-C749-4DC5-A3E6-78144FE5AD8B}"/>
    <dgm:cxn modelId="{22EC8FD6-D4E1-4C00-BD75-E2733D7A9474}" type="presOf" srcId="{6682BC5D-CDF8-4AD6-A3CB-E99DD49A816F}" destId="{A18A5167-FE49-4AF3-8EE5-32CCFABD5220}" srcOrd="0" destOrd="0" presId="urn:microsoft.com/office/officeart/2005/8/layout/rings+Icon"/>
    <dgm:cxn modelId="{23B31DF3-B013-43C5-8FDD-0B2106EB171F}" srcId="{DF10402F-A7D6-4911-8071-389FF38CC80F}" destId="{7FE8E665-89AD-4AF6-8B42-6FA234FC84DC}" srcOrd="0" destOrd="0" parTransId="{8D50E78A-83BA-4FF1-BD92-B792CDC774D9}" sibTransId="{150E008D-D770-4B61-A5EE-D5A834F56A14}"/>
    <dgm:cxn modelId="{C61F6DFC-37E6-4556-928B-6CF90E11732B}" type="presOf" srcId="{A873D424-A1A4-46A8-9AB6-26CEFF9EFAAA}" destId="{41B87863-A991-4D3C-974E-3081E7D60BAE}" srcOrd="0" destOrd="0" presId="urn:microsoft.com/office/officeart/2005/8/layout/rings+Icon"/>
    <dgm:cxn modelId="{6DE13BAD-01E4-4EE7-8383-E6E65AC3CC39}" type="presParOf" srcId="{9792CFC8-7AF1-42D1-99C0-BDE627267232}" destId="{42648621-81E7-4066-A374-5D96666B3266}" srcOrd="0" destOrd="0" presId="urn:microsoft.com/office/officeart/2005/8/layout/rings+Icon"/>
    <dgm:cxn modelId="{B7EC5FB5-2141-4087-BA16-5897DC161363}" type="presParOf" srcId="{9792CFC8-7AF1-42D1-99C0-BDE627267232}" destId="{A18A5167-FE49-4AF3-8EE5-32CCFABD5220}" srcOrd="1" destOrd="0" presId="urn:microsoft.com/office/officeart/2005/8/layout/rings+Icon"/>
    <dgm:cxn modelId="{12B81CEA-293F-4C4D-A47A-5B29E730DB00}" type="presParOf" srcId="{9792CFC8-7AF1-42D1-99C0-BDE627267232}" destId="{41B87863-A991-4D3C-974E-3081E7D60BAE}"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A1763-287B-4C5E-B09D-167FC68ED0B4}">
      <dsp:nvSpPr>
        <dsp:cNvPr id="0" name=""/>
        <dsp:cNvSpPr/>
      </dsp:nvSpPr>
      <dsp:spPr>
        <a:xfrm>
          <a:off x="617219" y="0"/>
          <a:ext cx="6995160" cy="46450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5DC25-F739-41C0-BCA6-09EF19A2A891}">
      <dsp:nvSpPr>
        <dsp:cNvPr id="0" name=""/>
        <dsp:cNvSpPr/>
      </dsp:nvSpPr>
      <dsp:spPr>
        <a:xfrm>
          <a:off x="4118" y="1393507"/>
          <a:ext cx="1981051" cy="1858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1. Collect Plan Cost Information </a:t>
          </a:r>
        </a:p>
      </dsp:txBody>
      <dsp:txXfrm>
        <a:off x="94819" y="1484208"/>
        <a:ext cx="1799649" cy="1676608"/>
      </dsp:txXfrm>
    </dsp:sp>
    <dsp:sp modelId="{24708052-20DF-42DC-ACCE-62067947BE03}">
      <dsp:nvSpPr>
        <dsp:cNvPr id="0" name=""/>
        <dsp:cNvSpPr/>
      </dsp:nvSpPr>
      <dsp:spPr>
        <a:xfrm>
          <a:off x="2084222" y="1393507"/>
          <a:ext cx="1981051" cy="1858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2. Assist Beneficiary with Enrollment </a:t>
          </a:r>
        </a:p>
      </dsp:txBody>
      <dsp:txXfrm>
        <a:off x="2174923" y="1484208"/>
        <a:ext cx="1799649" cy="1676608"/>
      </dsp:txXfrm>
    </dsp:sp>
    <dsp:sp modelId="{E28DE874-A638-42C7-9C80-96256302BCE1}">
      <dsp:nvSpPr>
        <dsp:cNvPr id="0" name=""/>
        <dsp:cNvSpPr/>
      </dsp:nvSpPr>
      <dsp:spPr>
        <a:xfrm>
          <a:off x="4164326" y="1393507"/>
          <a:ext cx="1981051" cy="1858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3. Enter Data in STARS</a:t>
          </a:r>
        </a:p>
      </dsp:txBody>
      <dsp:txXfrm>
        <a:off x="4255027" y="1484208"/>
        <a:ext cx="1799649" cy="1676608"/>
      </dsp:txXfrm>
    </dsp:sp>
    <dsp:sp modelId="{F39ADFC9-0677-4275-BE52-658B4D2FF01F}">
      <dsp:nvSpPr>
        <dsp:cNvPr id="0" name=""/>
        <dsp:cNvSpPr/>
      </dsp:nvSpPr>
      <dsp:spPr>
        <a:xfrm>
          <a:off x="6244430" y="1393507"/>
          <a:ext cx="1981051" cy="1858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4. Attach Verification</a:t>
          </a:r>
        </a:p>
      </dsp:txBody>
      <dsp:txXfrm>
        <a:off x="6335131" y="1484208"/>
        <a:ext cx="1799649" cy="1676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AAEC6-7DC5-43F9-8BCC-44C585B6984D}">
      <dsp:nvSpPr>
        <dsp:cNvPr id="0" name=""/>
        <dsp:cNvSpPr/>
      </dsp:nvSpPr>
      <dsp:spPr>
        <a:xfrm>
          <a:off x="0" y="551604"/>
          <a:ext cx="8229600" cy="8154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Three data components are needed:</a:t>
          </a:r>
        </a:p>
      </dsp:txBody>
      <dsp:txXfrm>
        <a:off x="39809" y="591413"/>
        <a:ext cx="8149982" cy="735872"/>
      </dsp:txXfrm>
    </dsp:sp>
    <dsp:sp modelId="{3DEFA438-CB92-4F80-B45E-765E85511C2D}">
      <dsp:nvSpPr>
        <dsp:cNvPr id="0" name=""/>
        <dsp:cNvSpPr/>
      </dsp:nvSpPr>
      <dsp:spPr>
        <a:xfrm>
          <a:off x="0" y="1367094"/>
          <a:ext cx="8229600"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3180" rIns="241808" bIns="43180" numCol="1" spcCol="1270" anchor="t" anchorCtr="0">
          <a:noAutofit/>
        </a:bodyPr>
        <a:lstStyle/>
        <a:p>
          <a:pPr marL="228600" lvl="1" indent="-228600" algn="l" defTabSz="1200150">
            <a:lnSpc>
              <a:spcPct val="90000"/>
            </a:lnSpc>
            <a:spcBef>
              <a:spcPct val="0"/>
            </a:spcBef>
            <a:spcAft>
              <a:spcPct val="20000"/>
            </a:spcAft>
            <a:buFont typeface="+mj-lt"/>
            <a:buAutoNum type="arabicPeriod"/>
          </a:pPr>
          <a:r>
            <a:rPr lang="en-US" sz="2700" b="0" kern="1200" dirty="0"/>
            <a:t> Original cost </a:t>
          </a:r>
        </a:p>
        <a:p>
          <a:pPr marL="228600" lvl="1" indent="-228600" algn="l" defTabSz="1200150">
            <a:lnSpc>
              <a:spcPct val="90000"/>
            </a:lnSpc>
            <a:spcBef>
              <a:spcPct val="0"/>
            </a:spcBef>
            <a:spcAft>
              <a:spcPct val="20000"/>
            </a:spcAft>
            <a:buFont typeface="+mj-lt"/>
            <a:buAutoNum type="arabicPeriod"/>
          </a:pPr>
          <a:r>
            <a:rPr lang="en-US" sz="2700" b="0" kern="1200" dirty="0"/>
            <a:t> New cost </a:t>
          </a:r>
        </a:p>
        <a:p>
          <a:pPr marL="228600" lvl="1" indent="-228600" algn="l" defTabSz="1200150">
            <a:lnSpc>
              <a:spcPct val="90000"/>
            </a:lnSpc>
            <a:spcBef>
              <a:spcPct val="0"/>
            </a:spcBef>
            <a:spcAft>
              <a:spcPct val="20000"/>
            </a:spcAft>
            <a:buFont typeface="+mj-lt"/>
            <a:buAutoNum type="arabicPeriod"/>
          </a:pPr>
          <a:r>
            <a:rPr lang="en-US" sz="2700" b="0" kern="1200" dirty="0"/>
            <a:t> Application confirmation</a:t>
          </a:r>
        </a:p>
      </dsp:txBody>
      <dsp:txXfrm>
        <a:off x="0" y="1367094"/>
        <a:ext cx="8229600" cy="1407600"/>
      </dsp:txXfrm>
    </dsp:sp>
    <dsp:sp modelId="{B414E99D-4629-4028-B343-11D282422FFC}">
      <dsp:nvSpPr>
        <dsp:cNvPr id="0" name=""/>
        <dsp:cNvSpPr/>
      </dsp:nvSpPr>
      <dsp:spPr>
        <a:xfrm>
          <a:off x="0" y="2774694"/>
          <a:ext cx="8229600" cy="81549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URL: </a:t>
          </a:r>
          <a:r>
            <a:rPr lang="en-US" sz="3400" kern="1200" dirty="0">
              <a:hlinkClick xmlns:r="http://schemas.openxmlformats.org/officeDocument/2006/relationships" r:id="rId1"/>
            </a:rPr>
            <a:t>https://www.medicare.gov/find-a-plan/</a:t>
          </a:r>
          <a:endParaRPr lang="en-US" sz="3400" kern="1200" dirty="0"/>
        </a:p>
      </dsp:txBody>
      <dsp:txXfrm>
        <a:off x="39809" y="2814503"/>
        <a:ext cx="8149982"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C8AAD-EC85-4378-87E4-342D7FEB4001}">
      <dsp:nvSpPr>
        <dsp:cNvPr id="0" name=""/>
        <dsp:cNvSpPr/>
      </dsp:nvSpPr>
      <dsp:spPr>
        <a:xfrm>
          <a:off x="0" y="136730"/>
          <a:ext cx="79248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STARS Manual, Chapter 4</a:t>
          </a:r>
        </a:p>
      </dsp:txBody>
      <dsp:txXfrm>
        <a:off x="30071" y="166801"/>
        <a:ext cx="7864658" cy="555862"/>
      </dsp:txXfrm>
    </dsp:sp>
    <dsp:sp modelId="{1E89A59C-B6C3-489E-9778-98A5EA1E569C}">
      <dsp:nvSpPr>
        <dsp:cNvPr id="0" name=""/>
        <dsp:cNvSpPr/>
      </dsp:nvSpPr>
      <dsp:spPr>
        <a:xfrm>
          <a:off x="0" y="752735"/>
          <a:ext cx="7924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See the Table of Contents to easily find (and hyperlink to) this topic </a:t>
          </a:r>
        </a:p>
      </dsp:txBody>
      <dsp:txXfrm>
        <a:off x="0" y="752735"/>
        <a:ext cx="7924800" cy="447120"/>
      </dsp:txXfrm>
    </dsp:sp>
    <dsp:sp modelId="{E1127AA0-B138-40E7-BADC-2A9A867AC59A}">
      <dsp:nvSpPr>
        <dsp:cNvPr id="0" name=""/>
        <dsp:cNvSpPr/>
      </dsp:nvSpPr>
      <dsp:spPr>
        <a:xfrm>
          <a:off x="0" y="1199856"/>
          <a:ext cx="79248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PDP/MA-PD Cost Reporting Job Aid</a:t>
          </a:r>
        </a:p>
      </dsp:txBody>
      <dsp:txXfrm>
        <a:off x="30071" y="1229927"/>
        <a:ext cx="7864658" cy="555862"/>
      </dsp:txXfrm>
    </dsp:sp>
    <dsp:sp modelId="{332E68F3-BAA5-46B2-B5B8-6C1730A495F2}">
      <dsp:nvSpPr>
        <dsp:cNvPr id="0" name=""/>
        <dsp:cNvSpPr/>
      </dsp:nvSpPr>
      <dsp:spPr>
        <a:xfrm>
          <a:off x="0" y="1815861"/>
          <a:ext cx="7924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Same information as manual (chapter 4)</a:t>
          </a:r>
        </a:p>
      </dsp:txBody>
      <dsp:txXfrm>
        <a:off x="0" y="1815861"/>
        <a:ext cx="7924800" cy="447120"/>
      </dsp:txXfrm>
    </dsp:sp>
    <dsp:sp modelId="{61864716-0688-454F-91C5-AE75A4893A71}">
      <dsp:nvSpPr>
        <dsp:cNvPr id="0" name=""/>
        <dsp:cNvSpPr/>
      </dsp:nvSpPr>
      <dsp:spPr>
        <a:xfrm>
          <a:off x="0" y="2262981"/>
          <a:ext cx="79248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STARS Security Slick Sheet</a:t>
          </a:r>
        </a:p>
      </dsp:txBody>
      <dsp:txXfrm>
        <a:off x="30071" y="2293052"/>
        <a:ext cx="7864658" cy="555862"/>
      </dsp:txXfrm>
    </dsp:sp>
    <dsp:sp modelId="{F2F749A3-8E69-4D13-B2F2-24F4415B87EB}">
      <dsp:nvSpPr>
        <dsp:cNvPr id="0" name=""/>
        <dsp:cNvSpPr/>
      </dsp:nvSpPr>
      <dsp:spPr>
        <a:xfrm>
          <a:off x="0" y="2878986"/>
          <a:ext cx="7924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STARS Resources Kit</a:t>
          </a:r>
        </a:p>
      </dsp:txBody>
      <dsp:txXfrm>
        <a:off x="0" y="2878986"/>
        <a:ext cx="7924800" cy="447120"/>
      </dsp:txXfrm>
    </dsp:sp>
    <dsp:sp modelId="{53CF0DB1-EAE0-45F8-9866-1CC9EDA222B5}">
      <dsp:nvSpPr>
        <dsp:cNvPr id="0" name=""/>
        <dsp:cNvSpPr/>
      </dsp:nvSpPr>
      <dsp:spPr>
        <a:xfrm>
          <a:off x="0" y="3326105"/>
          <a:ext cx="7924800" cy="6160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Privacy and confidentiality online course</a:t>
          </a:r>
        </a:p>
      </dsp:txBody>
      <dsp:txXfrm>
        <a:off x="30071" y="3356176"/>
        <a:ext cx="7864658" cy="555862"/>
      </dsp:txXfrm>
    </dsp:sp>
    <dsp:sp modelId="{9BA6D279-87E9-4DD1-B8E9-D01106A35E2C}">
      <dsp:nvSpPr>
        <dsp:cNvPr id="0" name=""/>
        <dsp:cNvSpPr/>
      </dsp:nvSpPr>
      <dsp:spPr>
        <a:xfrm>
          <a:off x="0" y="3942111"/>
          <a:ext cx="7924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Available in the password-protected OCCT (green button)</a:t>
          </a:r>
        </a:p>
      </dsp:txBody>
      <dsp:txXfrm>
        <a:off x="0" y="3942111"/>
        <a:ext cx="7924800" cy="44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8621-81E7-4066-A374-5D96666B3266}">
      <dsp:nvSpPr>
        <dsp:cNvPr id="0" name=""/>
        <dsp:cNvSpPr/>
      </dsp:nvSpPr>
      <dsp:spPr>
        <a:xfrm>
          <a:off x="120627" y="1130850"/>
          <a:ext cx="1695593" cy="169556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Job Aids</a:t>
          </a:r>
        </a:p>
      </dsp:txBody>
      <dsp:txXfrm>
        <a:off x="368941" y="1379160"/>
        <a:ext cx="1198965" cy="1198948"/>
      </dsp:txXfrm>
    </dsp:sp>
    <dsp:sp modelId="{A18A5167-FE49-4AF3-8EE5-32CCFABD5220}">
      <dsp:nvSpPr>
        <dsp:cNvPr id="0" name=""/>
        <dsp:cNvSpPr/>
      </dsp:nvSpPr>
      <dsp:spPr>
        <a:xfrm>
          <a:off x="784264" y="29811"/>
          <a:ext cx="1796480" cy="1774497"/>
        </a:xfrm>
        <a:prstGeom prst="ellipse">
          <a:avLst/>
        </a:prstGeom>
        <a:solidFill>
          <a:schemeClr val="accent2">
            <a:alpha val="50000"/>
            <a:hueOff val="1373170"/>
            <a:satOff val="-24404"/>
            <a:lumOff val="7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Webinars</a:t>
          </a:r>
        </a:p>
      </dsp:txBody>
      <dsp:txXfrm>
        <a:off x="1047352" y="289680"/>
        <a:ext cx="1270304" cy="1254759"/>
      </dsp:txXfrm>
    </dsp:sp>
    <dsp:sp modelId="{41B87863-A991-4D3C-974E-3081E7D60BAE}">
      <dsp:nvSpPr>
        <dsp:cNvPr id="0" name=""/>
        <dsp:cNvSpPr/>
      </dsp:nvSpPr>
      <dsp:spPr>
        <a:xfrm>
          <a:off x="1439628" y="1130850"/>
          <a:ext cx="1695593" cy="1695568"/>
        </a:xfrm>
        <a:prstGeom prst="ellipse">
          <a:avLst/>
        </a:prstGeom>
        <a:solidFill>
          <a:schemeClr val="accent2">
            <a:alpha val="50000"/>
            <a:hueOff val="2746340"/>
            <a:satOff val="-48808"/>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Manual</a:t>
          </a:r>
        </a:p>
      </dsp:txBody>
      <dsp:txXfrm>
        <a:off x="1687942" y="1379160"/>
        <a:ext cx="1198965" cy="1198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0761005-9B6B-4CE1-A782-E0492A699B53}" type="datetimeFigureOut">
              <a:rPr lang="en-US" smtClean="0"/>
              <a:t>9/11/2020</a:t>
            </a:fld>
            <a:endParaRPr lang="en-US" dirty="0"/>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129CDDEB-D6EC-4085-8AEE-74C9B978F303}" type="slidenum">
              <a:rPr lang="en-US" smtClean="0"/>
              <a:t>‹#›</a:t>
            </a:fld>
            <a:endParaRPr lang="en-US" dirty="0"/>
          </a:p>
        </p:txBody>
      </p:sp>
    </p:spTree>
    <p:extLst>
      <p:ext uri="{BB962C8B-B14F-4D97-AF65-F5344CB8AC3E}">
        <p14:creationId xmlns:p14="http://schemas.microsoft.com/office/powerpoint/2010/main" val="357421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DACFD648-1AD3-48FC-AF18-F3319FEF1E03}" type="datetimeFigureOut">
              <a:rPr lang="en-US" smtClean="0"/>
              <a:t>9/11/2020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508CC9EC-95DA-4AC0-8829-0C87D44A94FE}" type="slidenum">
              <a:rPr lang="en-US" smtClean="0"/>
              <a:t>‹#›</a:t>
            </a:fld>
            <a:endParaRPr lang="en-US" dirty="0"/>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Information_securit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Government_contractor" TargetMode="External"/><Relationship Id="rId5" Type="http://schemas.openxmlformats.org/officeDocument/2006/relationships/hyperlink" Target="https://en.wikipedia.org/wiki/Information_systems" TargetMode="External"/><Relationship Id="rId4" Type="http://schemas.openxmlformats.org/officeDocument/2006/relationships/hyperlink" Target="https://en.wikipedia.org/wiki/Government_agency#Government_agencies_in_the_United_State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Sue. Welcome to today’s webinar! Our content for today is intended for the SHIP network. </a:t>
            </a:r>
            <a:r>
              <a:rPr lang="en-US" sz="1200" dirty="0"/>
              <a:t>In this webinar, you will learn how to accurately enter cost change information on the beneficiary contact form into STARS. You will also learn  what documentation is required and how to properly provide that documentation. </a:t>
            </a:r>
            <a:r>
              <a:rPr lang="en-US" dirty="0"/>
              <a:t>We are in broadcast mode. We will pause for selected questions after the demonstration and we will also take questions at the end. The PowerPoint and handouts are already in the Resource Library. They will also be made available for download within Webex at the end of the webinar today.</a:t>
            </a:r>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dirty="0"/>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beneficiary’s current plan appears first in the list as </a:t>
            </a:r>
            <a:r>
              <a:rPr lang="en-US" sz="1200" i="1" kern="1200" dirty="0">
                <a:solidFill>
                  <a:schemeClr val="tx1"/>
                </a:solidFill>
                <a:effectLst/>
                <a:latin typeface="+mn-lt"/>
                <a:ea typeface="+mn-ea"/>
                <a:cs typeface="+mn-cs"/>
              </a:rPr>
              <a:t>Your current plan</a:t>
            </a:r>
            <a:r>
              <a:rPr lang="en-US" sz="1200" kern="1200" dirty="0">
                <a:solidFill>
                  <a:schemeClr val="tx1"/>
                </a:solidFill>
                <a:effectLst/>
                <a:latin typeface="+mn-lt"/>
                <a:ea typeface="+mn-ea"/>
                <a:cs typeface="+mn-cs"/>
              </a:rPr>
              <a:t>. (During the Open Enrollment Period the text display is “</a:t>
            </a:r>
            <a:r>
              <a:rPr lang="en-US" sz="1200" i="1" kern="1200" dirty="0">
                <a:solidFill>
                  <a:schemeClr val="tx1"/>
                </a:solidFill>
                <a:effectLst/>
                <a:latin typeface="+mn-lt"/>
                <a:ea typeface="+mn-ea"/>
                <a:cs typeface="+mn-cs"/>
              </a:rPr>
              <a:t>Your next plan (if you don’t change)”), </a:t>
            </a:r>
            <a:r>
              <a:rPr lang="en-US" sz="1200" kern="1200" dirty="0">
                <a:solidFill>
                  <a:schemeClr val="tx1"/>
                </a:solidFill>
                <a:effectLst/>
                <a:latin typeface="+mn-lt"/>
                <a:ea typeface="+mn-ea"/>
                <a:cs typeface="+mn-cs"/>
              </a:rPr>
              <a:t>highlighted with red arrow below.</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beneficiary stays in this plan, their estimated total drug + premium cost is $231.80 at the retail pharmacy of their choice, highlighted with a red star. The beneficiary decides to enroll in the Clear Spring lower cost plan estimated total drug + premium cost of $116.40, highlighted with a red moon. </a:t>
            </a:r>
          </a:p>
          <a:p>
            <a:r>
              <a:rPr lang="en-US" sz="1200" b="1" i="1" kern="1200" dirty="0">
                <a:solidFill>
                  <a:schemeClr val="tx1"/>
                </a:solidFill>
                <a:effectLst/>
                <a:latin typeface="+mn-lt"/>
                <a:ea typeface="+mn-ea"/>
                <a:cs typeface="+mn-cs"/>
              </a:rPr>
              <a:t>IMPORTANT: </a:t>
            </a:r>
            <a:r>
              <a:rPr lang="en-US" sz="1200" b="1" kern="1200" dirty="0">
                <a:solidFill>
                  <a:schemeClr val="tx1"/>
                </a:solidFill>
                <a:effectLst/>
                <a:latin typeface="+mn-lt"/>
                <a:ea typeface="+mn-ea"/>
                <a:cs typeface="+mn-cs"/>
              </a:rPr>
              <a:t>To </a:t>
            </a:r>
            <a:r>
              <a:rPr lang="en-US" sz="1200" b="0" kern="1200" dirty="0">
                <a:solidFill>
                  <a:schemeClr val="tx1"/>
                </a:solidFill>
                <a:effectLst/>
                <a:latin typeface="+mn-lt"/>
                <a:ea typeface="+mn-ea"/>
                <a:cs typeface="+mn-cs"/>
              </a:rPr>
              <a:t>capture cost data, select </a:t>
            </a:r>
            <a:r>
              <a:rPr lang="en-US" sz="1200" b="0" u="sng" kern="1200" dirty="0">
                <a:solidFill>
                  <a:schemeClr val="tx1"/>
                </a:solidFill>
                <a:effectLst/>
                <a:latin typeface="+mn-lt"/>
                <a:ea typeface="+mn-ea"/>
                <a:cs typeface="+mn-cs"/>
              </a:rPr>
              <a:t>only one retail pharmacy</a:t>
            </a:r>
            <a:r>
              <a:rPr lang="en-US" sz="1200" b="0" kern="1200" dirty="0">
                <a:solidFill>
                  <a:schemeClr val="tx1"/>
                </a:solidFill>
                <a:effectLst/>
                <a:latin typeface="+mn-lt"/>
                <a:ea typeface="+mn-ea"/>
                <a:cs typeface="+mn-cs"/>
              </a:rPr>
              <a:t> to view the drug cost + premium on the comparison summary page pictured below. If more than one pharmacy is selected, the drug + premium cost shows for the lowest cost pharmacy of those selected for comparison.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69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beneficiary wants to enroll in the Express Scripts Medicare-Saver (PDP) with an estimated total drug + premium cost of $148.80 at the pharmacy of their choice, highlighted with a red star. </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11</a:t>
            </a:fld>
            <a:endParaRPr lang="en-US" dirty="0"/>
          </a:p>
        </p:txBody>
      </p:sp>
    </p:spTree>
    <p:extLst>
      <p:ext uri="{BB962C8B-B14F-4D97-AF65-F5344CB8AC3E}">
        <p14:creationId xmlns:p14="http://schemas.microsoft.com/office/powerpoint/2010/main" val="257026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beneficiary wants to enroll in the Express Scripts Medicare-Saver (PDP) with an estimated total drug + premium cost of $148.80 at the pharmacy of their choice, highlighted with a red star. </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12</a:t>
            </a:fld>
            <a:endParaRPr lang="en-US" dirty="0"/>
          </a:p>
        </p:txBody>
      </p:sp>
    </p:spTree>
    <p:extLst>
      <p:ext uri="{BB962C8B-B14F-4D97-AF65-F5344CB8AC3E}">
        <p14:creationId xmlns:p14="http://schemas.microsoft.com/office/powerpoint/2010/main" val="354693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using the plan’s website, calling the plan, or some other alternative</a:t>
            </a:r>
            <a:r>
              <a:rPr lang="en-US" baseline="0" dirty="0"/>
              <a:t> for Part D enrollment, the SHIP team member must have an application confirmation and upload it into STARS. </a:t>
            </a:r>
            <a:endParaRPr lang="en-US" dirty="0"/>
          </a:p>
          <a:p>
            <a:endParaRPr lang="en-US" dirty="0"/>
          </a:p>
          <a:p>
            <a:r>
              <a:rPr lang="en-US" dirty="0"/>
              <a:t>The</a:t>
            </a:r>
            <a:r>
              <a:rPr lang="en-US" baseline="0" dirty="0"/>
              <a:t> Application confirmation from the Medicare Plan Finder does include PHI. Remember, STARS meets the FISMA moderate category for the federal government security requirements. Alternatives to avoid uploading PHI:</a:t>
            </a:r>
          </a:p>
          <a:p>
            <a:pPr marL="237127" indent="-237127">
              <a:buAutoNum type="arabicPeriod"/>
            </a:pPr>
            <a:r>
              <a:rPr lang="en-US" baseline="0" dirty="0"/>
              <a:t>Add a colored box over the bene name when saving the document</a:t>
            </a:r>
          </a:p>
          <a:p>
            <a:pPr marL="237127" indent="-237127">
              <a:buAutoNum type="arabicPeriod"/>
            </a:pPr>
            <a:r>
              <a:rPr lang="en-US" baseline="0" dirty="0"/>
              <a:t>Print and mark over the name before scanning and uploading the document.</a:t>
            </a:r>
          </a:p>
          <a:p>
            <a:pPr marL="237127" indent="-237127">
              <a:buAutoNum type="arabicPeriod"/>
            </a:pPr>
            <a:endParaRPr lang="en-US" baseline="0" dirty="0"/>
          </a:p>
          <a:p>
            <a:r>
              <a:rPr lang="en-US" baseline="0" dirty="0"/>
              <a:t>Some counselors asked whether they should save these documents for uploading on a public computer, say at a library. If so, be sure to see the STARS security slick sheet for tips to delete files. Or keep a password protected USB (thumb) drive handy and save them there for uploading.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836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Reminder: If you’re saving Medicare Plan Finder data on a public computer, reference the STARS Security Slick Sheet for tips on how to delete files. Alternatively, use a password protected USB (thumb) drive handy and save them there to attach to BCFs later. </a:t>
            </a:r>
          </a:p>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17</a:t>
            </a:fld>
            <a:endParaRPr lang="en-US" dirty="0"/>
          </a:p>
        </p:txBody>
      </p:sp>
    </p:spTree>
    <p:extLst>
      <p:ext uri="{BB962C8B-B14F-4D97-AF65-F5344CB8AC3E}">
        <p14:creationId xmlns:p14="http://schemas.microsoft.com/office/powerpoint/2010/main" val="20164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attended basic training the STARS beneficiary contact form, you should be familiar with the Tracking Inbox and Beneficiary Contact Form. </a:t>
            </a:r>
          </a:p>
        </p:txBody>
      </p:sp>
      <p:sp>
        <p:nvSpPr>
          <p:cNvPr id="4" name="Slide Number Placeholder 3"/>
          <p:cNvSpPr>
            <a:spLocks noGrp="1"/>
          </p:cNvSpPr>
          <p:nvPr>
            <p:ph type="sldNum" sz="quarter" idx="5"/>
          </p:nvPr>
        </p:nvSpPr>
        <p:spPr/>
        <p:txBody>
          <a:bodyPr/>
          <a:lstStyle/>
          <a:p>
            <a:fld id="{508CC9EC-95DA-4AC0-8829-0C87D44A94FE}" type="slidenum">
              <a:rPr lang="en-US" smtClean="0"/>
              <a:t>18</a:t>
            </a:fld>
            <a:endParaRPr lang="en-US" dirty="0"/>
          </a:p>
        </p:txBody>
      </p:sp>
    </p:spTree>
    <p:extLst>
      <p:ext uri="{BB962C8B-B14F-4D97-AF65-F5344CB8AC3E}">
        <p14:creationId xmlns:p14="http://schemas.microsoft.com/office/powerpoint/2010/main" val="20265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21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cost data reported for PDP/MA-PD enrollment must be auditable for ACL to verify and share the numbers reported. Therefore, for SHIPs to accurately report this element, ACL requires supporting documentation when cost change data are reported in the Special Use Fields (SUFs) 1 and 2. Cost change supporting verification should be attached to the Beneficiary Contact Form (BCF) or stored in electronic or paper files accessible for future quality assurance audits. ACL and SHIPs will periodically review reported cost change data and move it to the notes field if it lacks required verification (remainder of Beneficiary Contact Form will be unchanged).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several reasons a beneficiary might enroll in a plan outside of cost considerations, like coverage or convenience. ACL collects cost change data on all PDP/MA-PD enrollments, including those that do not results in savings for the beneficiary.</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3FCE5-04EC-4033-939F-4FC45D8F89B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98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Federal Information Security Management Act of 2002</a:t>
            </a:r>
            <a:r>
              <a:rPr lang="en-US" dirty="0"/>
              <a:t> addresses the importance of </a:t>
            </a:r>
            <a:r>
              <a:rPr lang="en-US" dirty="0">
                <a:hlinkClick r:id="rId3" tooltip="Information security"/>
              </a:rPr>
              <a:t>information security</a:t>
            </a:r>
            <a:r>
              <a:rPr lang="en-US" dirty="0"/>
              <a:t> to the economic and national security interests of the US. The act requires each </a:t>
            </a:r>
            <a:r>
              <a:rPr lang="en-US" dirty="0">
                <a:hlinkClick r:id="rId4" tooltip="Government agency"/>
              </a:rPr>
              <a:t>federal agency</a:t>
            </a:r>
            <a:r>
              <a:rPr lang="en-US" dirty="0"/>
              <a:t> to develop, document, and implement an agency-wide program to provide security for the information and </a:t>
            </a:r>
            <a:r>
              <a:rPr lang="en-US" dirty="0">
                <a:hlinkClick r:id="rId5" tooltip="Information systems"/>
              </a:rPr>
              <a:t>information systems</a:t>
            </a:r>
            <a:r>
              <a:rPr lang="en-US" dirty="0"/>
              <a:t>, like STARS, that support the operations and assets of the agency. This includes those provided or managed by another agency, </a:t>
            </a:r>
            <a:r>
              <a:rPr lang="en-US" dirty="0">
                <a:hlinkClick r:id="rId6" tooltip="Government contractor"/>
              </a:rPr>
              <a:t>contractor</a:t>
            </a:r>
            <a:r>
              <a:rPr lang="en-US" dirty="0"/>
              <a:t>, or other source, like Booz Allen Hamilton does on behalf of ACL.</a:t>
            </a:r>
            <a:endParaRPr lang="en-US" baseline="30000" dirty="0"/>
          </a:p>
          <a:p>
            <a:endParaRPr lang="en-US" dirty="0"/>
          </a:p>
          <a:p>
            <a:r>
              <a:rPr lang="en-US" dirty="0"/>
              <a:t>There are several FISMA categories. STARS is the FISMA category known as moderate.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128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conducting SHIP work, we collect both Personally Identifiable Information and Protected Health Information. The biggest differences between the two items are:</a:t>
            </a:r>
          </a:p>
          <a:p>
            <a:pPr marL="237127" indent="-237127">
              <a:buAutoNum type="arabicPeriod"/>
            </a:pPr>
            <a:r>
              <a:rPr lang="en-US" dirty="0"/>
              <a:t>PII is ANY potentially identifying either on it’s own or when combined with other information = most of information in STARS. STARS is built to house this information securely</a:t>
            </a:r>
          </a:p>
          <a:p>
            <a:pPr marL="237127" indent="-237127">
              <a:buAutoNum type="arabicPeriod"/>
            </a:pPr>
            <a:r>
              <a:rPr lang="en-US" dirty="0"/>
              <a:t>PHI is HEALTH information and specifically identifies a person. This sometimes entered in notes/comment field. STARS is built to house this information securely, exercise caution and only enter when necessary or requested.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30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
        <p:nvSpPr>
          <p:cNvPr id="4" name="Slide Number Placeholder 3"/>
          <p:cNvSpPr>
            <a:spLocks noGrp="1"/>
          </p:cNvSpPr>
          <p:nvPr>
            <p:ph type="sldNum" sz="quarter" idx="10"/>
          </p:nvPr>
        </p:nvSpPr>
        <p:spPr/>
        <p:txBody>
          <a:bodyPr/>
          <a:lstStyle/>
          <a:p>
            <a:fld id="{273165E2-16F1-4EC3-A707-C8E951A9DACA}" type="slidenum">
              <a:rPr lang="en-US" smtClean="0"/>
              <a:t>2</a:t>
            </a:fld>
            <a:endParaRPr lang="en-US" dirty="0"/>
          </a:p>
        </p:txBody>
      </p:sp>
    </p:spTree>
    <p:extLst>
      <p:ext uri="{BB962C8B-B14F-4D97-AF65-F5344CB8AC3E}">
        <p14:creationId xmlns:p14="http://schemas.microsoft.com/office/powerpoint/2010/main" val="115210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13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58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726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entering the cost data for the Part D plans the beneficiary’s current plan cost should be entered in the “Original PDP/MAPD Cost’ text box. If the beneficiary doesn’t have a plan or their plan is no longer available because it ended or they moved, use the cost associated with Original Medicare as if there were no drug coverage. </a:t>
            </a:r>
          </a:p>
          <a:p>
            <a:r>
              <a:rPr lang="en-US" baseline="0" dirty="0"/>
              <a:t>And, then enter the future plan cost entered in the “New PDP/MAPD Cost” box. This box is a text box and will accept whatever is entered so be sure to Double check the entry since it’s easy to add to many zeros or a keyboard button to stick.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76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is in the STARS Resources Kit, with the exception of the self-paced course in the OCCT</a:t>
            </a:r>
          </a:p>
        </p:txBody>
      </p:sp>
      <p:sp>
        <p:nvSpPr>
          <p:cNvPr id="4" name="Slide Number Placeholder 3"/>
          <p:cNvSpPr>
            <a:spLocks noGrp="1"/>
          </p:cNvSpPr>
          <p:nvPr>
            <p:ph type="sldNum" sz="quarter" idx="5"/>
          </p:nvPr>
        </p:nvSpPr>
        <p:spPr/>
        <p:txBody>
          <a:bodyPr/>
          <a:lstStyle/>
          <a:p>
            <a:fld id="{508CC9EC-95DA-4AC0-8829-0C87D44A94FE}" type="slidenum">
              <a:rPr lang="en-US" smtClean="0"/>
              <a:t>34</a:t>
            </a:fld>
            <a:endParaRPr lang="en-US" dirty="0"/>
          </a:p>
        </p:txBody>
      </p:sp>
    </p:spTree>
    <p:extLst>
      <p:ext uri="{BB962C8B-B14F-4D97-AF65-F5344CB8AC3E}">
        <p14:creationId xmlns:p14="http://schemas.microsoft.com/office/powerpoint/2010/main" val="130110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Ginny</a:t>
            </a:r>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62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with the link can visit</a:t>
            </a:r>
            <a:r>
              <a:rPr lang="en-US" baseline="0" dirty="0"/>
              <a:t> the STARS landing page. BUT, only users with credentials can successfully log in. </a:t>
            </a:r>
            <a:endParaRPr lang="en-US" dirty="0"/>
          </a:p>
        </p:txBody>
      </p:sp>
      <p:sp>
        <p:nvSpPr>
          <p:cNvPr id="4" name="Slide Number Placeholder 3"/>
          <p:cNvSpPr>
            <a:spLocks noGrp="1"/>
          </p:cNvSpPr>
          <p:nvPr>
            <p:ph type="sldNum" sz="quarter" idx="10"/>
          </p:nvPr>
        </p:nvSpPr>
        <p:spPr/>
        <p:txBody>
          <a:bodyPr/>
          <a:lstStyle/>
          <a:p>
            <a:pPr marL="0" marR="0" lvl="0" indent="0" algn="r" defTabSz="966529"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6529"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51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 directors and SHIP administrators approve accounts to log into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296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281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STARS Resources Kit is now on this STARS menu. Directors and administrators control STARS resources visibility, including access to STARS events.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879378"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879378"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05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Sue’s slide. Answer options are yes or no.</a:t>
            </a:r>
          </a:p>
        </p:txBody>
      </p:sp>
      <p:sp>
        <p:nvSpPr>
          <p:cNvPr id="4" name="Slide Number Placeholder 3"/>
          <p:cNvSpPr>
            <a:spLocks noGrp="1"/>
          </p:cNvSpPr>
          <p:nvPr>
            <p:ph type="sldNum" sz="quarter" idx="5"/>
          </p:nvPr>
        </p:nvSpPr>
        <p:spPr/>
        <p:txBody>
          <a:bodyPr/>
          <a:lstStyle/>
          <a:p>
            <a:fld id="{508CC9EC-95DA-4AC0-8829-0C87D44A94FE}" type="slidenum">
              <a:rPr lang="en-US" smtClean="0"/>
              <a:t>3</a:t>
            </a:fld>
            <a:endParaRPr lang="en-US" dirty="0"/>
          </a:p>
        </p:txBody>
      </p:sp>
    </p:spTree>
    <p:extLst>
      <p:ext uri="{BB962C8B-B14F-4D97-AF65-F5344CB8AC3E}">
        <p14:creationId xmlns:p14="http://schemas.microsoft.com/office/powerpoint/2010/main" val="1026675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a:t>
            </a:r>
            <a:r>
              <a:rPr lang="en-US" baseline="0" dirty="0"/>
              <a:t> 1 covers: Programs that use STARS; Data entry due dates; How to get resources and technical assistance. </a:t>
            </a:r>
          </a:p>
          <a:p>
            <a:r>
              <a:rPr lang="en-US" baseline="0" dirty="0"/>
              <a:t>Chapter 2 covers: STARS address/landing page; Credentials (usernames and passwords); STARS security; STARS inactivity rules; Entering hours on your own team member form</a:t>
            </a:r>
          </a:p>
          <a:p>
            <a:r>
              <a:rPr lang="en-US" baseline="0" dirty="0"/>
              <a:t>Chapter 3 covers: Creating and Managing Team Members; Using the Activity Form; CMS SHIP Unique ID; Detailed user role descriptions and the impact of the STARS hierarchy</a:t>
            </a:r>
          </a:p>
          <a:p>
            <a:r>
              <a:rPr lang="en-US" baseline="0" dirty="0"/>
              <a:t>Chapter 4 covers:  Beneficiary Contact Form and the Beneficiary Additional Sessions Form</a:t>
            </a:r>
          </a:p>
          <a:p>
            <a:r>
              <a:rPr lang="en-US" baseline="0" dirty="0"/>
              <a:t>Chapter 5 covers: Group outreach and education (GOE) and media outreach and education (MOE) forms</a:t>
            </a:r>
          </a:p>
          <a:p>
            <a:r>
              <a:rPr lang="en-US" baseline="0" dirty="0"/>
              <a:t>Chapter 6 covers: STARS Searches vs. STARS Reports, and how to conduct searches. </a:t>
            </a:r>
          </a:p>
          <a:p>
            <a:r>
              <a:rPr lang="en-US" baseline="0" dirty="0"/>
              <a:t>Use the job aids, handouts, and PPTs for searches, reports, and user role overview.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F5DFE5A-8924-4B62-974E-E5EEB5AAE27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594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477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dirty="0"/>
              <a:t>SUE</a:t>
            </a:r>
          </a:p>
          <a:p>
            <a:pPr>
              <a:defRPr/>
            </a:pPr>
            <a:r>
              <a:rPr lang="en-US" i="1" dirty="0"/>
              <a:t>On the bottom right side of your screen, you will see how to Chat and raise your hand.</a:t>
            </a:r>
          </a:p>
          <a:p>
            <a:pPr>
              <a:defRPr/>
            </a:pPr>
            <a:r>
              <a:rPr kumimoji="0" lang="en-US" sz="1200" b="0" i="1" u="none" strike="noStrike" kern="1200" cap="none" spc="0" normalizeH="0" baseline="0" noProof="0" dirty="0">
                <a:ln>
                  <a:noFill/>
                </a:ln>
                <a:solidFill>
                  <a:srgbClr val="595959"/>
                </a:solidFill>
                <a:effectLst/>
                <a:uLnTx/>
                <a:uFillTx/>
                <a:latin typeface="Tw Cen MT"/>
                <a:ea typeface="+mn-ea"/>
                <a:cs typeface="+mn-cs"/>
              </a:rPr>
              <a:t>Today’s webinar materials are available for download within WebEx. </a:t>
            </a:r>
            <a:endParaRPr lang="en-US" i="1" dirty="0"/>
          </a:p>
          <a:p>
            <a:pPr>
              <a:defRPr/>
            </a:pPr>
            <a:endParaRPr lang="en-US" i="1" dirty="0"/>
          </a:p>
          <a:p>
            <a:pPr>
              <a:defRPr/>
            </a:pPr>
            <a:endParaRPr lang="en-US" i="1" dirty="0"/>
          </a:p>
        </p:txBody>
      </p:sp>
      <p:sp>
        <p:nvSpPr>
          <p:cNvPr id="4" name="Slide Number Placeholder 3"/>
          <p:cNvSpPr>
            <a:spLocks noGrp="1"/>
          </p:cNvSpPr>
          <p:nvPr>
            <p:ph type="sldNum" sz="quarter" idx="10"/>
          </p:nvPr>
        </p:nvSpPr>
        <p:spPr/>
        <p:txBody>
          <a:bodyPr/>
          <a:lstStyle/>
          <a:p>
            <a:fld id="{90DA8066-A275-4D86-BAA1-9D3B5268B5B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74061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
        <p:nvSpPr>
          <p:cNvPr id="4" name="Slide Number Placeholder 3"/>
          <p:cNvSpPr>
            <a:spLocks noGrp="1"/>
          </p:cNvSpPr>
          <p:nvPr>
            <p:ph type="sldNum" sz="quarter" idx="5"/>
          </p:nvPr>
        </p:nvSpPr>
        <p:spPr/>
        <p:txBody>
          <a:bodyPr/>
          <a:lstStyle/>
          <a:p>
            <a:fld id="{508CC9EC-95DA-4AC0-8829-0C87D44A94FE}" type="slidenum">
              <a:rPr lang="en-US" smtClean="0"/>
              <a:t>43</a:t>
            </a:fld>
            <a:endParaRPr lang="en-US" dirty="0"/>
          </a:p>
        </p:txBody>
      </p:sp>
    </p:spTree>
    <p:extLst>
      <p:ext uri="{BB962C8B-B14F-4D97-AF65-F5344CB8AC3E}">
        <p14:creationId xmlns:p14="http://schemas.microsoft.com/office/powerpoint/2010/main" val="3538253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7575" cy="3544888"/>
          </a:xfrm>
        </p:spPr>
      </p:sp>
      <p:sp>
        <p:nvSpPr>
          <p:cNvPr id="3" name="Notes Placeholder 2"/>
          <p:cNvSpPr>
            <a:spLocks noGrp="1"/>
          </p:cNvSpPr>
          <p:nvPr>
            <p:ph type="body" idx="1"/>
          </p:nvPr>
        </p:nvSpPr>
        <p:spPr/>
        <p:txBody>
          <a:bodyPr>
            <a:normAutofit/>
          </a:bodyPr>
          <a:lstStyle/>
          <a:p>
            <a:r>
              <a:rPr lang="en-US" dirty="0"/>
              <a:t>Sue</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D9E8F3D-AECB-46DE-B432-7EAB2C255EB1}"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24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
        <p:nvSpPr>
          <p:cNvPr id="4" name="Slide Number Placeholder 3"/>
          <p:cNvSpPr>
            <a:spLocks noGrp="1"/>
          </p:cNvSpPr>
          <p:nvPr>
            <p:ph type="sldNum" sz="quarter" idx="5"/>
          </p:nvPr>
        </p:nvSpPr>
        <p:spPr/>
        <p:txBody>
          <a:bodyPr/>
          <a:lstStyle/>
          <a:p>
            <a:fld id="{508CC9EC-95DA-4AC0-8829-0C87D44A94FE}" type="slidenum">
              <a:rPr lang="en-US" smtClean="0"/>
              <a:t>4</a:t>
            </a:fld>
            <a:endParaRPr lang="en-US" dirty="0"/>
          </a:p>
        </p:txBody>
      </p:sp>
    </p:spTree>
    <p:extLst>
      <p:ext uri="{BB962C8B-B14F-4D97-AF65-F5344CB8AC3E}">
        <p14:creationId xmlns:p14="http://schemas.microsoft.com/office/powerpoint/2010/main" val="168181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pass the ball to Melissa on this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3165E2-16F1-4EC3-A707-C8E951A9DAC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788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6</a:t>
            </a:fld>
            <a:endParaRPr lang="en-US" dirty="0"/>
          </a:p>
        </p:txBody>
      </p:sp>
    </p:spTree>
    <p:extLst>
      <p:ext uri="{BB962C8B-B14F-4D97-AF65-F5344CB8AC3E}">
        <p14:creationId xmlns:p14="http://schemas.microsoft.com/office/powerpoint/2010/main" val="358655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reporting cost</a:t>
            </a:r>
            <a:r>
              <a:rPr lang="en-US" baseline="0" dirty="0"/>
              <a:t> change data, these are the steps to follow. </a:t>
            </a:r>
          </a:p>
          <a:p>
            <a:r>
              <a:rPr lang="en-US" baseline="0" dirty="0"/>
              <a:t>Talk through steps</a:t>
            </a:r>
          </a:p>
          <a:p>
            <a:endParaRPr lang="en-US" baseline="0" dirty="0"/>
          </a:p>
          <a:p>
            <a:r>
              <a:rPr lang="en-US" baseline="0" dirty="0"/>
              <a:t>IMPORTANT NOTE: Special Use Fields and File Upload/Attachments are not available in the Additional Sessions Tab. When reporting cost change data, edit the initial form and resave to add details.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3FCE5-04EC-4033-939F-4FC45D8F89B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460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8</a:t>
            </a:fld>
            <a:endParaRPr lang="en-US" dirty="0"/>
          </a:p>
        </p:txBody>
      </p:sp>
    </p:spTree>
    <p:extLst>
      <p:ext uri="{BB962C8B-B14F-4D97-AF65-F5344CB8AC3E}">
        <p14:creationId xmlns:p14="http://schemas.microsoft.com/office/powerpoint/2010/main" val="206582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CC9EC-95DA-4AC0-8829-0C87D44A94FE}" type="slidenum">
              <a:rPr lang="en-US" smtClean="0"/>
              <a:t>9</a:t>
            </a:fld>
            <a:endParaRPr lang="en-US" dirty="0"/>
          </a:p>
        </p:txBody>
      </p:sp>
    </p:spTree>
    <p:extLst>
      <p:ext uri="{BB962C8B-B14F-4D97-AF65-F5344CB8AC3E}">
        <p14:creationId xmlns:p14="http://schemas.microsoft.com/office/powerpoint/2010/main" val="56198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3299C3-090B-42FC-9144-58AD9DBFF7E6}" type="datetime1">
              <a:rPr lang="en-US" smtClean="0"/>
              <a:t>9/11/2020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B2317-36E0-48DF-9DE1-777071A1A8DA}" type="datetime1">
              <a:rPr lang="en-US" smtClean="0"/>
              <a:t>9/11/2020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162D542-39A4-4598-BEB9-D1267FDA850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8681"/>
            <a:ext cx="7772400" cy="1130492"/>
          </a:xfrm>
        </p:spPr>
        <p:txBody>
          <a:bodyPr>
            <a:noAutofit/>
          </a:bodyPr>
          <a:lstStyle>
            <a:lvl1pPr algn="ctr">
              <a:defRPr sz="5500"/>
            </a:lvl1pPr>
          </a:lstStyle>
          <a:p>
            <a:r>
              <a:rPr lang="en-US"/>
              <a:t>Click to edit Master title style</a:t>
            </a:r>
            <a:endParaRPr lang="en-US" dirty="0"/>
          </a:p>
        </p:txBody>
      </p:sp>
      <p:sp>
        <p:nvSpPr>
          <p:cNvPr id="3" name="Subtitle 2"/>
          <p:cNvSpPr>
            <a:spLocks noGrp="1"/>
          </p:cNvSpPr>
          <p:nvPr>
            <p:ph type="subTitle" idx="1"/>
          </p:nvPr>
        </p:nvSpPr>
        <p:spPr>
          <a:xfrm>
            <a:off x="685800" y="2734975"/>
            <a:ext cx="7772400" cy="553038"/>
          </a:xfrm>
        </p:spPr>
        <p:txBody>
          <a:bodyPr/>
          <a:lstStyle>
            <a:lvl1pPr marL="0" indent="0" algn="ctr">
              <a:buNone/>
              <a:defRPr>
                <a:solidFill>
                  <a:srgbClr val="00529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5087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p:txBody>
          <a:bodyPr/>
          <a:lstStyle>
            <a:lvl1pPr algn="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927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13860"/>
            <a:ext cx="8229600" cy="2499153"/>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2"/>
          <p:cNvSpPr>
            <a:spLocks noGrp="1"/>
          </p:cNvSpPr>
          <p:nvPr>
            <p:ph type="pic" idx="10"/>
          </p:nvPr>
        </p:nvSpPr>
        <p:spPr>
          <a:xfrm>
            <a:off x="45720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1" name="Picture Placeholder 2"/>
          <p:cNvSpPr>
            <a:spLocks noGrp="1"/>
          </p:cNvSpPr>
          <p:nvPr>
            <p:ph type="pic" idx="11"/>
          </p:nvPr>
        </p:nvSpPr>
        <p:spPr>
          <a:xfrm>
            <a:off x="3221845"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Picture Placeholder 2"/>
          <p:cNvSpPr>
            <a:spLocks noGrp="1"/>
          </p:cNvSpPr>
          <p:nvPr>
            <p:ph type="pic" idx="12"/>
          </p:nvPr>
        </p:nvSpPr>
        <p:spPr>
          <a:xfrm>
            <a:off x="5989320" y="4546388"/>
            <a:ext cx="2697480" cy="2025258"/>
          </a:xfrm>
        </p:spPr>
        <p:txBody>
          <a:bodyPr rtlCol="0">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7" name="Text Box 3"/>
          <p:cNvSpPr txBox="1">
            <a:spLocks noGrp="1" noChangeArrowheads="1"/>
          </p:cNvSpPr>
          <p:nvPr>
            <p:ph type="sldNum" sz="quarter" idx="13"/>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402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Text Box 3"/>
          <p:cNvSpPr txBox="1">
            <a:spLocks noGrp="1" noChangeArrowheads="1"/>
          </p:cNvSpPr>
          <p:nvPr>
            <p:ph type="sldNum" sz="quarter" idx="10"/>
          </p:nvPr>
        </p:nvSpPr>
        <p:spPr>
          <a:xfrm>
            <a:off x="8252519" y="6199367"/>
            <a:ext cx="739775" cy="346075"/>
          </a:xfrm>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8579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66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p:cNvSpPr txBox="1">
            <a:spLocks noGrp="1" noChangeArrowheads="1"/>
          </p:cNvSpPr>
          <p:nvPr>
            <p:ph type="sldNum" sz="quarter" idx="10"/>
          </p:nvPr>
        </p:nvSpPr>
        <p:spPr>
          <a:xfrm>
            <a:off x="8316912" y="133418"/>
            <a:ext cx="739775" cy="346075"/>
          </a:xfrm>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08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49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atin typeface="Arial" charset="0"/>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0097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0F2C9F-1280-4F61-9BD7-527FCA53FF7A}" type="datetime1">
              <a:rPr lang="en-US" smtClean="0"/>
              <a:t>9/11/2020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9/11/2020</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9/11/2020</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39C81-5672-4FD8-BF84-25667A76C4E6}" type="datetime1">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162D542-39A4-4598-BEB9-D1267FDA850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CCE7160-4657-4BFB-8E18-5EFEEFFE1A18}" type="datetime1">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88E078E-A1EA-4217-8C65-ED7D7909FF40}" type="datetime1">
              <a:rPr lang="en-US" smtClean="0"/>
              <a:t>9/11/2020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9/11/2020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0636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984375"/>
            <a:ext cx="8229600" cy="414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4"/>
          </p:nvPr>
        </p:nvSpPr>
        <p:spPr>
          <a:xfrm>
            <a:off x="8316913" y="6186488"/>
            <a:ext cx="739775" cy="346075"/>
          </a:xfrm>
          <a:prstGeom prst="rect">
            <a:avLst/>
          </a:prstGeom>
        </p:spPr>
        <p:txBody>
          <a:bodyPr/>
          <a:lstStyle>
            <a:lvl1pPr>
              <a:defRPr>
                <a:latin typeface="Arial" charset="0"/>
              </a:defRPr>
            </a:lvl1pPr>
          </a:lstStyle>
          <a:p>
            <a:fld id="{3F8D7C79-9F0D-45BA-8AA8-25F5A89F7A3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16440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457200" rtl="0" eaLnBrk="1" fontAlgn="base" hangingPunct="1">
        <a:spcBef>
          <a:spcPct val="0"/>
        </a:spcBef>
        <a:spcAft>
          <a:spcPct val="0"/>
        </a:spcAft>
        <a:defRPr sz="3800" kern="1200">
          <a:solidFill>
            <a:srgbClr val="00529B"/>
          </a:solidFill>
          <a:latin typeface="+mj-lt"/>
          <a:ea typeface="+mj-ea"/>
          <a:cs typeface="+mj-cs"/>
        </a:defRPr>
      </a:lvl1pPr>
      <a:lvl2pPr algn="l" defTabSz="457200" rtl="0" eaLnBrk="1" fontAlgn="base" hangingPunct="1">
        <a:spcBef>
          <a:spcPct val="0"/>
        </a:spcBef>
        <a:spcAft>
          <a:spcPct val="0"/>
        </a:spcAft>
        <a:defRPr sz="3800">
          <a:solidFill>
            <a:srgbClr val="00529B"/>
          </a:solidFill>
          <a:latin typeface="Calibri" pitchFamily="34" charset="0"/>
        </a:defRPr>
      </a:lvl2pPr>
      <a:lvl3pPr algn="l" defTabSz="457200" rtl="0" eaLnBrk="1" fontAlgn="base" hangingPunct="1">
        <a:spcBef>
          <a:spcPct val="0"/>
        </a:spcBef>
        <a:spcAft>
          <a:spcPct val="0"/>
        </a:spcAft>
        <a:defRPr sz="3800">
          <a:solidFill>
            <a:srgbClr val="00529B"/>
          </a:solidFill>
          <a:latin typeface="Calibri" pitchFamily="34" charset="0"/>
        </a:defRPr>
      </a:lvl3pPr>
      <a:lvl4pPr algn="l" defTabSz="457200" rtl="0" eaLnBrk="1" fontAlgn="base" hangingPunct="1">
        <a:spcBef>
          <a:spcPct val="0"/>
        </a:spcBef>
        <a:spcAft>
          <a:spcPct val="0"/>
        </a:spcAft>
        <a:defRPr sz="3800">
          <a:solidFill>
            <a:srgbClr val="00529B"/>
          </a:solidFill>
          <a:latin typeface="Calibri" pitchFamily="34" charset="0"/>
        </a:defRPr>
      </a:lvl4pPr>
      <a:lvl5pPr algn="l" defTabSz="457200" rtl="0" eaLnBrk="1" fontAlgn="base" hangingPunct="1">
        <a:spcBef>
          <a:spcPct val="0"/>
        </a:spcBef>
        <a:spcAft>
          <a:spcPct val="0"/>
        </a:spcAft>
        <a:defRPr sz="3800">
          <a:solidFill>
            <a:srgbClr val="00529B"/>
          </a:solidFill>
          <a:latin typeface="Calibri" pitchFamily="34" charset="0"/>
        </a:defRPr>
      </a:lvl5pPr>
      <a:lvl6pPr marL="457200" algn="l" defTabSz="457200" rtl="0" eaLnBrk="1" fontAlgn="base" hangingPunct="1">
        <a:spcBef>
          <a:spcPct val="0"/>
        </a:spcBef>
        <a:spcAft>
          <a:spcPct val="0"/>
        </a:spcAft>
        <a:defRPr sz="3800">
          <a:solidFill>
            <a:srgbClr val="00529B"/>
          </a:solidFill>
          <a:latin typeface="Calibri" pitchFamily="34" charset="0"/>
        </a:defRPr>
      </a:lvl6pPr>
      <a:lvl7pPr marL="914400" algn="l" defTabSz="457200" rtl="0" eaLnBrk="1" fontAlgn="base" hangingPunct="1">
        <a:spcBef>
          <a:spcPct val="0"/>
        </a:spcBef>
        <a:spcAft>
          <a:spcPct val="0"/>
        </a:spcAft>
        <a:defRPr sz="3800">
          <a:solidFill>
            <a:srgbClr val="00529B"/>
          </a:solidFill>
          <a:latin typeface="Calibri" pitchFamily="34" charset="0"/>
        </a:defRPr>
      </a:lvl7pPr>
      <a:lvl8pPr marL="1371600" algn="l" defTabSz="457200" rtl="0" eaLnBrk="1" fontAlgn="base" hangingPunct="1">
        <a:spcBef>
          <a:spcPct val="0"/>
        </a:spcBef>
        <a:spcAft>
          <a:spcPct val="0"/>
        </a:spcAft>
        <a:defRPr sz="3800">
          <a:solidFill>
            <a:srgbClr val="00529B"/>
          </a:solidFill>
          <a:latin typeface="Calibri" pitchFamily="34" charset="0"/>
        </a:defRPr>
      </a:lvl8pPr>
      <a:lvl9pPr marL="1828800" algn="l" defTabSz="457200" rtl="0" eaLnBrk="1" fontAlgn="base" hangingPunct="1">
        <a:spcBef>
          <a:spcPct val="0"/>
        </a:spcBef>
        <a:spcAft>
          <a:spcPct val="0"/>
        </a:spcAft>
        <a:defRPr sz="3800">
          <a:solidFill>
            <a:srgbClr val="00529B"/>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itehouse.gov/sites/whitehouse.gov/files/omb/memoranda/2007/m07-16.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hhs.gov/hipaa/for-professionals/privacy/special-topics/de-identification/index.html#protecte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Entering PDP and MA-PD Cost Changes into STARS</a:t>
            </a:r>
            <a:br>
              <a:rPr lang="en-US" dirty="0"/>
            </a:br>
            <a:r>
              <a:rPr lang="en-US" sz="2800" dirty="0"/>
              <a:t>-Melissa Simpson, ACL</a:t>
            </a:r>
            <a:br>
              <a:rPr lang="en-US" sz="2800" dirty="0"/>
            </a:br>
            <a:r>
              <a:rPr lang="en-US" sz="2800" dirty="0"/>
              <a:t>-Ginny Paulson, SHIP TA Center</a:t>
            </a:r>
          </a:p>
        </p:txBody>
      </p:sp>
      <p:sp>
        <p:nvSpPr>
          <p:cNvPr id="6" name="Subtitle 5"/>
          <p:cNvSpPr>
            <a:spLocks noGrp="1"/>
          </p:cNvSpPr>
          <p:nvPr>
            <p:ph type="subTitle" idx="1"/>
          </p:nvPr>
        </p:nvSpPr>
        <p:spPr>
          <a:xfrm>
            <a:off x="2362200" y="6050037"/>
            <a:ext cx="6781800" cy="685800"/>
          </a:xfrm>
        </p:spPr>
        <p:txBody>
          <a:bodyPr>
            <a:normAutofit/>
          </a:bodyPr>
          <a:lstStyle/>
          <a:p>
            <a:r>
              <a:rPr lang="en-US" dirty="0"/>
              <a:t>September 2020</a:t>
            </a:r>
          </a:p>
        </p:txBody>
      </p:sp>
      <p:sp>
        <p:nvSpPr>
          <p:cNvPr id="4" name="Slide Number Placeholder 3"/>
          <p:cNvSpPr>
            <a:spLocks noGrp="1"/>
          </p:cNvSpPr>
          <p:nvPr>
            <p:ph type="sldNum" sz="quarter" idx="12"/>
          </p:nvPr>
        </p:nvSpPr>
        <p:spPr/>
        <p:txBody>
          <a:bodyPr/>
          <a:lstStyle/>
          <a:p>
            <a:fld id="{A162D542-39A4-4598-BEB9-D1267FDA8501}" type="slidenum">
              <a:rPr lang="en-US" smtClean="0"/>
              <a:t>1</a:t>
            </a:fld>
            <a:endParaRPr lang="en-US" dirty="0"/>
          </a:p>
        </p:txBody>
      </p:sp>
    </p:spTree>
    <p:extLst>
      <p:ext uri="{BB962C8B-B14F-4D97-AF65-F5344CB8AC3E}">
        <p14:creationId xmlns:p14="http://schemas.microsoft.com/office/powerpoint/2010/main" val="136360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327E-0022-44E0-87C5-BF5E46437CE2}"/>
              </a:ext>
            </a:extLst>
          </p:cNvPr>
          <p:cNvSpPr>
            <a:spLocks noGrp="1"/>
          </p:cNvSpPr>
          <p:nvPr>
            <p:ph type="title"/>
          </p:nvPr>
        </p:nvSpPr>
        <p:spPr>
          <a:xfrm>
            <a:off x="509035" y="12663"/>
            <a:ext cx="8547653" cy="957698"/>
          </a:xfrm>
          <a:solidFill>
            <a:schemeClr val="bg1"/>
          </a:solidFill>
        </p:spPr>
        <p:txBody>
          <a:bodyPr/>
          <a:lstStyle/>
          <a:p>
            <a:r>
              <a:rPr lang="en-US" sz="3200" dirty="0"/>
              <a:t>MPF - Switching Plans (Original vs. New Costs)</a:t>
            </a:r>
          </a:p>
        </p:txBody>
      </p:sp>
      <p:sp>
        <p:nvSpPr>
          <p:cNvPr id="4" name="Slide Number Placeholder 3">
            <a:extLst>
              <a:ext uri="{FF2B5EF4-FFF2-40B4-BE49-F238E27FC236}">
                <a16:creationId xmlns:a16="http://schemas.microsoft.com/office/drawing/2014/main" id="{E7C757A7-907C-48B6-81AF-0A4C2CDC59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9" name="Picture 8"/>
          <p:cNvPicPr/>
          <p:nvPr/>
        </p:nvPicPr>
        <p:blipFill rotWithShape="1">
          <a:blip r:embed="rId3"/>
          <a:srcRect r="78657" b="9760"/>
          <a:stretch/>
        </p:blipFill>
        <p:spPr bwMode="auto">
          <a:xfrm>
            <a:off x="2362200" y="838200"/>
            <a:ext cx="4038600" cy="5633174"/>
          </a:xfrm>
          <a:prstGeom prst="rect">
            <a:avLst/>
          </a:prstGeom>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5" name="Callout: Up Arrow 14">
            <a:extLst>
              <a:ext uri="{FF2B5EF4-FFF2-40B4-BE49-F238E27FC236}">
                <a16:creationId xmlns:a16="http://schemas.microsoft.com/office/drawing/2014/main" id="{A3CA65CB-B516-4345-A256-8C4AC27901A3}"/>
              </a:ext>
            </a:extLst>
          </p:cNvPr>
          <p:cNvSpPr/>
          <p:nvPr/>
        </p:nvSpPr>
        <p:spPr>
          <a:xfrm>
            <a:off x="414750" y="5330972"/>
            <a:ext cx="2209800" cy="993628"/>
          </a:xfrm>
          <a:prstGeom prst="rightArrowCallout">
            <a:avLst/>
          </a:prstGeom>
          <a:solidFill>
            <a:schemeClr val="bg1">
              <a:lumMod val="95000"/>
            </a:schemeClr>
          </a:solid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New Cost SUF</a:t>
            </a:r>
            <a:r>
              <a:rPr kumimoji="0" lang="en-US" b="1" i="0" u="none" strike="noStrike" kern="1200" cap="none" spc="0" normalizeH="0" noProof="0" dirty="0">
                <a:ln>
                  <a:noFill/>
                </a:ln>
                <a:solidFill>
                  <a:prstClr val="black"/>
                </a:solidFill>
                <a:effectLst/>
                <a:uLnTx/>
                <a:uFillTx/>
                <a:latin typeface="Calibri"/>
                <a:ea typeface="+mn-ea"/>
                <a:cs typeface="+mn-cs"/>
              </a:rPr>
              <a:t> 2 </a:t>
            </a:r>
            <a:r>
              <a:rPr kumimoji="0" lang="en-US" sz="2400" b="1" i="0" u="none" strike="noStrike" kern="1200" cap="none" spc="0" normalizeH="0" baseline="0" noProof="0" dirty="0">
                <a:ln>
                  <a:noFill/>
                </a:ln>
                <a:solidFill>
                  <a:prstClr val="black"/>
                </a:solidFill>
                <a:effectLst/>
                <a:uLnTx/>
                <a:uFillTx/>
                <a:latin typeface="Calibri"/>
                <a:ea typeface="+mn-ea"/>
                <a:cs typeface="+mn-cs"/>
              </a:rPr>
              <a:t>$116.40</a:t>
            </a:r>
          </a:p>
        </p:txBody>
      </p:sp>
      <p:sp>
        <p:nvSpPr>
          <p:cNvPr id="12" name="Callout: Up Arrow 13">
            <a:extLst>
              <a:ext uri="{FF2B5EF4-FFF2-40B4-BE49-F238E27FC236}">
                <a16:creationId xmlns:a16="http://schemas.microsoft.com/office/drawing/2014/main" id="{B221433C-C8B7-45A4-A8A7-18471EE32715}"/>
              </a:ext>
            </a:extLst>
          </p:cNvPr>
          <p:cNvSpPr/>
          <p:nvPr/>
        </p:nvSpPr>
        <p:spPr>
          <a:xfrm>
            <a:off x="228813" y="2394131"/>
            <a:ext cx="2408293" cy="1447210"/>
          </a:xfrm>
          <a:prstGeom prst="rightArrowCallout">
            <a:avLst/>
          </a:prstGeom>
          <a:solidFill>
            <a:schemeClr val="bg1">
              <a:lumMod val="95000"/>
            </a:schemeClr>
          </a:solid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Original Cost SUF 1 </a:t>
            </a:r>
            <a:r>
              <a:rPr kumimoji="0" lang="en-US" sz="2400" b="1" i="0" u="none" strike="noStrike" kern="1200" cap="none" spc="0" normalizeH="0" baseline="0" noProof="0" dirty="0">
                <a:ln>
                  <a:noFill/>
                </a:ln>
                <a:solidFill>
                  <a:prstClr val="black"/>
                </a:solidFill>
                <a:effectLst/>
                <a:uLnTx/>
                <a:uFillTx/>
                <a:latin typeface="Calibri"/>
                <a:ea typeface="+mn-ea"/>
                <a:cs typeface="+mn-cs"/>
              </a:rPr>
              <a:t>$231.80</a:t>
            </a:r>
          </a:p>
        </p:txBody>
      </p:sp>
      <p:sp>
        <p:nvSpPr>
          <p:cNvPr id="13" name="Rectangle 12">
            <a:extLst>
              <a:ext uri="{FF2B5EF4-FFF2-40B4-BE49-F238E27FC236}">
                <a16:creationId xmlns:a16="http://schemas.microsoft.com/office/drawing/2014/main" id="{48CCA3AF-4182-4AA2-BD72-5A0755192715}"/>
              </a:ext>
            </a:extLst>
          </p:cNvPr>
          <p:cNvSpPr/>
          <p:nvPr/>
        </p:nvSpPr>
        <p:spPr>
          <a:xfrm>
            <a:off x="2438400" y="1894228"/>
            <a:ext cx="1447800" cy="427074"/>
          </a:xfrm>
          <a:prstGeom prst="rect">
            <a:avLst/>
          </a:prstGeom>
          <a:noFill/>
          <a:ln w="444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Callout: Up Arrow 13">
            <a:extLst>
              <a:ext uri="{FF2B5EF4-FFF2-40B4-BE49-F238E27FC236}">
                <a16:creationId xmlns:a16="http://schemas.microsoft.com/office/drawing/2014/main" id="{B221433C-C8B7-45A4-A8A7-18471EE32715}"/>
              </a:ext>
            </a:extLst>
          </p:cNvPr>
          <p:cNvSpPr/>
          <p:nvPr/>
        </p:nvSpPr>
        <p:spPr>
          <a:xfrm>
            <a:off x="3781122" y="1490948"/>
            <a:ext cx="2371302" cy="403280"/>
          </a:xfrm>
          <a:prstGeom prst="leftArrowCallout">
            <a:avLst/>
          </a:prstGeom>
          <a:solidFill>
            <a:schemeClr val="bg1">
              <a:lumMod val="95000"/>
            </a:schemeClr>
          </a:solid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Pharmacy</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6629613" y="2959213"/>
            <a:ext cx="2057187" cy="1238423"/>
          </a:xfrm>
          <a:prstGeom prst="rect">
            <a:avLst/>
          </a:prstGeom>
        </p:spPr>
      </p:pic>
    </p:spTree>
    <p:extLst>
      <p:ext uri="{BB962C8B-B14F-4D97-AF65-F5344CB8AC3E}">
        <p14:creationId xmlns:p14="http://schemas.microsoft.com/office/powerpoint/2010/main" val="260951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218A-05BE-41C8-935D-5A4BAE12CEAA}"/>
              </a:ext>
            </a:extLst>
          </p:cNvPr>
          <p:cNvSpPr>
            <a:spLocks noGrp="1"/>
          </p:cNvSpPr>
          <p:nvPr>
            <p:ph type="title"/>
          </p:nvPr>
        </p:nvSpPr>
        <p:spPr>
          <a:xfrm>
            <a:off x="381000" y="917387"/>
            <a:ext cx="8599488" cy="609600"/>
          </a:xfrm>
        </p:spPr>
        <p:txBody>
          <a:bodyPr/>
          <a:lstStyle/>
          <a:p>
            <a:r>
              <a:rPr lang="en-US" sz="3200" dirty="0"/>
              <a:t>MPF – New to Medicare (Original Cost Calculation)</a:t>
            </a:r>
          </a:p>
        </p:txBody>
      </p:sp>
      <p:sp>
        <p:nvSpPr>
          <p:cNvPr id="4" name="Slide Number Placeholder 3">
            <a:extLst>
              <a:ext uri="{FF2B5EF4-FFF2-40B4-BE49-F238E27FC236}">
                <a16:creationId xmlns:a16="http://schemas.microsoft.com/office/drawing/2014/main" id="{3B4DEAB4-DE22-4D87-B814-D720D83E3885}"/>
              </a:ext>
            </a:extLst>
          </p:cNvPr>
          <p:cNvSpPr>
            <a:spLocks noGrp="1"/>
          </p:cNvSpPr>
          <p:nvPr>
            <p:ph type="sldNum" sz="quarter" idx="10"/>
          </p:nvPr>
        </p:nvSpPr>
        <p:spPr/>
        <p:txBody>
          <a:bodyPr/>
          <a:lstStyle/>
          <a:p>
            <a:fld id="{3F8D7C79-9F0D-45BA-8AA8-25F5A89F7A34}" type="slidenum">
              <a:rPr lang="en-US" smtClean="0">
                <a:solidFill>
                  <a:prstClr val="black"/>
                </a:solidFill>
              </a:rPr>
              <a:pPr/>
              <a:t>11</a:t>
            </a:fld>
            <a:endParaRPr lang="en-US" dirty="0">
              <a:solidFill>
                <a:prstClr val="black"/>
              </a:solidFill>
            </a:endParaRPr>
          </a:p>
        </p:txBody>
      </p:sp>
      <p:pic>
        <p:nvPicPr>
          <p:cNvPr id="9" name="Picture 8"/>
          <p:cNvPicPr/>
          <p:nvPr/>
        </p:nvPicPr>
        <p:blipFill>
          <a:blip r:embed="rId3"/>
          <a:stretch>
            <a:fillRect/>
          </a:stretch>
        </p:blipFill>
        <p:spPr>
          <a:xfrm>
            <a:off x="990600" y="1502265"/>
            <a:ext cx="4649561" cy="2104137"/>
          </a:xfrm>
          <a:prstGeom prst="rect">
            <a:avLst/>
          </a:prstGeom>
        </p:spPr>
      </p:pic>
      <p:pic>
        <p:nvPicPr>
          <p:cNvPr id="12" name="Picture 11"/>
          <p:cNvPicPr/>
          <p:nvPr/>
        </p:nvPicPr>
        <p:blipFill>
          <a:blip r:embed="rId4"/>
          <a:stretch>
            <a:fillRect/>
          </a:stretch>
        </p:blipFill>
        <p:spPr>
          <a:xfrm>
            <a:off x="1473417" y="3742219"/>
            <a:ext cx="6400800" cy="2192020"/>
          </a:xfrm>
          <a:prstGeom prst="rect">
            <a:avLst/>
          </a:prstGeom>
          <a:ln w="3175">
            <a:solidFill>
              <a:schemeClr val="tx1"/>
            </a:solidFill>
          </a:ln>
        </p:spPr>
      </p:pic>
      <p:sp>
        <p:nvSpPr>
          <p:cNvPr id="8" name="Callout: Up Arrow 7">
            <a:extLst>
              <a:ext uri="{FF2B5EF4-FFF2-40B4-BE49-F238E27FC236}">
                <a16:creationId xmlns:a16="http://schemas.microsoft.com/office/drawing/2014/main" id="{D1CA4612-00F2-4468-AAA5-B9966255A51A}"/>
              </a:ext>
            </a:extLst>
          </p:cNvPr>
          <p:cNvSpPr/>
          <p:nvPr/>
        </p:nvSpPr>
        <p:spPr>
          <a:xfrm>
            <a:off x="737034" y="5760796"/>
            <a:ext cx="4695330" cy="851384"/>
          </a:xfrm>
          <a:prstGeom prst="upArrowCallout">
            <a:avLst/>
          </a:prstGeom>
          <a:solidFill>
            <a:schemeClr val="bg1">
              <a:lumMod val="95000"/>
            </a:schemeClr>
          </a:solid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$25.22 X 12 months = $302.64 </a:t>
            </a:r>
          </a:p>
        </p:txBody>
      </p:sp>
      <p:sp>
        <p:nvSpPr>
          <p:cNvPr id="13" name="Oval 12"/>
          <p:cNvSpPr/>
          <p:nvPr/>
        </p:nvSpPr>
        <p:spPr>
          <a:xfrm>
            <a:off x="3012683" y="3251598"/>
            <a:ext cx="1828800" cy="177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Callout: Up Arrow 7">
            <a:extLst>
              <a:ext uri="{FF2B5EF4-FFF2-40B4-BE49-F238E27FC236}">
                <a16:creationId xmlns:a16="http://schemas.microsoft.com/office/drawing/2014/main" id="{D1CA4612-00F2-4468-AAA5-B9966255A51A}"/>
              </a:ext>
            </a:extLst>
          </p:cNvPr>
          <p:cNvSpPr/>
          <p:nvPr/>
        </p:nvSpPr>
        <p:spPr>
          <a:xfrm>
            <a:off x="4953000" y="2834990"/>
            <a:ext cx="3657600" cy="1010617"/>
          </a:xfrm>
          <a:prstGeom prst="leftArrowCallout">
            <a:avLst/>
          </a:prstGeom>
          <a:solidFill>
            <a:schemeClr val="bg1">
              <a:lumMod val="95000"/>
            </a:schemeClr>
          </a:solid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Click Plan Details</a:t>
            </a:r>
            <a:r>
              <a:rPr kumimoji="0" lang="en-US" b="1" i="0" u="none" strike="noStrike" kern="1200" cap="none" spc="0" normalizeH="0" noProof="0" dirty="0">
                <a:ln>
                  <a:noFill/>
                </a:ln>
                <a:solidFill>
                  <a:prstClr val="black"/>
                </a:solidFill>
                <a:effectLst/>
                <a:uLnTx/>
                <a:uFillTx/>
                <a:latin typeface="Calibri"/>
                <a:ea typeface="+mn-ea"/>
                <a:cs typeface="+mn-cs"/>
              </a:rPr>
              <a:t> and scroll to cost at beneficiary’s pharmacy</a:t>
            </a:r>
            <a:endParaRPr kumimoji="0" lang="en-US"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36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218A-05BE-41C8-935D-5A4BAE12CEAA}"/>
              </a:ext>
            </a:extLst>
          </p:cNvPr>
          <p:cNvSpPr>
            <a:spLocks noGrp="1"/>
          </p:cNvSpPr>
          <p:nvPr>
            <p:ph type="title"/>
          </p:nvPr>
        </p:nvSpPr>
        <p:spPr>
          <a:xfrm>
            <a:off x="471055" y="922623"/>
            <a:ext cx="8229600" cy="609600"/>
          </a:xfrm>
          <a:noFill/>
        </p:spPr>
        <p:txBody>
          <a:bodyPr/>
          <a:lstStyle/>
          <a:p>
            <a:r>
              <a:rPr lang="en-US" sz="3200" dirty="0"/>
              <a:t>MPF – New to Medicare (New Costs)</a:t>
            </a:r>
          </a:p>
        </p:txBody>
      </p:sp>
      <p:sp>
        <p:nvSpPr>
          <p:cNvPr id="4" name="Slide Number Placeholder 3">
            <a:extLst>
              <a:ext uri="{FF2B5EF4-FFF2-40B4-BE49-F238E27FC236}">
                <a16:creationId xmlns:a16="http://schemas.microsoft.com/office/drawing/2014/main" id="{3B4DEAB4-DE22-4D87-B814-D720D83E3885}"/>
              </a:ext>
            </a:extLst>
          </p:cNvPr>
          <p:cNvSpPr>
            <a:spLocks noGrp="1"/>
          </p:cNvSpPr>
          <p:nvPr>
            <p:ph type="sldNum" sz="quarter" idx="10"/>
          </p:nvPr>
        </p:nvSpPr>
        <p:spPr/>
        <p:txBody>
          <a:bodyPr/>
          <a:lstStyle/>
          <a:p>
            <a:fld id="{3F8D7C79-9F0D-45BA-8AA8-25F5A89F7A34}" type="slidenum">
              <a:rPr lang="en-US" smtClean="0">
                <a:solidFill>
                  <a:prstClr val="black"/>
                </a:solidFill>
              </a:rPr>
              <a:pPr/>
              <a:t>12</a:t>
            </a:fld>
            <a:endParaRPr lang="en-US" dirty="0">
              <a:solidFill>
                <a:prstClr val="black"/>
              </a:solidFill>
            </a:endParaRPr>
          </a:p>
        </p:txBody>
      </p:sp>
      <p:grpSp>
        <p:nvGrpSpPr>
          <p:cNvPr id="7" name="Group 6"/>
          <p:cNvGrpSpPr/>
          <p:nvPr/>
        </p:nvGrpSpPr>
        <p:grpSpPr>
          <a:xfrm>
            <a:off x="471055" y="1762125"/>
            <a:ext cx="7772400" cy="2667000"/>
            <a:chOff x="304800" y="838201"/>
            <a:chExt cx="7772400" cy="2667000"/>
          </a:xfrm>
        </p:grpSpPr>
        <p:pic>
          <p:nvPicPr>
            <p:cNvPr id="9" name="Picture 8"/>
            <p:cNvPicPr/>
            <p:nvPr/>
          </p:nvPicPr>
          <p:blipFill>
            <a:blip r:embed="rId3"/>
            <a:stretch>
              <a:fillRect/>
            </a:stretch>
          </p:blipFill>
          <p:spPr>
            <a:xfrm>
              <a:off x="2438400" y="838201"/>
              <a:ext cx="5638800" cy="2667000"/>
            </a:xfrm>
            <a:prstGeom prst="rect">
              <a:avLst/>
            </a:prstGeom>
          </p:spPr>
        </p:pic>
        <p:sp>
          <p:nvSpPr>
            <p:cNvPr id="10" name="Callout: Up Arrow 9">
              <a:extLst>
                <a:ext uri="{FF2B5EF4-FFF2-40B4-BE49-F238E27FC236}">
                  <a16:creationId xmlns:a16="http://schemas.microsoft.com/office/drawing/2014/main" id="{E8346D6F-959D-47F7-88B8-91A001CBC44F}"/>
                </a:ext>
              </a:extLst>
            </p:cNvPr>
            <p:cNvSpPr/>
            <p:nvPr/>
          </p:nvSpPr>
          <p:spPr>
            <a:xfrm>
              <a:off x="304800" y="1600200"/>
              <a:ext cx="2209800" cy="981507"/>
            </a:xfrm>
            <a:prstGeom prst="rightArrowCallout">
              <a:avLst/>
            </a:prstGeom>
            <a:solidFill>
              <a:schemeClr val="bg1">
                <a:lumMod val="95000"/>
              </a:schemeClr>
            </a:solid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New Cost SUF 2 </a:t>
              </a:r>
              <a:r>
                <a:rPr kumimoji="0" lang="en-US" sz="2400" b="1" i="0" u="none" strike="noStrike" kern="1200" cap="none" spc="0" normalizeH="0" baseline="0" noProof="0" dirty="0">
                  <a:ln>
                    <a:noFill/>
                  </a:ln>
                  <a:solidFill>
                    <a:prstClr val="black"/>
                  </a:solidFill>
                  <a:effectLst/>
                  <a:uLnTx/>
                  <a:uFillTx/>
                  <a:latin typeface="Calibri"/>
                  <a:ea typeface="+mn-ea"/>
                  <a:cs typeface="+mn-cs"/>
                </a:rPr>
                <a:t>$148.80</a:t>
              </a:r>
            </a:p>
          </p:txBody>
        </p:sp>
      </p:grpSp>
      <p:grpSp>
        <p:nvGrpSpPr>
          <p:cNvPr id="13" name="Group 12"/>
          <p:cNvGrpSpPr/>
          <p:nvPr/>
        </p:nvGrpSpPr>
        <p:grpSpPr>
          <a:xfrm>
            <a:off x="2514600" y="4857748"/>
            <a:ext cx="3962400" cy="1009651"/>
            <a:chOff x="0" y="0"/>
            <a:chExt cx="3420766" cy="666799"/>
          </a:xfrm>
        </p:grpSpPr>
        <p:grpSp>
          <p:nvGrpSpPr>
            <p:cNvPr id="14" name="Group 13"/>
            <p:cNvGrpSpPr/>
            <p:nvPr/>
          </p:nvGrpSpPr>
          <p:grpSpPr>
            <a:xfrm>
              <a:off x="1504950" y="95250"/>
              <a:ext cx="1915816" cy="571549"/>
              <a:chOff x="171173" y="218303"/>
              <a:chExt cx="3550391" cy="819776"/>
            </a:xfrm>
            <a:solidFill>
              <a:schemeClr val="bg1"/>
            </a:solidFill>
          </p:grpSpPr>
          <p:grpSp>
            <p:nvGrpSpPr>
              <p:cNvPr id="17" name="Group 16"/>
              <p:cNvGrpSpPr/>
              <p:nvPr/>
            </p:nvGrpSpPr>
            <p:grpSpPr>
              <a:xfrm>
                <a:off x="171173" y="218303"/>
                <a:ext cx="3457968" cy="765029"/>
                <a:chOff x="217620" y="296297"/>
                <a:chExt cx="4396298" cy="1038351"/>
              </a:xfrm>
              <a:grpFill/>
            </p:grpSpPr>
            <p:grpSp>
              <p:nvGrpSpPr>
                <p:cNvPr id="19" name="Group 18"/>
                <p:cNvGrpSpPr/>
                <p:nvPr/>
              </p:nvGrpSpPr>
              <p:grpSpPr>
                <a:xfrm>
                  <a:off x="217620" y="296297"/>
                  <a:ext cx="4396297" cy="1038351"/>
                  <a:chOff x="172285" y="240412"/>
                  <a:chExt cx="3480455" cy="842507"/>
                </a:xfrm>
                <a:grpFill/>
              </p:grpSpPr>
              <p:pic>
                <p:nvPicPr>
                  <p:cNvPr id="21" name="Picture 20"/>
                  <p:cNvPicPr>
                    <a:picLocks noChangeAspect="1"/>
                  </p:cNvPicPr>
                  <p:nvPr/>
                </p:nvPicPr>
                <p:blipFill rotWithShape="1">
                  <a:blip r:embed="rId4"/>
                  <a:srcRect l="66229" t="19912"/>
                  <a:stretch/>
                </p:blipFill>
                <p:spPr>
                  <a:xfrm>
                    <a:off x="2235506" y="330705"/>
                    <a:ext cx="1417234" cy="752214"/>
                  </a:xfrm>
                  <a:prstGeom prst="rect">
                    <a:avLst/>
                  </a:prstGeom>
                  <a:grpFill/>
                </p:spPr>
              </p:pic>
              <p:pic>
                <p:nvPicPr>
                  <p:cNvPr id="22" name="Picture 21"/>
                  <p:cNvPicPr>
                    <a:picLocks noChangeAspect="1"/>
                  </p:cNvPicPr>
                  <p:nvPr/>
                </p:nvPicPr>
                <p:blipFill rotWithShape="1">
                  <a:blip r:embed="rId5"/>
                  <a:srcRect r="73285"/>
                  <a:stretch/>
                </p:blipFill>
                <p:spPr>
                  <a:xfrm>
                    <a:off x="172285" y="240412"/>
                    <a:ext cx="1855389" cy="721319"/>
                  </a:xfrm>
                  <a:prstGeom prst="rect">
                    <a:avLst/>
                  </a:prstGeom>
                  <a:grpFill/>
                </p:spPr>
              </p:pic>
            </p:grpSp>
            <p:sp>
              <p:nvSpPr>
                <p:cNvPr id="20" name="TextBox 8"/>
                <p:cNvSpPr txBox="1"/>
                <p:nvPr/>
              </p:nvSpPr>
              <p:spPr>
                <a:xfrm>
                  <a:off x="3095303" y="449420"/>
                  <a:ext cx="1518615" cy="538601"/>
                </a:xfrm>
                <a:prstGeom prst="rect">
                  <a:avLst/>
                </a:prstGeom>
                <a:grpFill/>
              </p:spPr>
              <p:txBody>
                <a:bodyPr wrap="square" rtlCol="0">
                  <a:noAutofit/>
                </a:bodyPr>
                <a:lstStyle/>
                <a:p>
                  <a:pPr marL="0" marR="0">
                    <a:spcBef>
                      <a:spcPts val="0"/>
                    </a:spcBef>
                    <a:spcAft>
                      <a:spcPts val="0"/>
                    </a:spcAft>
                  </a:pPr>
                  <a:r>
                    <a:rPr lang="en-US" sz="1000" kern="1200">
                      <a:solidFill>
                        <a:srgbClr val="000000"/>
                      </a:solidFill>
                      <a:effectLst/>
                      <a:latin typeface="Calibri" panose="020F0502020204030204" pitchFamily="34" charset="0"/>
                      <a:ea typeface="MS Mincho"/>
                      <a:cs typeface="Times New Roman" panose="02020603050405020304" pitchFamily="18" charset="0"/>
                    </a:rPr>
                    <a:t>302.64</a:t>
                  </a:r>
                  <a:endParaRPr lang="en-US" sz="1200">
                    <a:effectLst/>
                    <a:latin typeface="Calibri" panose="020F0502020204030204" pitchFamily="34" charset="0"/>
                    <a:ea typeface="MS Mincho"/>
                    <a:cs typeface="Times New Roman" panose="02020603050405020304" pitchFamily="18" charset="0"/>
                  </a:endParaRPr>
                </a:p>
              </p:txBody>
            </p:sp>
          </p:grpSp>
          <p:sp>
            <p:nvSpPr>
              <p:cNvPr id="18" name="TextBox 8"/>
              <p:cNvSpPr txBox="1"/>
              <p:nvPr/>
            </p:nvSpPr>
            <p:spPr>
              <a:xfrm>
                <a:off x="2434654" y="643074"/>
                <a:ext cx="1286910" cy="395005"/>
              </a:xfrm>
              <a:prstGeom prst="rect">
                <a:avLst/>
              </a:prstGeom>
              <a:grpFill/>
            </p:spPr>
            <p:txBody>
              <a:bodyPr wrap="square" rtlCol="0">
                <a:noAutofit/>
              </a:bodyPr>
              <a:lstStyle/>
              <a:p>
                <a:pPr marL="0" marR="0">
                  <a:spcBef>
                    <a:spcPts val="0"/>
                  </a:spcBef>
                  <a:spcAft>
                    <a:spcPts val="0"/>
                  </a:spcAft>
                </a:pPr>
                <a:r>
                  <a:rPr lang="en-US" sz="1000" kern="1200">
                    <a:solidFill>
                      <a:srgbClr val="000000"/>
                    </a:solidFill>
                    <a:effectLst/>
                    <a:latin typeface="Calibri" panose="020F0502020204030204" pitchFamily="34" charset="0"/>
                    <a:ea typeface="MS Mincho"/>
                    <a:cs typeface="Times New Roman" panose="02020603050405020304" pitchFamily="18" charset="0"/>
                  </a:rPr>
                  <a:t>148.80</a:t>
                </a:r>
                <a:endParaRPr lang="en-US" sz="1200">
                  <a:effectLst/>
                  <a:latin typeface="Calibri" panose="020F0502020204030204" pitchFamily="34" charset="0"/>
                  <a:ea typeface="MS Mincho"/>
                  <a:cs typeface="Times New Roman" panose="02020603050405020304" pitchFamily="18" charset="0"/>
                </a:endParaRPr>
              </a:p>
            </p:txBody>
          </p:sp>
        </p:grpSp>
        <p:sp>
          <p:nvSpPr>
            <p:cNvPr id="15" name="Text Box 2"/>
            <p:cNvSpPr txBox="1">
              <a:spLocks noChangeArrowheads="1"/>
            </p:cNvSpPr>
            <p:nvPr/>
          </p:nvSpPr>
          <p:spPr bwMode="auto">
            <a:xfrm>
              <a:off x="38100" y="95250"/>
              <a:ext cx="1400175" cy="47307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spcBef>
                  <a:spcPts val="0"/>
                </a:spcBef>
                <a:spcAft>
                  <a:spcPts val="0"/>
                </a:spcAft>
              </a:pPr>
              <a:r>
                <a:rPr lang="en-US" sz="1200" b="1">
                  <a:effectLst/>
                  <a:latin typeface="Calibri" panose="020F0502020204030204" pitchFamily="34" charset="0"/>
                  <a:ea typeface="MS Mincho"/>
                  <a:cs typeface="Times New Roman" panose="02020603050405020304" pitchFamily="18" charset="0"/>
                </a:rPr>
                <a:t>1.2 STARS SUF Example Entry:</a:t>
              </a:r>
              <a:endParaRPr lang="en-US" sz="1200">
                <a:effectLst/>
                <a:latin typeface="Calibri" panose="020F0502020204030204" pitchFamily="34" charset="0"/>
                <a:ea typeface="MS Mincho"/>
                <a:cs typeface="Times New Roman" panose="02020603050405020304" pitchFamily="18" charset="0"/>
              </a:endParaRPr>
            </a:p>
          </p:txBody>
        </p:sp>
        <p:sp>
          <p:nvSpPr>
            <p:cNvPr id="16" name="Rectangle 15"/>
            <p:cNvSpPr/>
            <p:nvPr/>
          </p:nvSpPr>
          <p:spPr>
            <a:xfrm>
              <a:off x="0" y="0"/>
              <a:ext cx="3390900" cy="616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57323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4" y="1136059"/>
            <a:ext cx="8599488" cy="609600"/>
          </a:xfrm>
        </p:spPr>
        <p:txBody>
          <a:bodyPr/>
          <a:lstStyle/>
          <a:p>
            <a:r>
              <a:rPr lang="en-US" sz="3200" dirty="0"/>
              <a:t>Step 2: Assist with Enrollment and Save Application Confirmation </a:t>
            </a:r>
            <a:r>
              <a:rPr lang="en-US" dirty="0"/>
              <a:t>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8" name="Group 7"/>
          <p:cNvGrpSpPr/>
          <p:nvPr/>
        </p:nvGrpSpPr>
        <p:grpSpPr>
          <a:xfrm>
            <a:off x="1239023" y="3325721"/>
            <a:ext cx="6784642" cy="3206842"/>
            <a:chOff x="835358" y="1878345"/>
            <a:chExt cx="7473283" cy="3766897"/>
          </a:xfrm>
        </p:grpSpPr>
        <p:pic>
          <p:nvPicPr>
            <p:cNvPr id="4" name="Picture 3"/>
            <p:cNvPicPr>
              <a:picLocks noChangeAspect="1"/>
            </p:cNvPicPr>
            <p:nvPr/>
          </p:nvPicPr>
          <p:blipFill>
            <a:blip r:embed="rId3"/>
            <a:stretch>
              <a:fillRect/>
            </a:stretch>
          </p:blipFill>
          <p:spPr>
            <a:xfrm>
              <a:off x="835358" y="1878345"/>
              <a:ext cx="7473283" cy="3766897"/>
            </a:xfrm>
            <a:prstGeom prst="rect">
              <a:avLst/>
            </a:prstGeom>
            <a:ln w="3175">
              <a:solidFill>
                <a:schemeClr val="tx1"/>
              </a:solidFill>
            </a:ln>
          </p:spPr>
        </p:pic>
        <p:sp>
          <p:nvSpPr>
            <p:cNvPr id="5" name="TextBox 4"/>
            <p:cNvSpPr txBox="1"/>
            <p:nvPr/>
          </p:nvSpPr>
          <p:spPr>
            <a:xfrm>
              <a:off x="4810692" y="4538276"/>
              <a:ext cx="2822039" cy="397680"/>
            </a:xfrm>
            <a:prstGeom prst="rect">
              <a:avLst/>
            </a:prstGeom>
            <a:ln w="3175">
              <a:solidFill>
                <a:srgbClr val="00206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New Part D/MAPD (future) </a:t>
              </a:r>
            </a:p>
          </p:txBody>
        </p:sp>
        <p:cxnSp>
          <p:nvCxnSpPr>
            <p:cNvPr id="6" name="Straight Arrow Connector 5"/>
            <p:cNvCxnSpPr/>
            <p:nvPr/>
          </p:nvCxnSpPr>
          <p:spPr>
            <a:xfrm flipH="1" flipV="1">
              <a:off x="5029200" y="3958389"/>
              <a:ext cx="1395663" cy="579888"/>
            </a:xfrm>
            <a:prstGeom prst="straightConnector1">
              <a:avLst/>
            </a:prstGeom>
            <a:ln w="3175">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a:off x="478444" y="2079226"/>
            <a:ext cx="8305800" cy="1246495"/>
          </a:xfrm>
          <a:prstGeom prst="rect">
            <a:avLst/>
          </a:prstGeom>
        </p:spPr>
        <p:txBody>
          <a:bodyPr wrap="square">
            <a:spAutoFit/>
          </a:bodyPr>
          <a:lstStyle/>
          <a:p>
            <a:pPr marL="2857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If enrolling by another method (plan’s website, phone, etc.) an enrollment confirmation information must be saved. </a:t>
            </a:r>
          </a:p>
          <a:p>
            <a:pPr marL="28575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a:ea typeface="+mn-ea"/>
                <a:cs typeface="+mn-cs"/>
              </a:rPr>
              <a:t>If using MPF, upload the MFP application confirmation </a:t>
            </a:r>
          </a:p>
        </p:txBody>
      </p:sp>
    </p:spTree>
    <p:extLst>
      <p:ext uri="{BB962C8B-B14F-4D97-AF65-F5344CB8AC3E}">
        <p14:creationId xmlns:p14="http://schemas.microsoft.com/office/powerpoint/2010/main" val="140615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6FBC-3584-4E74-8A46-B2C1A5B4140E}"/>
              </a:ext>
            </a:extLst>
          </p:cNvPr>
          <p:cNvSpPr>
            <a:spLocks noGrp="1"/>
          </p:cNvSpPr>
          <p:nvPr>
            <p:ph type="title"/>
          </p:nvPr>
        </p:nvSpPr>
        <p:spPr>
          <a:xfrm>
            <a:off x="457200" y="1063625"/>
            <a:ext cx="8229600" cy="609600"/>
          </a:xfrm>
        </p:spPr>
        <p:txBody>
          <a:bodyPr wrap="square" anchor="ctr">
            <a:normAutofit/>
          </a:bodyPr>
          <a:lstStyle/>
          <a:p>
            <a:pPr>
              <a:lnSpc>
                <a:spcPct val="90000"/>
              </a:lnSpc>
            </a:pPr>
            <a:r>
              <a:rPr lang="en-US" sz="3500" dirty="0"/>
              <a:t>Printing Tips for the MPF – Step 1</a:t>
            </a:r>
          </a:p>
        </p:txBody>
      </p:sp>
      <p:sp>
        <p:nvSpPr>
          <p:cNvPr id="16" name="Content Placeholder 2">
            <a:extLst>
              <a:ext uri="{FF2B5EF4-FFF2-40B4-BE49-F238E27FC236}">
                <a16:creationId xmlns:a16="http://schemas.microsoft.com/office/drawing/2014/main" id="{664B6674-CDC5-45AE-AD94-098963D119F7}"/>
              </a:ext>
            </a:extLst>
          </p:cNvPr>
          <p:cNvSpPr>
            <a:spLocks noGrp="1"/>
          </p:cNvSpPr>
          <p:nvPr>
            <p:ph sz="half" idx="1"/>
          </p:nvPr>
        </p:nvSpPr>
        <p:spPr>
          <a:xfrm>
            <a:off x="457200" y="1831921"/>
            <a:ext cx="8077200" cy="4294242"/>
          </a:xfrm>
        </p:spPr>
        <p:txBody>
          <a:bodyPr/>
          <a:lstStyle/>
          <a:p>
            <a:r>
              <a:rPr lang="en-US" dirty="0"/>
              <a:t>At the top of every page there is an option to print the page</a:t>
            </a:r>
          </a:p>
          <a:p>
            <a:endParaRPr lang="en-US" dirty="0"/>
          </a:p>
        </p:txBody>
      </p:sp>
      <p:sp>
        <p:nvSpPr>
          <p:cNvPr id="4" name="Slide Number Placeholder 3">
            <a:extLst>
              <a:ext uri="{FF2B5EF4-FFF2-40B4-BE49-F238E27FC236}">
                <a16:creationId xmlns:a16="http://schemas.microsoft.com/office/drawing/2014/main" id="{5A71B352-C9FC-457A-8184-004B5CF24C2C}"/>
              </a:ext>
            </a:extLst>
          </p:cNvPr>
          <p:cNvSpPr>
            <a:spLocks noGrp="1"/>
          </p:cNvSpPr>
          <p:nvPr>
            <p:ph type="sldNum" sz="quarter" idx="10"/>
          </p:nvPr>
        </p:nvSpPr>
        <p:spPr>
          <a:xfrm>
            <a:off x="8316913" y="6186488"/>
            <a:ext cx="739775" cy="346075"/>
          </a:xfrm>
        </p:spPr>
        <p:txBody>
          <a:bodyPr>
            <a:normAutofit/>
          </a:bodyPr>
          <a:lstStyle/>
          <a:p>
            <a:pPr>
              <a:lnSpc>
                <a:spcPct val="90000"/>
              </a:lnSpc>
              <a:spcAft>
                <a:spcPts val="600"/>
              </a:spcAft>
            </a:pPr>
            <a:fld id="{3F8D7C79-9F0D-45BA-8AA8-25F5A89F7A34}" type="slidenum">
              <a:rPr lang="en-US" smtClean="0">
                <a:solidFill>
                  <a:prstClr val="black"/>
                </a:solidFill>
              </a:rPr>
              <a:pPr>
                <a:lnSpc>
                  <a:spcPct val="90000"/>
                </a:lnSpc>
                <a:spcAft>
                  <a:spcPts val="600"/>
                </a:spcAft>
              </a:pPr>
              <a:t>14</a:t>
            </a:fld>
            <a:endParaRPr lang="en-US" dirty="0">
              <a:solidFill>
                <a:prstClr val="black"/>
              </a:solidFill>
            </a:endParaRPr>
          </a:p>
        </p:txBody>
      </p:sp>
      <p:pic>
        <p:nvPicPr>
          <p:cNvPr id="10" name="Picture 9"/>
          <p:cNvPicPr/>
          <p:nvPr/>
        </p:nvPicPr>
        <p:blipFill>
          <a:blip r:embed="rId2"/>
          <a:stretch>
            <a:fillRect/>
          </a:stretch>
        </p:blipFill>
        <p:spPr>
          <a:xfrm>
            <a:off x="770659" y="2971800"/>
            <a:ext cx="7450282" cy="2590800"/>
          </a:xfrm>
          <a:prstGeom prst="rect">
            <a:avLst/>
          </a:prstGeom>
          <a:ln w="3175">
            <a:solidFill>
              <a:schemeClr val="tx1"/>
            </a:solidFill>
          </a:ln>
        </p:spPr>
      </p:pic>
      <p:sp>
        <p:nvSpPr>
          <p:cNvPr id="9" name="Rectangle 8">
            <a:extLst>
              <a:ext uri="{FF2B5EF4-FFF2-40B4-BE49-F238E27FC236}">
                <a16:creationId xmlns:a16="http://schemas.microsoft.com/office/drawing/2014/main" id="{C2CD3032-41B8-47EB-BBF9-8BFDD9F50E19}"/>
              </a:ext>
            </a:extLst>
          </p:cNvPr>
          <p:cNvSpPr/>
          <p:nvPr/>
        </p:nvSpPr>
        <p:spPr>
          <a:xfrm>
            <a:off x="7772400" y="3338269"/>
            <a:ext cx="544513" cy="471731"/>
          </a:xfrm>
          <a:prstGeom prst="rect">
            <a:avLst/>
          </a:prstGeom>
          <a:noFill/>
          <a:ln w="730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109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297022-E50E-4350-BF2C-B9020A8CB1D9}"/>
              </a:ext>
            </a:extLst>
          </p:cNvPr>
          <p:cNvSpPr>
            <a:spLocks noGrp="1"/>
          </p:cNvSpPr>
          <p:nvPr>
            <p:ph type="title"/>
          </p:nvPr>
        </p:nvSpPr>
        <p:spPr>
          <a:xfrm>
            <a:off x="457200" y="1063625"/>
            <a:ext cx="8229600" cy="609600"/>
          </a:xfrm>
        </p:spPr>
        <p:txBody>
          <a:bodyPr/>
          <a:lstStyle/>
          <a:p>
            <a:r>
              <a:rPr lang="en-US" dirty="0"/>
              <a:t>Printing Tips for the MPF – Step 2</a:t>
            </a:r>
          </a:p>
        </p:txBody>
      </p:sp>
      <p:sp>
        <p:nvSpPr>
          <p:cNvPr id="15" name="Content Placeholder 2">
            <a:extLst>
              <a:ext uri="{FF2B5EF4-FFF2-40B4-BE49-F238E27FC236}">
                <a16:creationId xmlns:a16="http://schemas.microsoft.com/office/drawing/2014/main" id="{E870B966-90A3-4B37-9662-1A958B594913}"/>
              </a:ext>
            </a:extLst>
          </p:cNvPr>
          <p:cNvSpPr>
            <a:spLocks noGrp="1"/>
          </p:cNvSpPr>
          <p:nvPr>
            <p:ph sz="half" idx="1"/>
          </p:nvPr>
        </p:nvSpPr>
        <p:spPr>
          <a:xfrm>
            <a:off x="87312" y="5181600"/>
            <a:ext cx="9056688" cy="1444753"/>
          </a:xfrm>
        </p:spPr>
        <p:txBody>
          <a:bodyPr/>
          <a:lstStyle/>
          <a:p>
            <a:r>
              <a:rPr lang="en-US" sz="2400" dirty="0"/>
              <a:t>You will be taken to a new window and the print options will appear. </a:t>
            </a:r>
          </a:p>
          <a:p>
            <a:r>
              <a:rPr lang="en-US" sz="2400" dirty="0"/>
              <a:t>If “Print to PDF” is an option and is selected, you will be able to save a PDF version of the Plan Finder page on your computer.</a:t>
            </a:r>
          </a:p>
        </p:txBody>
      </p:sp>
      <p:sp>
        <p:nvSpPr>
          <p:cNvPr id="5" name="Slide Number Placeholder 4">
            <a:extLst>
              <a:ext uri="{FF2B5EF4-FFF2-40B4-BE49-F238E27FC236}">
                <a16:creationId xmlns:a16="http://schemas.microsoft.com/office/drawing/2014/main" id="{F683C0B6-417C-4C6A-947A-45DEC01DBCD0}"/>
              </a:ext>
            </a:extLst>
          </p:cNvPr>
          <p:cNvSpPr>
            <a:spLocks noGrp="1"/>
          </p:cNvSpPr>
          <p:nvPr>
            <p:ph type="sldNum" sz="quarter" idx="10"/>
          </p:nvPr>
        </p:nvSpPr>
        <p:spPr>
          <a:xfrm>
            <a:off x="8316913" y="6186488"/>
            <a:ext cx="739775" cy="346075"/>
          </a:xfrm>
        </p:spPr>
        <p:txBody>
          <a:bodyPr>
            <a:normAutofit/>
          </a:bodyPr>
          <a:lstStyle/>
          <a:p>
            <a:pPr>
              <a:lnSpc>
                <a:spcPct val="90000"/>
              </a:lnSpc>
              <a:spcAft>
                <a:spcPts val="600"/>
              </a:spcAft>
            </a:pPr>
            <a:fld id="{3F8D7C79-9F0D-45BA-8AA8-25F5A89F7A34}" type="slidenum">
              <a:rPr lang="en-US" smtClean="0">
                <a:solidFill>
                  <a:prstClr val="black"/>
                </a:solidFill>
              </a:rPr>
              <a:pPr>
                <a:lnSpc>
                  <a:spcPct val="90000"/>
                </a:lnSpc>
                <a:spcAft>
                  <a:spcPts val="600"/>
                </a:spcAft>
              </a:pPr>
              <a:t>15</a:t>
            </a:fld>
            <a:endParaRPr lang="en-US" dirty="0">
              <a:solidFill>
                <a:prstClr val="black"/>
              </a:solidFill>
            </a:endParaRPr>
          </a:p>
        </p:txBody>
      </p:sp>
      <p:pic>
        <p:nvPicPr>
          <p:cNvPr id="9" name="Picture 8"/>
          <p:cNvPicPr/>
          <p:nvPr/>
        </p:nvPicPr>
        <p:blipFill>
          <a:blip r:embed="rId2"/>
          <a:stretch>
            <a:fillRect/>
          </a:stretch>
        </p:blipFill>
        <p:spPr>
          <a:xfrm>
            <a:off x="1524000" y="1673225"/>
            <a:ext cx="6400800" cy="3508375"/>
          </a:xfrm>
          <a:prstGeom prst="rect">
            <a:avLst/>
          </a:prstGeom>
          <a:ln w="3175">
            <a:solidFill>
              <a:schemeClr val="tx1"/>
            </a:solidFill>
          </a:ln>
        </p:spPr>
      </p:pic>
      <p:sp>
        <p:nvSpPr>
          <p:cNvPr id="18" name="Rectangle 17">
            <a:extLst>
              <a:ext uri="{FF2B5EF4-FFF2-40B4-BE49-F238E27FC236}">
                <a16:creationId xmlns:a16="http://schemas.microsoft.com/office/drawing/2014/main" id="{AF9FBA7C-863B-462B-96BB-41CD1F72862B}"/>
              </a:ext>
            </a:extLst>
          </p:cNvPr>
          <p:cNvSpPr/>
          <p:nvPr/>
        </p:nvSpPr>
        <p:spPr>
          <a:xfrm>
            <a:off x="5410200" y="1854692"/>
            <a:ext cx="2542309" cy="104848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rot="10800000">
            <a:off x="8063173" y="2133600"/>
            <a:ext cx="39116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97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293A9B-3762-4EE5-8F8C-BA5B2E2B4EE0}"/>
              </a:ext>
            </a:extLst>
          </p:cNvPr>
          <p:cNvSpPr>
            <a:spLocks noGrp="1"/>
          </p:cNvSpPr>
          <p:nvPr>
            <p:ph type="title"/>
          </p:nvPr>
        </p:nvSpPr>
        <p:spPr/>
        <p:txBody>
          <a:bodyPr/>
          <a:lstStyle/>
          <a:p>
            <a:r>
              <a:rPr lang="en-US" dirty="0"/>
              <a:t>Print using your keyboard</a:t>
            </a:r>
          </a:p>
        </p:txBody>
      </p:sp>
      <p:sp>
        <p:nvSpPr>
          <p:cNvPr id="7" name="Content Placeholder 6">
            <a:extLst>
              <a:ext uri="{FF2B5EF4-FFF2-40B4-BE49-F238E27FC236}">
                <a16:creationId xmlns:a16="http://schemas.microsoft.com/office/drawing/2014/main" id="{19A3DFC9-3DA2-49DF-A544-5D8944BE1F0D}"/>
              </a:ext>
            </a:extLst>
          </p:cNvPr>
          <p:cNvSpPr>
            <a:spLocks noGrp="1"/>
          </p:cNvSpPr>
          <p:nvPr>
            <p:ph idx="1"/>
          </p:nvPr>
        </p:nvSpPr>
        <p:spPr>
          <a:xfrm>
            <a:off x="457200" y="1752599"/>
            <a:ext cx="8229600" cy="4779963"/>
          </a:xfrm>
        </p:spPr>
        <p:txBody>
          <a:bodyPr/>
          <a:lstStyle/>
          <a:p>
            <a:pPr marL="0" indent="0">
              <a:buNone/>
            </a:pPr>
            <a:r>
              <a:rPr lang="en-US" sz="2800" b="1" dirty="0"/>
              <a:t>This is called a “Screen shot”</a:t>
            </a:r>
          </a:p>
          <a:p>
            <a:pPr marL="457200" indent="-457200">
              <a:buFont typeface="+mj-lt"/>
              <a:buAutoNum type="arabicPeriod"/>
            </a:pPr>
            <a:r>
              <a:rPr lang="en-US" sz="2800" dirty="0"/>
              <a:t>Press the “Ctrl” key, hold it down,  press the “PrtScn” key </a:t>
            </a:r>
          </a:p>
          <a:p>
            <a:pPr marL="457200" indent="-457200">
              <a:buFont typeface="+mj-lt"/>
              <a:buAutoNum type="arabicPeriod"/>
            </a:pPr>
            <a:r>
              <a:rPr lang="en-US" sz="2800" dirty="0"/>
              <a:t>The image is now copied to your computer’s clipboard. </a:t>
            </a:r>
          </a:p>
          <a:p>
            <a:pPr marL="457200" indent="-457200">
              <a:buFont typeface="+mj-lt"/>
              <a:buAutoNum type="arabicPeriod"/>
            </a:pPr>
            <a:r>
              <a:rPr lang="en-US" sz="2800" dirty="0"/>
              <a:t>Open a Word document </a:t>
            </a:r>
          </a:p>
          <a:p>
            <a:pPr marL="457200" indent="-457200">
              <a:buFont typeface="+mj-lt"/>
              <a:buAutoNum type="arabicPeriod"/>
            </a:pPr>
            <a:r>
              <a:rPr lang="en-US" sz="2800" dirty="0"/>
              <a:t>Paste the image into the document </a:t>
            </a:r>
          </a:p>
          <a:p>
            <a:pPr marL="857250" lvl="1" indent="-457200"/>
            <a:r>
              <a:rPr lang="en-US" sz="2400" dirty="0"/>
              <a:t>Keyboard shortcut: press the “Ctrl” key, hold it down, press the “V” key </a:t>
            </a:r>
          </a:p>
          <a:p>
            <a:pPr marL="457200" indent="-457200">
              <a:buFont typeface="+mj-lt"/>
              <a:buAutoNum type="arabicPeriod"/>
            </a:pPr>
            <a:r>
              <a:rPr lang="en-US" sz="2800" dirty="0"/>
              <a:t>Save the document</a:t>
            </a:r>
          </a:p>
          <a:p>
            <a:endParaRPr lang="en-US" dirty="0"/>
          </a:p>
        </p:txBody>
      </p:sp>
      <p:sp>
        <p:nvSpPr>
          <p:cNvPr id="5" name="Slide Number Placeholder 4">
            <a:extLst>
              <a:ext uri="{FF2B5EF4-FFF2-40B4-BE49-F238E27FC236}">
                <a16:creationId xmlns:a16="http://schemas.microsoft.com/office/drawing/2014/main" id="{4F15F98C-32EF-42EE-9B9A-5414F7D6863B}"/>
              </a:ext>
            </a:extLst>
          </p:cNvPr>
          <p:cNvSpPr>
            <a:spLocks noGrp="1"/>
          </p:cNvSpPr>
          <p:nvPr>
            <p:ph type="sldNum" sz="quarter" idx="10"/>
          </p:nvPr>
        </p:nvSpPr>
        <p:spPr/>
        <p:txBody>
          <a:bodyPr/>
          <a:lstStyle/>
          <a:p>
            <a:fld id="{3F8D7C79-9F0D-45BA-8AA8-25F5A89F7A3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1599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DAD81E-D6F0-43D3-9851-7508F54FAB07}"/>
              </a:ext>
            </a:extLst>
          </p:cNvPr>
          <p:cNvSpPr>
            <a:spLocks noGrp="1"/>
          </p:cNvSpPr>
          <p:nvPr>
            <p:ph type="title"/>
          </p:nvPr>
        </p:nvSpPr>
        <p:spPr>
          <a:xfrm>
            <a:off x="346240" y="1055579"/>
            <a:ext cx="8686800" cy="609600"/>
          </a:xfrm>
        </p:spPr>
        <p:txBody>
          <a:bodyPr/>
          <a:lstStyle/>
          <a:p>
            <a:r>
              <a:rPr lang="en-US" dirty="0"/>
              <a:t>Snipping Tool – Built into Many Computers</a:t>
            </a:r>
          </a:p>
        </p:txBody>
      </p:sp>
      <p:sp>
        <p:nvSpPr>
          <p:cNvPr id="7" name="Content Placeholder 6">
            <a:extLst>
              <a:ext uri="{FF2B5EF4-FFF2-40B4-BE49-F238E27FC236}">
                <a16:creationId xmlns:a16="http://schemas.microsoft.com/office/drawing/2014/main" id="{F3CDCA1C-2336-401E-A45D-10A685AFD6FA}"/>
              </a:ext>
            </a:extLst>
          </p:cNvPr>
          <p:cNvSpPr>
            <a:spLocks noGrp="1"/>
          </p:cNvSpPr>
          <p:nvPr>
            <p:ph idx="1"/>
          </p:nvPr>
        </p:nvSpPr>
        <p:spPr>
          <a:xfrm>
            <a:off x="457200" y="1752599"/>
            <a:ext cx="8229600" cy="4779963"/>
          </a:xfrm>
        </p:spPr>
        <p:txBody>
          <a:bodyPr/>
          <a:lstStyle/>
          <a:p>
            <a:pPr marL="800100" lvl="1" indent="-342900">
              <a:buFont typeface="+mj-lt"/>
              <a:buAutoNum type="arabicPeriod"/>
            </a:pPr>
            <a:r>
              <a:rPr lang="en-US" sz="2400" dirty="0"/>
              <a:t>Go to: Start menu &gt; All Programs &gt; Windows Accessories &gt; Snipping Tool, OR, type “Snip” in the Windows Search bar in the bottom left corner of your screen:</a:t>
            </a:r>
            <a:br>
              <a:rPr lang="en-US" sz="2400" dirty="0"/>
            </a:br>
            <a:endParaRPr lang="en-US" sz="2400" dirty="0"/>
          </a:p>
          <a:p>
            <a:pPr marL="800100" lvl="1" indent="-342900">
              <a:spcBef>
                <a:spcPts val="600"/>
              </a:spcBef>
              <a:buFont typeface="+mj-lt"/>
              <a:buAutoNum type="arabicPeriod"/>
            </a:pPr>
            <a:r>
              <a:rPr lang="en-US" sz="2400" dirty="0"/>
              <a:t>Open the snipping tool and click New (has a scissor icon). </a:t>
            </a:r>
          </a:p>
          <a:p>
            <a:pPr marL="800100" lvl="1" indent="-342900">
              <a:spcBef>
                <a:spcPts val="0"/>
              </a:spcBef>
              <a:buFont typeface="+mj-lt"/>
              <a:buAutoNum type="arabicPeriod"/>
            </a:pPr>
            <a:r>
              <a:rPr lang="en-US" sz="2400" dirty="0"/>
              <a:t>Your mouse will become “</a:t>
            </a:r>
            <a:r>
              <a:rPr lang="en-US" sz="4000" dirty="0"/>
              <a:t>+</a:t>
            </a:r>
            <a:r>
              <a:rPr lang="en-US" sz="2400" dirty="0"/>
              <a:t>” shaped</a:t>
            </a:r>
          </a:p>
          <a:p>
            <a:pPr marL="800100" lvl="1" indent="-342900">
              <a:spcBef>
                <a:spcPts val="1200"/>
              </a:spcBef>
              <a:buFont typeface="+mj-lt"/>
              <a:buAutoNum type="arabicPeriod"/>
            </a:pPr>
            <a:r>
              <a:rPr lang="en-US" sz="2400" dirty="0"/>
              <a:t>Drag the + with your cursor to define your print area.</a:t>
            </a:r>
          </a:p>
          <a:p>
            <a:pPr marL="800100" lvl="1" indent="-342900">
              <a:spcBef>
                <a:spcPts val="1200"/>
              </a:spcBef>
              <a:buFont typeface="+mj-lt"/>
              <a:buAutoNum type="arabicPeriod"/>
            </a:pPr>
            <a:r>
              <a:rPr lang="en-US" sz="2400" dirty="0"/>
              <a:t>When you let go, the image will appear in a new window.</a:t>
            </a:r>
          </a:p>
          <a:p>
            <a:pPr marL="800100" lvl="1" indent="-342900">
              <a:spcBef>
                <a:spcPts val="1200"/>
              </a:spcBef>
              <a:buFont typeface="+mj-lt"/>
              <a:buAutoNum type="arabicPeriod"/>
            </a:pPr>
            <a:r>
              <a:rPr lang="en-US" sz="2400" dirty="0"/>
              <a:t>Save it (such as by clicking the disk icon). </a:t>
            </a:r>
          </a:p>
          <a:p>
            <a:pPr marL="800100" lvl="1" indent="-342900">
              <a:spcBef>
                <a:spcPts val="1200"/>
              </a:spcBef>
              <a:buFont typeface="+mj-lt"/>
              <a:buAutoNum type="arabicPeriod"/>
            </a:pPr>
            <a:r>
              <a:rPr lang="en-US" sz="2400" dirty="0"/>
              <a:t>Follow the prompts to save it to your computer.</a:t>
            </a:r>
          </a:p>
        </p:txBody>
      </p:sp>
      <p:sp>
        <p:nvSpPr>
          <p:cNvPr id="5" name="Slide Number Placeholder 4">
            <a:extLst>
              <a:ext uri="{FF2B5EF4-FFF2-40B4-BE49-F238E27FC236}">
                <a16:creationId xmlns:a16="http://schemas.microsoft.com/office/drawing/2014/main" id="{8B53460C-5117-46C5-BCD8-5B00CDFAADC4}"/>
              </a:ext>
            </a:extLst>
          </p:cNvPr>
          <p:cNvSpPr>
            <a:spLocks noGrp="1"/>
          </p:cNvSpPr>
          <p:nvPr>
            <p:ph type="sldNum" sz="quarter" idx="10"/>
          </p:nvPr>
        </p:nvSpPr>
        <p:spPr/>
        <p:txBody>
          <a:bodyPr/>
          <a:lstStyle/>
          <a:p>
            <a:fld id="{3F8D7C79-9F0D-45BA-8AA8-25F5A89F7A34}" type="slidenum">
              <a:rPr lang="en-US" smtClean="0">
                <a:solidFill>
                  <a:prstClr val="black"/>
                </a:solidFill>
              </a:rPr>
              <a:pPr/>
              <a:t>17</a:t>
            </a:fld>
            <a:endParaRPr lang="en-US" dirty="0">
              <a:solidFill>
                <a:prstClr val="black"/>
              </a:solidFill>
            </a:endParaRPr>
          </a:p>
        </p:txBody>
      </p:sp>
      <p:pic>
        <p:nvPicPr>
          <p:cNvPr id="9" name="Picture 8">
            <a:extLst>
              <a:ext uri="{FF2B5EF4-FFF2-40B4-BE49-F238E27FC236}">
                <a16:creationId xmlns:a16="http://schemas.microsoft.com/office/drawing/2014/main" id="{A71B4A0B-E26D-42D7-B34F-A7C8948FE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95600"/>
            <a:ext cx="3810532" cy="381053"/>
          </a:xfrm>
          <a:prstGeom prst="rect">
            <a:avLst/>
          </a:prstGeom>
        </p:spPr>
      </p:pic>
    </p:spTree>
    <p:extLst>
      <p:ext uri="{BB962C8B-B14F-4D97-AF65-F5344CB8AC3E}">
        <p14:creationId xmlns:p14="http://schemas.microsoft.com/office/powerpoint/2010/main" val="224711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B92FBA-B91C-47D2-A573-EF79CAA1B05B}"/>
              </a:ext>
            </a:extLst>
          </p:cNvPr>
          <p:cNvSpPr>
            <a:spLocks noGrp="1"/>
          </p:cNvSpPr>
          <p:nvPr>
            <p:ph type="title"/>
          </p:nvPr>
        </p:nvSpPr>
        <p:spPr>
          <a:xfrm>
            <a:off x="457200" y="1006873"/>
            <a:ext cx="8229600" cy="609600"/>
          </a:xfrm>
        </p:spPr>
        <p:txBody>
          <a:bodyPr>
            <a:normAutofit fontScale="90000"/>
          </a:bodyPr>
          <a:lstStyle/>
          <a:p>
            <a:r>
              <a:rPr lang="en-US" dirty="0">
                <a:solidFill>
                  <a:srgbClr val="3C619E"/>
                </a:solidFill>
              </a:rPr>
              <a:t>Step 3 – Enter Data in STARS</a:t>
            </a:r>
          </a:p>
        </p:txBody>
      </p:sp>
      <p:sp>
        <p:nvSpPr>
          <p:cNvPr id="4" name="Slide Number Placeholder 3">
            <a:extLst>
              <a:ext uri="{FF2B5EF4-FFF2-40B4-BE49-F238E27FC236}">
                <a16:creationId xmlns:a16="http://schemas.microsoft.com/office/drawing/2014/main" id="{1936810C-5BA4-4D4A-A86F-578DE3717F0A}"/>
              </a:ext>
            </a:extLst>
          </p:cNvPr>
          <p:cNvSpPr>
            <a:spLocks noGrp="1"/>
          </p:cNvSpPr>
          <p:nvPr>
            <p:ph type="sldNum" sz="quarter" idx="12"/>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Content Placeholder 5">
            <a:extLst>
              <a:ext uri="{FF2B5EF4-FFF2-40B4-BE49-F238E27FC236}">
                <a16:creationId xmlns:a16="http://schemas.microsoft.com/office/drawing/2014/main" id="{F3583062-116E-461C-BCC1-B50CEEEC5505}"/>
              </a:ext>
            </a:extLst>
          </p:cNvPr>
          <p:cNvSpPr>
            <a:spLocks noGrp="1"/>
          </p:cNvSpPr>
          <p:nvPr>
            <p:ph sz="quarter" idx="1"/>
          </p:nvPr>
        </p:nvSpPr>
        <p:spPr>
          <a:xfrm>
            <a:off x="612648" y="1665923"/>
            <a:ext cx="8153400" cy="4495800"/>
          </a:xfrm>
        </p:spPr>
        <p:txBody>
          <a:bodyPr/>
          <a:lstStyle/>
          <a:p>
            <a:r>
              <a:rPr lang="en-US" dirty="0"/>
              <a:t>All Part D cost changes are entered on the Beneficiary Contact Form (BCF) in the Tracking Inbox</a:t>
            </a:r>
          </a:p>
          <a:p>
            <a:endParaRPr lang="en-US" dirty="0"/>
          </a:p>
          <a:p>
            <a:endParaRPr lang="en-US" dirty="0"/>
          </a:p>
        </p:txBody>
      </p:sp>
      <p:pic>
        <p:nvPicPr>
          <p:cNvPr id="8" name="Picture 7">
            <a:extLst>
              <a:ext uri="{FF2B5EF4-FFF2-40B4-BE49-F238E27FC236}">
                <a16:creationId xmlns:a16="http://schemas.microsoft.com/office/drawing/2014/main" id="{4E67627C-3883-48F4-A27F-A4B4771966C4}"/>
              </a:ext>
            </a:extLst>
          </p:cNvPr>
          <p:cNvPicPr/>
          <p:nvPr/>
        </p:nvPicPr>
        <p:blipFill rotWithShape="1">
          <a:blip r:embed="rId3"/>
          <a:srcRect t="23263" r="78086" b="50124"/>
          <a:stretch/>
        </p:blipFill>
        <p:spPr bwMode="auto">
          <a:xfrm>
            <a:off x="377952" y="2819400"/>
            <a:ext cx="8153400" cy="3038398"/>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B68385EE-0E29-4A81-99E8-41658E771D10}"/>
              </a:ext>
            </a:extLst>
          </p:cNvPr>
          <p:cNvSpPr/>
          <p:nvPr/>
        </p:nvSpPr>
        <p:spPr>
          <a:xfrm>
            <a:off x="1295400" y="2720499"/>
            <a:ext cx="2362200" cy="1417002"/>
          </a:xfrm>
          <a:prstGeom prst="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324603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4588-3C5A-4768-88B4-F244D43C308D}"/>
              </a:ext>
            </a:extLst>
          </p:cNvPr>
          <p:cNvSpPr>
            <a:spLocks noGrp="1"/>
          </p:cNvSpPr>
          <p:nvPr>
            <p:ph type="title"/>
          </p:nvPr>
        </p:nvSpPr>
        <p:spPr/>
        <p:txBody>
          <a:bodyPr/>
          <a:lstStyle/>
          <a:p>
            <a:r>
              <a:rPr lang="en-US" dirty="0"/>
              <a:t>“Enrollment” Topic Discussed</a:t>
            </a:r>
          </a:p>
        </p:txBody>
      </p:sp>
      <p:sp>
        <p:nvSpPr>
          <p:cNvPr id="3" name="Content Placeholder 2">
            <a:extLst>
              <a:ext uri="{FF2B5EF4-FFF2-40B4-BE49-F238E27FC236}">
                <a16:creationId xmlns:a16="http://schemas.microsoft.com/office/drawing/2014/main" id="{164473F8-C4B9-4BBC-BF35-32A91EA89710}"/>
              </a:ext>
            </a:extLst>
          </p:cNvPr>
          <p:cNvSpPr>
            <a:spLocks noGrp="1"/>
          </p:cNvSpPr>
          <p:nvPr>
            <p:ph idx="1"/>
          </p:nvPr>
        </p:nvSpPr>
        <p:spPr/>
        <p:txBody>
          <a:bodyPr/>
          <a:lstStyle/>
          <a:p>
            <a:r>
              <a:rPr lang="en-US" b="1" dirty="0"/>
              <a:t>Topic Discussed: “</a:t>
            </a:r>
            <a:r>
              <a:rPr lang="en-US" dirty="0"/>
              <a:t>Medicare Part D” category or “Medicare Advantage (MA and MA-PD)” category</a:t>
            </a:r>
          </a:p>
          <a:p>
            <a:pPr lvl="1"/>
            <a:r>
              <a:rPr lang="en-US" dirty="0"/>
              <a:t>Check “Enrollment” in </a:t>
            </a:r>
            <a:r>
              <a:rPr lang="en-US" b="1" dirty="0"/>
              <a:t>one </a:t>
            </a:r>
            <a:r>
              <a:rPr lang="en-US" dirty="0"/>
              <a:t>category (not both) to report enrollment assistance (pictured below).</a:t>
            </a:r>
            <a:br>
              <a:rPr lang="en-US" dirty="0"/>
            </a:br>
            <a:br>
              <a:rPr lang="en-US" dirty="0"/>
            </a:br>
            <a:r>
              <a:rPr lang="en-US" dirty="0"/>
              <a:t> </a:t>
            </a:r>
          </a:p>
        </p:txBody>
      </p:sp>
      <p:sp>
        <p:nvSpPr>
          <p:cNvPr id="4" name="Slide Number Placeholder 3">
            <a:extLst>
              <a:ext uri="{FF2B5EF4-FFF2-40B4-BE49-F238E27FC236}">
                <a16:creationId xmlns:a16="http://schemas.microsoft.com/office/drawing/2014/main" id="{7EF21334-6B97-4B61-BBEE-AEDBED6847AE}"/>
              </a:ext>
            </a:extLst>
          </p:cNvPr>
          <p:cNvSpPr>
            <a:spLocks noGrp="1"/>
          </p:cNvSpPr>
          <p:nvPr>
            <p:ph type="sldNum" sz="quarter" idx="10"/>
          </p:nvPr>
        </p:nvSpPr>
        <p:spPr/>
        <p:txBody>
          <a:bodyPr/>
          <a:lstStyle/>
          <a:p>
            <a:fld id="{3F8D7C79-9F0D-45BA-8AA8-25F5A89F7A34}" type="slidenum">
              <a:rPr lang="en-US" smtClean="0">
                <a:solidFill>
                  <a:prstClr val="black"/>
                </a:solidFill>
              </a:rPr>
              <a:pPr/>
              <a:t>19</a:t>
            </a:fld>
            <a:endParaRPr lang="en-US" dirty="0">
              <a:solidFill>
                <a:prstClr val="black"/>
              </a:solidFill>
            </a:endParaRPr>
          </a:p>
        </p:txBody>
      </p:sp>
      <p:grpSp>
        <p:nvGrpSpPr>
          <p:cNvPr id="5" name="Group 4">
            <a:extLst>
              <a:ext uri="{FF2B5EF4-FFF2-40B4-BE49-F238E27FC236}">
                <a16:creationId xmlns:a16="http://schemas.microsoft.com/office/drawing/2014/main" id="{1C881B3D-0C32-4092-BAAD-4B04EA9FEA77}"/>
              </a:ext>
            </a:extLst>
          </p:cNvPr>
          <p:cNvGrpSpPr>
            <a:grpSpLocks/>
          </p:cNvGrpSpPr>
          <p:nvPr/>
        </p:nvGrpSpPr>
        <p:grpSpPr bwMode="auto">
          <a:xfrm>
            <a:off x="314502" y="3945157"/>
            <a:ext cx="8514995" cy="2275490"/>
            <a:chOff x="750" y="178"/>
            <a:chExt cx="9045" cy="2418"/>
          </a:xfrm>
        </p:grpSpPr>
        <p:pic>
          <p:nvPicPr>
            <p:cNvPr id="6" name="Picture 5">
              <a:extLst>
                <a:ext uri="{FF2B5EF4-FFF2-40B4-BE49-F238E27FC236}">
                  <a16:creationId xmlns:a16="http://schemas.microsoft.com/office/drawing/2014/main" id="{7850D06C-4A53-4355-960D-FAAC39F4BD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 y="215"/>
              <a:ext cx="6809" cy="6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695C975-0C66-4DDB-B462-2276FFF8DCE1}"/>
                </a:ext>
              </a:extLst>
            </p:cNvPr>
            <p:cNvSpPr>
              <a:spLocks noChangeArrowheads="1"/>
            </p:cNvSpPr>
            <p:nvPr/>
          </p:nvSpPr>
          <p:spPr bwMode="auto">
            <a:xfrm>
              <a:off x="750" y="178"/>
              <a:ext cx="9045" cy="241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pic>
          <p:nvPicPr>
            <p:cNvPr id="8" name="Picture 7">
              <a:extLst>
                <a:ext uri="{FF2B5EF4-FFF2-40B4-BE49-F238E27FC236}">
                  <a16:creationId xmlns:a16="http://schemas.microsoft.com/office/drawing/2014/main" id="{E7F4D15C-AC42-401C-A553-6A0092FDF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 y="868"/>
              <a:ext cx="1446" cy="14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1873372-DC85-4A3C-A7DC-467D4FC41B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 y="909"/>
              <a:ext cx="2080" cy="14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9A4B7F7-EC1F-40AE-AA03-F5ED312DC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4" y="883"/>
              <a:ext cx="1956" cy="1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6449F20-4DF2-4865-9F16-5326D724A3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 y="941"/>
              <a:ext cx="2739" cy="1291"/>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32">
              <a:extLst>
                <a:ext uri="{FF2B5EF4-FFF2-40B4-BE49-F238E27FC236}">
                  <a16:creationId xmlns:a16="http://schemas.microsoft.com/office/drawing/2014/main" id="{96E64E42-5565-419E-AE0A-FC7AFEBBBEBB}"/>
                </a:ext>
              </a:extLst>
            </p:cNvPr>
            <p:cNvSpPr>
              <a:spLocks/>
            </p:cNvSpPr>
            <p:nvPr/>
          </p:nvSpPr>
          <p:spPr bwMode="auto">
            <a:xfrm>
              <a:off x="2474" y="1809"/>
              <a:ext cx="515" cy="270"/>
            </a:xfrm>
            <a:custGeom>
              <a:avLst/>
              <a:gdLst>
                <a:gd name="T0" fmla="+- 0 2719 2474"/>
                <a:gd name="T1" fmla="*/ T0 w 515"/>
                <a:gd name="T2" fmla="+- 0 1809 1809"/>
                <a:gd name="T3" fmla="*/ 1809 h 270"/>
                <a:gd name="T4" fmla="+- 0 2719 2474"/>
                <a:gd name="T5" fmla="*/ T4 w 515"/>
                <a:gd name="T6" fmla="+- 0 2079 1809"/>
                <a:gd name="T7" fmla="*/ 2079 h 270"/>
                <a:gd name="T8" fmla="+- 0 2899 2474"/>
                <a:gd name="T9" fmla="*/ T8 w 515"/>
                <a:gd name="T10" fmla="+- 0 1989 1809"/>
                <a:gd name="T11" fmla="*/ 1989 h 270"/>
                <a:gd name="T12" fmla="+- 0 2764 2474"/>
                <a:gd name="T13" fmla="*/ T12 w 515"/>
                <a:gd name="T14" fmla="+- 0 1989 1809"/>
                <a:gd name="T15" fmla="*/ 1989 h 270"/>
                <a:gd name="T16" fmla="+- 0 2764 2474"/>
                <a:gd name="T17" fmla="*/ T16 w 515"/>
                <a:gd name="T18" fmla="+- 0 1899 1809"/>
                <a:gd name="T19" fmla="*/ 1899 h 270"/>
                <a:gd name="T20" fmla="+- 0 2899 2474"/>
                <a:gd name="T21" fmla="*/ T20 w 515"/>
                <a:gd name="T22" fmla="+- 0 1899 1809"/>
                <a:gd name="T23" fmla="*/ 1899 h 270"/>
                <a:gd name="T24" fmla="+- 0 2719 2474"/>
                <a:gd name="T25" fmla="*/ T24 w 515"/>
                <a:gd name="T26" fmla="+- 0 1809 1809"/>
                <a:gd name="T27" fmla="*/ 1809 h 270"/>
                <a:gd name="T28" fmla="+- 0 2719 2474"/>
                <a:gd name="T29" fmla="*/ T28 w 515"/>
                <a:gd name="T30" fmla="+- 0 1899 1809"/>
                <a:gd name="T31" fmla="*/ 1899 h 270"/>
                <a:gd name="T32" fmla="+- 0 2474 2474"/>
                <a:gd name="T33" fmla="*/ T32 w 515"/>
                <a:gd name="T34" fmla="+- 0 1899 1809"/>
                <a:gd name="T35" fmla="*/ 1899 h 270"/>
                <a:gd name="T36" fmla="+- 0 2474 2474"/>
                <a:gd name="T37" fmla="*/ T36 w 515"/>
                <a:gd name="T38" fmla="+- 0 1989 1809"/>
                <a:gd name="T39" fmla="*/ 1989 h 270"/>
                <a:gd name="T40" fmla="+- 0 2719 2474"/>
                <a:gd name="T41" fmla="*/ T40 w 515"/>
                <a:gd name="T42" fmla="+- 0 1989 1809"/>
                <a:gd name="T43" fmla="*/ 1989 h 270"/>
                <a:gd name="T44" fmla="+- 0 2719 2474"/>
                <a:gd name="T45" fmla="*/ T44 w 515"/>
                <a:gd name="T46" fmla="+- 0 1899 1809"/>
                <a:gd name="T47" fmla="*/ 1899 h 270"/>
                <a:gd name="T48" fmla="+- 0 2899 2474"/>
                <a:gd name="T49" fmla="*/ T48 w 515"/>
                <a:gd name="T50" fmla="+- 0 1899 1809"/>
                <a:gd name="T51" fmla="*/ 1899 h 270"/>
                <a:gd name="T52" fmla="+- 0 2764 2474"/>
                <a:gd name="T53" fmla="*/ T52 w 515"/>
                <a:gd name="T54" fmla="+- 0 1899 1809"/>
                <a:gd name="T55" fmla="*/ 1899 h 270"/>
                <a:gd name="T56" fmla="+- 0 2764 2474"/>
                <a:gd name="T57" fmla="*/ T56 w 515"/>
                <a:gd name="T58" fmla="+- 0 1989 1809"/>
                <a:gd name="T59" fmla="*/ 1989 h 270"/>
                <a:gd name="T60" fmla="+- 0 2899 2474"/>
                <a:gd name="T61" fmla="*/ T60 w 515"/>
                <a:gd name="T62" fmla="+- 0 1989 1809"/>
                <a:gd name="T63" fmla="*/ 1989 h 270"/>
                <a:gd name="T64" fmla="+- 0 2989 2474"/>
                <a:gd name="T65" fmla="*/ T64 w 515"/>
                <a:gd name="T66" fmla="+- 0 1944 1809"/>
                <a:gd name="T67" fmla="*/ 1944 h 270"/>
                <a:gd name="T68" fmla="+- 0 2899 2474"/>
                <a:gd name="T69" fmla="*/ T68 w 515"/>
                <a:gd name="T70" fmla="+- 0 1899 1809"/>
                <a:gd name="T71" fmla="*/ 1899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15" h="270">
                  <a:moveTo>
                    <a:pt x="245" y="0"/>
                  </a:moveTo>
                  <a:lnTo>
                    <a:pt x="245" y="270"/>
                  </a:lnTo>
                  <a:lnTo>
                    <a:pt x="425" y="180"/>
                  </a:lnTo>
                  <a:lnTo>
                    <a:pt x="290" y="180"/>
                  </a:lnTo>
                  <a:lnTo>
                    <a:pt x="290" y="90"/>
                  </a:lnTo>
                  <a:lnTo>
                    <a:pt x="425" y="90"/>
                  </a:lnTo>
                  <a:lnTo>
                    <a:pt x="245" y="0"/>
                  </a:lnTo>
                  <a:close/>
                  <a:moveTo>
                    <a:pt x="245" y="90"/>
                  </a:moveTo>
                  <a:lnTo>
                    <a:pt x="0" y="90"/>
                  </a:lnTo>
                  <a:lnTo>
                    <a:pt x="0" y="180"/>
                  </a:lnTo>
                  <a:lnTo>
                    <a:pt x="245" y="180"/>
                  </a:lnTo>
                  <a:lnTo>
                    <a:pt x="245" y="90"/>
                  </a:lnTo>
                  <a:close/>
                  <a:moveTo>
                    <a:pt x="425" y="90"/>
                  </a:moveTo>
                  <a:lnTo>
                    <a:pt x="290" y="90"/>
                  </a:lnTo>
                  <a:lnTo>
                    <a:pt x="290" y="180"/>
                  </a:lnTo>
                  <a:lnTo>
                    <a:pt x="425" y="180"/>
                  </a:lnTo>
                  <a:lnTo>
                    <a:pt x="515" y="135"/>
                  </a:lnTo>
                  <a:lnTo>
                    <a:pt x="425" y="9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AutoShape 33">
              <a:extLst>
                <a:ext uri="{FF2B5EF4-FFF2-40B4-BE49-F238E27FC236}">
                  <a16:creationId xmlns:a16="http://schemas.microsoft.com/office/drawing/2014/main" id="{0C4B3B50-8D8F-45D6-9D08-71D9F9CE5A58}"/>
                </a:ext>
              </a:extLst>
            </p:cNvPr>
            <p:cNvSpPr>
              <a:spLocks/>
            </p:cNvSpPr>
            <p:nvPr/>
          </p:nvSpPr>
          <p:spPr bwMode="auto">
            <a:xfrm>
              <a:off x="7605" y="1737"/>
              <a:ext cx="540" cy="270"/>
            </a:xfrm>
            <a:custGeom>
              <a:avLst/>
              <a:gdLst>
                <a:gd name="T0" fmla="+- 0 7875 7605"/>
                <a:gd name="T1" fmla="*/ T0 w 540"/>
                <a:gd name="T2" fmla="+- 0 1737 1737"/>
                <a:gd name="T3" fmla="*/ 1737 h 270"/>
                <a:gd name="T4" fmla="+- 0 7875 7605"/>
                <a:gd name="T5" fmla="*/ T4 w 540"/>
                <a:gd name="T6" fmla="+- 0 2007 1737"/>
                <a:gd name="T7" fmla="*/ 2007 h 270"/>
                <a:gd name="T8" fmla="+- 0 8055 7605"/>
                <a:gd name="T9" fmla="*/ T8 w 540"/>
                <a:gd name="T10" fmla="+- 0 1917 1737"/>
                <a:gd name="T11" fmla="*/ 1917 h 270"/>
                <a:gd name="T12" fmla="+- 0 7920 7605"/>
                <a:gd name="T13" fmla="*/ T12 w 540"/>
                <a:gd name="T14" fmla="+- 0 1917 1737"/>
                <a:gd name="T15" fmla="*/ 1917 h 270"/>
                <a:gd name="T16" fmla="+- 0 7920 7605"/>
                <a:gd name="T17" fmla="*/ T16 w 540"/>
                <a:gd name="T18" fmla="+- 0 1827 1737"/>
                <a:gd name="T19" fmla="*/ 1827 h 270"/>
                <a:gd name="T20" fmla="+- 0 8055 7605"/>
                <a:gd name="T21" fmla="*/ T20 w 540"/>
                <a:gd name="T22" fmla="+- 0 1827 1737"/>
                <a:gd name="T23" fmla="*/ 1827 h 270"/>
                <a:gd name="T24" fmla="+- 0 7875 7605"/>
                <a:gd name="T25" fmla="*/ T24 w 540"/>
                <a:gd name="T26" fmla="+- 0 1737 1737"/>
                <a:gd name="T27" fmla="*/ 1737 h 270"/>
                <a:gd name="T28" fmla="+- 0 7875 7605"/>
                <a:gd name="T29" fmla="*/ T28 w 540"/>
                <a:gd name="T30" fmla="+- 0 1827 1737"/>
                <a:gd name="T31" fmla="*/ 1827 h 270"/>
                <a:gd name="T32" fmla="+- 0 7605 7605"/>
                <a:gd name="T33" fmla="*/ T32 w 540"/>
                <a:gd name="T34" fmla="+- 0 1827 1737"/>
                <a:gd name="T35" fmla="*/ 1827 h 270"/>
                <a:gd name="T36" fmla="+- 0 7605 7605"/>
                <a:gd name="T37" fmla="*/ T36 w 540"/>
                <a:gd name="T38" fmla="+- 0 1917 1737"/>
                <a:gd name="T39" fmla="*/ 1917 h 270"/>
                <a:gd name="T40" fmla="+- 0 7875 7605"/>
                <a:gd name="T41" fmla="*/ T40 w 540"/>
                <a:gd name="T42" fmla="+- 0 1917 1737"/>
                <a:gd name="T43" fmla="*/ 1917 h 270"/>
                <a:gd name="T44" fmla="+- 0 7875 7605"/>
                <a:gd name="T45" fmla="*/ T44 w 540"/>
                <a:gd name="T46" fmla="+- 0 1827 1737"/>
                <a:gd name="T47" fmla="*/ 1827 h 270"/>
                <a:gd name="T48" fmla="+- 0 8055 7605"/>
                <a:gd name="T49" fmla="*/ T48 w 540"/>
                <a:gd name="T50" fmla="+- 0 1827 1737"/>
                <a:gd name="T51" fmla="*/ 1827 h 270"/>
                <a:gd name="T52" fmla="+- 0 7920 7605"/>
                <a:gd name="T53" fmla="*/ T52 w 540"/>
                <a:gd name="T54" fmla="+- 0 1827 1737"/>
                <a:gd name="T55" fmla="*/ 1827 h 270"/>
                <a:gd name="T56" fmla="+- 0 7920 7605"/>
                <a:gd name="T57" fmla="*/ T56 w 540"/>
                <a:gd name="T58" fmla="+- 0 1917 1737"/>
                <a:gd name="T59" fmla="*/ 1917 h 270"/>
                <a:gd name="T60" fmla="+- 0 8055 7605"/>
                <a:gd name="T61" fmla="*/ T60 w 540"/>
                <a:gd name="T62" fmla="+- 0 1917 1737"/>
                <a:gd name="T63" fmla="*/ 1917 h 270"/>
                <a:gd name="T64" fmla="+- 0 8145 7605"/>
                <a:gd name="T65" fmla="*/ T64 w 540"/>
                <a:gd name="T66" fmla="+- 0 1872 1737"/>
                <a:gd name="T67" fmla="*/ 1872 h 270"/>
                <a:gd name="T68" fmla="+- 0 8055 7605"/>
                <a:gd name="T69" fmla="*/ T68 w 540"/>
                <a:gd name="T70" fmla="+- 0 1827 1737"/>
                <a:gd name="T71" fmla="*/ 1827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40" h="270">
                  <a:moveTo>
                    <a:pt x="270" y="0"/>
                  </a:moveTo>
                  <a:lnTo>
                    <a:pt x="270" y="270"/>
                  </a:lnTo>
                  <a:lnTo>
                    <a:pt x="450" y="180"/>
                  </a:lnTo>
                  <a:lnTo>
                    <a:pt x="315" y="180"/>
                  </a:lnTo>
                  <a:lnTo>
                    <a:pt x="315" y="90"/>
                  </a:lnTo>
                  <a:lnTo>
                    <a:pt x="450" y="90"/>
                  </a:lnTo>
                  <a:lnTo>
                    <a:pt x="270" y="0"/>
                  </a:lnTo>
                  <a:close/>
                  <a:moveTo>
                    <a:pt x="270" y="90"/>
                  </a:moveTo>
                  <a:lnTo>
                    <a:pt x="0" y="90"/>
                  </a:lnTo>
                  <a:lnTo>
                    <a:pt x="0" y="180"/>
                  </a:lnTo>
                  <a:lnTo>
                    <a:pt x="270" y="180"/>
                  </a:lnTo>
                  <a:lnTo>
                    <a:pt x="270" y="90"/>
                  </a:lnTo>
                  <a:close/>
                  <a:moveTo>
                    <a:pt x="450" y="90"/>
                  </a:moveTo>
                  <a:lnTo>
                    <a:pt x="315" y="90"/>
                  </a:lnTo>
                  <a:lnTo>
                    <a:pt x="315" y="180"/>
                  </a:lnTo>
                  <a:lnTo>
                    <a:pt x="450" y="180"/>
                  </a:lnTo>
                  <a:lnTo>
                    <a:pt x="540" y="135"/>
                  </a:lnTo>
                  <a:lnTo>
                    <a:pt x="450" y="9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98346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t>
            </a:r>
            <a:r>
              <a:rPr lang="en-US" dirty="0">
                <a:solidFill>
                  <a:srgbClr val="595959"/>
                </a:solidFill>
              </a:rPr>
              <a:t>end</a:t>
            </a:r>
            <a:r>
              <a:rPr lang="en-US" dirty="0"/>
              <a:t>a</a:t>
            </a:r>
          </a:p>
        </p:txBody>
      </p:sp>
      <p:sp>
        <p:nvSpPr>
          <p:cNvPr id="3" name="Content Placeholder 2"/>
          <p:cNvSpPr>
            <a:spLocks noGrp="1"/>
          </p:cNvSpPr>
          <p:nvPr>
            <p:ph idx="1"/>
          </p:nvPr>
        </p:nvSpPr>
        <p:spPr>
          <a:xfrm>
            <a:off x="762000" y="1616075"/>
            <a:ext cx="8153400" cy="5013325"/>
          </a:xfrm>
        </p:spPr>
        <p:txBody>
          <a:bodyPr>
            <a:normAutofit/>
          </a:bodyPr>
          <a:lstStyle/>
          <a:p>
            <a:r>
              <a:rPr lang="en-US" dirty="0"/>
              <a:t>ACL Guidance on Part D Enrollment Outcomes Tracking</a:t>
            </a:r>
          </a:p>
          <a:p>
            <a:r>
              <a:rPr lang="en-US" dirty="0">
                <a:solidFill>
                  <a:srgbClr val="595959"/>
                </a:solidFill>
              </a:rPr>
              <a:t>STARS Security</a:t>
            </a:r>
          </a:p>
          <a:p>
            <a:r>
              <a:rPr lang="en-US" dirty="0"/>
              <a:t>Demonstration</a:t>
            </a:r>
          </a:p>
          <a:p>
            <a:r>
              <a:rPr lang="en-US" dirty="0"/>
              <a:t>Data Accuracy Pointers</a:t>
            </a:r>
          </a:p>
          <a:p>
            <a:r>
              <a:rPr lang="en-US" dirty="0"/>
              <a:t>STARS Resources</a:t>
            </a:r>
          </a:p>
          <a:p>
            <a:r>
              <a:rPr lang="en-US" dirty="0"/>
              <a:t>Questions</a:t>
            </a:r>
          </a:p>
        </p:txBody>
      </p:sp>
      <p:sp>
        <p:nvSpPr>
          <p:cNvPr id="4" name="Slide Number Placeholder 3"/>
          <p:cNvSpPr>
            <a:spLocks noGrp="1"/>
          </p:cNvSpPr>
          <p:nvPr>
            <p:ph type="sldNum" sz="quarter" idx="10"/>
          </p:nvPr>
        </p:nvSpPr>
        <p:spPr/>
        <p:txBody>
          <a:bodyPr/>
          <a:lstStyle/>
          <a:p>
            <a:fld id="{3F8D7C79-9F0D-45BA-8AA8-25F5A89F7A34}" type="slidenum">
              <a:rPr lang="en-US" smtClean="0"/>
              <a:t>2</a:t>
            </a:fld>
            <a:endParaRPr lang="en-US" dirty="0"/>
          </a:p>
        </p:txBody>
      </p:sp>
    </p:spTree>
    <p:extLst>
      <p:ext uri="{BB962C8B-B14F-4D97-AF65-F5344CB8AC3E}">
        <p14:creationId xmlns:p14="http://schemas.microsoft.com/office/powerpoint/2010/main" val="1397962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1C50A-F452-464B-8232-D7F6CA78A3D6}"/>
              </a:ext>
            </a:extLst>
          </p:cNvPr>
          <p:cNvSpPr>
            <a:spLocks noGrp="1"/>
          </p:cNvSpPr>
          <p:nvPr>
            <p:ph type="title"/>
          </p:nvPr>
        </p:nvSpPr>
        <p:spPr/>
        <p:txBody>
          <a:bodyPr/>
          <a:lstStyle/>
          <a:p>
            <a:r>
              <a:rPr lang="en-US" dirty="0"/>
              <a:t>New to Part D (PDP or MA-PD)?</a:t>
            </a:r>
          </a:p>
        </p:txBody>
      </p:sp>
      <p:sp>
        <p:nvSpPr>
          <p:cNvPr id="3" name="Content Placeholder 2">
            <a:extLst>
              <a:ext uri="{FF2B5EF4-FFF2-40B4-BE49-F238E27FC236}">
                <a16:creationId xmlns:a16="http://schemas.microsoft.com/office/drawing/2014/main" id="{C73F78DC-7DB2-4CE4-BB93-5289A2720482}"/>
              </a:ext>
            </a:extLst>
          </p:cNvPr>
          <p:cNvSpPr>
            <a:spLocks noGrp="1"/>
          </p:cNvSpPr>
          <p:nvPr>
            <p:ph idx="1"/>
          </p:nvPr>
        </p:nvSpPr>
        <p:spPr>
          <a:xfrm>
            <a:off x="457200" y="1984375"/>
            <a:ext cx="4267200" cy="4141788"/>
          </a:xfrm>
        </p:spPr>
        <p:txBody>
          <a:bodyPr/>
          <a:lstStyle/>
          <a:p>
            <a:r>
              <a:rPr lang="en-US" b="1" dirty="0"/>
              <a:t>Topics Discussed</a:t>
            </a:r>
            <a:r>
              <a:rPr lang="en-US" dirty="0"/>
              <a:t>: “Additional Topic Details” category</a:t>
            </a:r>
          </a:p>
          <a:p>
            <a:pPr lvl="1"/>
            <a:r>
              <a:rPr lang="en-US" dirty="0"/>
              <a:t>Select “New to Medicare” </a:t>
            </a:r>
          </a:p>
          <a:p>
            <a:pPr lvl="2"/>
            <a:r>
              <a:rPr lang="en-US" dirty="0"/>
              <a:t>even if the beneficiary has been enrolled in other parts of Medicare previously </a:t>
            </a:r>
          </a:p>
          <a:p>
            <a:pPr lvl="2"/>
            <a:endParaRPr lang="en-US" dirty="0"/>
          </a:p>
        </p:txBody>
      </p:sp>
      <p:sp>
        <p:nvSpPr>
          <p:cNvPr id="4" name="Slide Number Placeholder 3">
            <a:extLst>
              <a:ext uri="{FF2B5EF4-FFF2-40B4-BE49-F238E27FC236}">
                <a16:creationId xmlns:a16="http://schemas.microsoft.com/office/drawing/2014/main" id="{6BDBE192-E592-4183-A316-B213028CB594}"/>
              </a:ext>
            </a:extLst>
          </p:cNvPr>
          <p:cNvSpPr>
            <a:spLocks noGrp="1"/>
          </p:cNvSpPr>
          <p:nvPr>
            <p:ph type="sldNum" sz="quarter" idx="10"/>
          </p:nvPr>
        </p:nvSpPr>
        <p:spPr/>
        <p:txBody>
          <a:bodyPr/>
          <a:lstStyle/>
          <a:p>
            <a:fld id="{3F8D7C79-9F0D-45BA-8AA8-25F5A89F7A34}" type="slidenum">
              <a:rPr lang="en-US" smtClean="0">
                <a:solidFill>
                  <a:prstClr val="black"/>
                </a:solidFill>
              </a:rPr>
              <a:pPr/>
              <a:t>20</a:t>
            </a:fld>
            <a:endParaRPr lang="en-US" dirty="0">
              <a:solidFill>
                <a:prstClr val="black"/>
              </a:solidFill>
            </a:endParaRPr>
          </a:p>
        </p:txBody>
      </p:sp>
      <p:grpSp>
        <p:nvGrpSpPr>
          <p:cNvPr id="5" name="Group 4">
            <a:extLst>
              <a:ext uri="{FF2B5EF4-FFF2-40B4-BE49-F238E27FC236}">
                <a16:creationId xmlns:a16="http://schemas.microsoft.com/office/drawing/2014/main" id="{798D4CB1-70F1-4E4C-AF4E-9F0D68C2BF9F}"/>
              </a:ext>
            </a:extLst>
          </p:cNvPr>
          <p:cNvGrpSpPr>
            <a:grpSpLocks/>
          </p:cNvGrpSpPr>
          <p:nvPr/>
        </p:nvGrpSpPr>
        <p:grpSpPr bwMode="auto">
          <a:xfrm>
            <a:off x="5307423" y="2438400"/>
            <a:ext cx="3009490" cy="2856081"/>
            <a:chOff x="10995" y="356"/>
            <a:chExt cx="2450" cy="2325"/>
          </a:xfrm>
        </p:grpSpPr>
        <p:pic>
          <p:nvPicPr>
            <p:cNvPr id="6" name="Picture 5">
              <a:extLst>
                <a:ext uri="{FF2B5EF4-FFF2-40B4-BE49-F238E27FC236}">
                  <a16:creationId xmlns:a16="http://schemas.microsoft.com/office/drawing/2014/main" id="{D93E1B0A-DBF2-43A0-AACB-51C7C8BC5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2" y="412"/>
              <a:ext cx="2253" cy="226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6">
              <a:extLst>
                <a:ext uri="{FF2B5EF4-FFF2-40B4-BE49-F238E27FC236}">
                  <a16:creationId xmlns:a16="http://schemas.microsoft.com/office/drawing/2014/main" id="{77C36D5F-F3E2-40AB-BD7B-0F0D46A0D8DE}"/>
                </a:ext>
              </a:extLst>
            </p:cNvPr>
            <p:cNvSpPr>
              <a:spLocks/>
            </p:cNvSpPr>
            <p:nvPr/>
          </p:nvSpPr>
          <p:spPr bwMode="auto">
            <a:xfrm>
              <a:off x="11070" y="2032"/>
              <a:ext cx="540" cy="270"/>
            </a:xfrm>
            <a:custGeom>
              <a:avLst/>
              <a:gdLst>
                <a:gd name="T0" fmla="+- 0 11340 11070"/>
                <a:gd name="T1" fmla="*/ T0 w 540"/>
                <a:gd name="T2" fmla="+- 0 2032 2032"/>
                <a:gd name="T3" fmla="*/ 2032 h 270"/>
                <a:gd name="T4" fmla="+- 0 11340 11070"/>
                <a:gd name="T5" fmla="*/ T4 w 540"/>
                <a:gd name="T6" fmla="+- 0 2302 2032"/>
                <a:gd name="T7" fmla="*/ 2302 h 270"/>
                <a:gd name="T8" fmla="+- 0 11520 11070"/>
                <a:gd name="T9" fmla="*/ T8 w 540"/>
                <a:gd name="T10" fmla="+- 0 2212 2032"/>
                <a:gd name="T11" fmla="*/ 2212 h 270"/>
                <a:gd name="T12" fmla="+- 0 11385 11070"/>
                <a:gd name="T13" fmla="*/ T12 w 540"/>
                <a:gd name="T14" fmla="+- 0 2212 2032"/>
                <a:gd name="T15" fmla="*/ 2212 h 270"/>
                <a:gd name="T16" fmla="+- 0 11385 11070"/>
                <a:gd name="T17" fmla="*/ T16 w 540"/>
                <a:gd name="T18" fmla="+- 0 2122 2032"/>
                <a:gd name="T19" fmla="*/ 2122 h 270"/>
                <a:gd name="T20" fmla="+- 0 11520 11070"/>
                <a:gd name="T21" fmla="*/ T20 w 540"/>
                <a:gd name="T22" fmla="+- 0 2122 2032"/>
                <a:gd name="T23" fmla="*/ 2122 h 270"/>
                <a:gd name="T24" fmla="+- 0 11340 11070"/>
                <a:gd name="T25" fmla="*/ T24 w 540"/>
                <a:gd name="T26" fmla="+- 0 2032 2032"/>
                <a:gd name="T27" fmla="*/ 2032 h 270"/>
                <a:gd name="T28" fmla="+- 0 11340 11070"/>
                <a:gd name="T29" fmla="*/ T28 w 540"/>
                <a:gd name="T30" fmla="+- 0 2122 2032"/>
                <a:gd name="T31" fmla="*/ 2122 h 270"/>
                <a:gd name="T32" fmla="+- 0 11070 11070"/>
                <a:gd name="T33" fmla="*/ T32 w 540"/>
                <a:gd name="T34" fmla="+- 0 2122 2032"/>
                <a:gd name="T35" fmla="*/ 2122 h 270"/>
                <a:gd name="T36" fmla="+- 0 11070 11070"/>
                <a:gd name="T37" fmla="*/ T36 w 540"/>
                <a:gd name="T38" fmla="+- 0 2212 2032"/>
                <a:gd name="T39" fmla="*/ 2212 h 270"/>
                <a:gd name="T40" fmla="+- 0 11340 11070"/>
                <a:gd name="T41" fmla="*/ T40 w 540"/>
                <a:gd name="T42" fmla="+- 0 2212 2032"/>
                <a:gd name="T43" fmla="*/ 2212 h 270"/>
                <a:gd name="T44" fmla="+- 0 11340 11070"/>
                <a:gd name="T45" fmla="*/ T44 w 540"/>
                <a:gd name="T46" fmla="+- 0 2122 2032"/>
                <a:gd name="T47" fmla="*/ 2122 h 270"/>
                <a:gd name="T48" fmla="+- 0 11520 11070"/>
                <a:gd name="T49" fmla="*/ T48 w 540"/>
                <a:gd name="T50" fmla="+- 0 2122 2032"/>
                <a:gd name="T51" fmla="*/ 2122 h 270"/>
                <a:gd name="T52" fmla="+- 0 11385 11070"/>
                <a:gd name="T53" fmla="*/ T52 w 540"/>
                <a:gd name="T54" fmla="+- 0 2122 2032"/>
                <a:gd name="T55" fmla="*/ 2122 h 270"/>
                <a:gd name="T56" fmla="+- 0 11385 11070"/>
                <a:gd name="T57" fmla="*/ T56 w 540"/>
                <a:gd name="T58" fmla="+- 0 2212 2032"/>
                <a:gd name="T59" fmla="*/ 2212 h 270"/>
                <a:gd name="T60" fmla="+- 0 11520 11070"/>
                <a:gd name="T61" fmla="*/ T60 w 540"/>
                <a:gd name="T62" fmla="+- 0 2212 2032"/>
                <a:gd name="T63" fmla="*/ 2212 h 270"/>
                <a:gd name="T64" fmla="+- 0 11610 11070"/>
                <a:gd name="T65" fmla="*/ T64 w 540"/>
                <a:gd name="T66" fmla="+- 0 2167 2032"/>
                <a:gd name="T67" fmla="*/ 2167 h 270"/>
                <a:gd name="T68" fmla="+- 0 11520 11070"/>
                <a:gd name="T69" fmla="*/ T68 w 540"/>
                <a:gd name="T70" fmla="+- 0 2122 2032"/>
                <a:gd name="T71" fmla="*/ 2122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540" h="270">
                  <a:moveTo>
                    <a:pt x="270" y="0"/>
                  </a:moveTo>
                  <a:lnTo>
                    <a:pt x="270" y="270"/>
                  </a:lnTo>
                  <a:lnTo>
                    <a:pt x="450" y="180"/>
                  </a:lnTo>
                  <a:lnTo>
                    <a:pt x="315" y="180"/>
                  </a:lnTo>
                  <a:lnTo>
                    <a:pt x="315" y="90"/>
                  </a:lnTo>
                  <a:lnTo>
                    <a:pt x="450" y="90"/>
                  </a:lnTo>
                  <a:lnTo>
                    <a:pt x="270" y="0"/>
                  </a:lnTo>
                  <a:close/>
                  <a:moveTo>
                    <a:pt x="270" y="90"/>
                  </a:moveTo>
                  <a:lnTo>
                    <a:pt x="0" y="90"/>
                  </a:lnTo>
                  <a:lnTo>
                    <a:pt x="0" y="180"/>
                  </a:lnTo>
                  <a:lnTo>
                    <a:pt x="270" y="180"/>
                  </a:lnTo>
                  <a:lnTo>
                    <a:pt x="270" y="90"/>
                  </a:lnTo>
                  <a:close/>
                  <a:moveTo>
                    <a:pt x="450" y="90"/>
                  </a:moveTo>
                  <a:lnTo>
                    <a:pt x="315" y="90"/>
                  </a:lnTo>
                  <a:lnTo>
                    <a:pt x="315" y="180"/>
                  </a:lnTo>
                  <a:lnTo>
                    <a:pt x="450" y="180"/>
                  </a:lnTo>
                  <a:lnTo>
                    <a:pt x="540" y="135"/>
                  </a:lnTo>
                  <a:lnTo>
                    <a:pt x="450" y="9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Rectangle 7">
              <a:extLst>
                <a:ext uri="{FF2B5EF4-FFF2-40B4-BE49-F238E27FC236}">
                  <a16:creationId xmlns:a16="http://schemas.microsoft.com/office/drawing/2014/main" id="{C4256E8B-D976-49F4-B4D3-43FED2D33D47}"/>
                </a:ext>
              </a:extLst>
            </p:cNvPr>
            <p:cNvSpPr>
              <a:spLocks noChangeArrowheads="1"/>
            </p:cNvSpPr>
            <p:nvPr/>
          </p:nvSpPr>
          <p:spPr bwMode="auto">
            <a:xfrm>
              <a:off x="10995" y="356"/>
              <a:ext cx="2448" cy="23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95340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99216-435A-4534-ACAF-094E5C51714F}"/>
              </a:ext>
            </a:extLst>
          </p:cNvPr>
          <p:cNvSpPr>
            <a:spLocks noGrp="1"/>
          </p:cNvSpPr>
          <p:nvPr>
            <p:ph type="title"/>
          </p:nvPr>
        </p:nvSpPr>
        <p:spPr/>
        <p:txBody>
          <a:bodyPr/>
          <a:lstStyle/>
          <a:p>
            <a:r>
              <a:rPr lang="en-US" dirty="0"/>
              <a:t>Original vs. New PDP/MA-PD Cost</a:t>
            </a:r>
          </a:p>
        </p:txBody>
      </p:sp>
      <p:sp>
        <p:nvSpPr>
          <p:cNvPr id="6" name="Content Placeholder 5">
            <a:extLst>
              <a:ext uri="{FF2B5EF4-FFF2-40B4-BE49-F238E27FC236}">
                <a16:creationId xmlns:a16="http://schemas.microsoft.com/office/drawing/2014/main" id="{43673551-74C6-46B9-A10E-023EF05940DC}"/>
              </a:ext>
            </a:extLst>
          </p:cNvPr>
          <p:cNvSpPr>
            <a:spLocks noGrp="1"/>
          </p:cNvSpPr>
          <p:nvPr>
            <p:ph idx="1"/>
          </p:nvPr>
        </p:nvSpPr>
        <p:spPr/>
        <p:txBody>
          <a:bodyPr/>
          <a:lstStyle/>
          <a:p>
            <a:r>
              <a:rPr lang="en-US" dirty="0"/>
              <a:t>The first two Special Use Fields (SUFs) on the BCF are designated (</a:t>
            </a:r>
            <a:r>
              <a:rPr lang="en-US" i="1" dirty="0"/>
              <a:t>Original</a:t>
            </a:r>
            <a:r>
              <a:rPr lang="en-US" dirty="0"/>
              <a:t> and </a:t>
            </a:r>
            <a:r>
              <a:rPr lang="en-US" i="1" dirty="0"/>
              <a:t>New</a:t>
            </a:r>
            <a:r>
              <a:rPr lang="en-US" dirty="0"/>
              <a:t>).</a:t>
            </a:r>
          </a:p>
          <a:p>
            <a:r>
              <a:rPr lang="en-US" dirty="0"/>
              <a:t>Enter only numbers or currency symbols (dollar sign, comma, or decimal points)</a:t>
            </a:r>
          </a:p>
        </p:txBody>
      </p:sp>
      <p:sp>
        <p:nvSpPr>
          <p:cNvPr id="4" name="Slide Number Placeholder 3">
            <a:extLst>
              <a:ext uri="{FF2B5EF4-FFF2-40B4-BE49-F238E27FC236}">
                <a16:creationId xmlns:a16="http://schemas.microsoft.com/office/drawing/2014/main" id="{EB9F1C14-2040-40BC-A99E-4320626C039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8" name="Picture 7" descr="A picture containing screenshot&#10;&#10;Description automatically generated">
            <a:extLst>
              <a:ext uri="{FF2B5EF4-FFF2-40B4-BE49-F238E27FC236}">
                <a16:creationId xmlns:a16="http://schemas.microsoft.com/office/drawing/2014/main" id="{02D173CB-FCB5-4F51-AE51-A1082F4A2A6F}"/>
              </a:ext>
            </a:extLst>
          </p:cNvPr>
          <p:cNvPicPr>
            <a:picLocks noChangeAspect="1"/>
          </p:cNvPicPr>
          <p:nvPr/>
        </p:nvPicPr>
        <p:blipFill rotWithShape="1">
          <a:blip r:embed="rId3">
            <a:extLst>
              <a:ext uri="{28A0092B-C50C-407E-A947-70E740481C1C}">
                <a14:useLocalDpi xmlns:a14="http://schemas.microsoft.com/office/drawing/2010/main" val="0"/>
              </a:ext>
            </a:extLst>
          </a:blip>
          <a:srcRect b="36110"/>
          <a:stretch/>
        </p:blipFill>
        <p:spPr>
          <a:xfrm>
            <a:off x="152017" y="4055269"/>
            <a:ext cx="8839966" cy="1655410"/>
          </a:xfrm>
          <a:prstGeom prst="rect">
            <a:avLst/>
          </a:prstGeom>
        </p:spPr>
      </p:pic>
      <p:sp>
        <p:nvSpPr>
          <p:cNvPr id="9" name="Rectangle 8">
            <a:extLst>
              <a:ext uri="{FF2B5EF4-FFF2-40B4-BE49-F238E27FC236}">
                <a16:creationId xmlns:a16="http://schemas.microsoft.com/office/drawing/2014/main" id="{3A8A4704-D49F-42F5-A69E-90F81C35740A}"/>
              </a:ext>
            </a:extLst>
          </p:cNvPr>
          <p:cNvSpPr/>
          <p:nvPr/>
        </p:nvSpPr>
        <p:spPr>
          <a:xfrm>
            <a:off x="179726" y="4419600"/>
            <a:ext cx="8605380"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806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E292C7-C626-4F74-852B-7BD1CEB3888B}"/>
              </a:ext>
            </a:extLst>
          </p:cNvPr>
          <p:cNvSpPr>
            <a:spLocks noGrp="1"/>
          </p:cNvSpPr>
          <p:nvPr>
            <p:ph type="title"/>
          </p:nvPr>
        </p:nvSpPr>
        <p:spPr/>
        <p:txBody>
          <a:bodyPr/>
          <a:lstStyle/>
          <a:p>
            <a:r>
              <a:rPr lang="en-US" dirty="0"/>
              <a:t>Original vs. New – Two Examples</a:t>
            </a:r>
          </a:p>
        </p:txBody>
      </p:sp>
      <p:sp>
        <p:nvSpPr>
          <p:cNvPr id="4" name="Slide Number Placeholder 3">
            <a:extLst>
              <a:ext uri="{FF2B5EF4-FFF2-40B4-BE49-F238E27FC236}">
                <a16:creationId xmlns:a16="http://schemas.microsoft.com/office/drawing/2014/main" id="{D4DC0EF2-70D5-45F2-80A6-6C97EBE0B2E9}"/>
              </a:ext>
            </a:extLst>
          </p:cNvPr>
          <p:cNvSpPr>
            <a:spLocks noGrp="1"/>
          </p:cNvSpPr>
          <p:nvPr>
            <p:ph type="sldNum" sz="quarter" idx="10"/>
          </p:nvPr>
        </p:nvSpPr>
        <p:spPr/>
        <p:txBody>
          <a:bodyPr/>
          <a:lstStyle/>
          <a:p>
            <a:fld id="{3F8D7C79-9F0D-45BA-8AA8-25F5A89F7A34}" type="slidenum">
              <a:rPr lang="en-US" smtClean="0">
                <a:solidFill>
                  <a:prstClr val="black"/>
                </a:solidFill>
              </a:rPr>
              <a:pPr/>
              <a:t>22</a:t>
            </a:fld>
            <a:endParaRPr lang="en-US" dirty="0">
              <a:solidFill>
                <a:prstClr val="black"/>
              </a:solidFill>
            </a:endParaRPr>
          </a:p>
        </p:txBody>
      </p:sp>
      <p:sp>
        <p:nvSpPr>
          <p:cNvPr id="8" name="TextBox 7">
            <a:extLst>
              <a:ext uri="{FF2B5EF4-FFF2-40B4-BE49-F238E27FC236}">
                <a16:creationId xmlns:a16="http://schemas.microsoft.com/office/drawing/2014/main" id="{B334D924-8502-4EC2-9280-D654BDDF0F54}"/>
              </a:ext>
            </a:extLst>
          </p:cNvPr>
          <p:cNvSpPr txBox="1"/>
          <p:nvPr/>
        </p:nvSpPr>
        <p:spPr>
          <a:xfrm>
            <a:off x="457200" y="1673225"/>
            <a:ext cx="8229600" cy="4985980"/>
          </a:xfrm>
          <a:prstGeom prst="rect">
            <a:avLst/>
          </a:prstGeom>
          <a:noFill/>
        </p:spPr>
        <p:txBody>
          <a:bodyPr wrap="square">
            <a:spAutoFit/>
          </a:bodyPr>
          <a:lstStyle/>
          <a:p>
            <a:r>
              <a:rPr lang="en-US" sz="2800" dirty="0"/>
              <a:t>Examples based on our previous slides are compared here: </a:t>
            </a:r>
            <a:br>
              <a:rPr lang="en-US" sz="2400" dirty="0"/>
            </a:br>
            <a:br>
              <a:rPr lang="en-US" sz="2400" dirty="0"/>
            </a:br>
            <a:br>
              <a:rPr lang="en-US" dirty="0"/>
            </a:br>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sz="2800" dirty="0"/>
              <a:t>Currently, there is no calculation of the cost change on the BCF or elsewhere in STARS </a:t>
            </a:r>
          </a:p>
          <a:p>
            <a:pPr marL="285750" indent="-285750">
              <a:buFont typeface="Arial" panose="020B0604020202020204" pitchFamily="34" charset="0"/>
              <a:buChar char="•"/>
            </a:pPr>
            <a:r>
              <a:rPr lang="en-US" sz="2800" dirty="0"/>
              <a:t>Calculations of cost changes will occur in a future STARS report. </a:t>
            </a:r>
          </a:p>
          <a:p>
            <a:endParaRPr lang="en-US" dirty="0"/>
          </a:p>
        </p:txBody>
      </p:sp>
      <p:grpSp>
        <p:nvGrpSpPr>
          <p:cNvPr id="7" name="Group 6"/>
          <p:cNvGrpSpPr/>
          <p:nvPr/>
        </p:nvGrpSpPr>
        <p:grpSpPr>
          <a:xfrm>
            <a:off x="1214437" y="2955608"/>
            <a:ext cx="2924175" cy="918210"/>
            <a:chOff x="453601" y="-40120"/>
            <a:chExt cx="4793406" cy="1023499"/>
          </a:xfrm>
        </p:grpSpPr>
        <p:grpSp>
          <p:nvGrpSpPr>
            <p:cNvPr id="18" name="Group 17"/>
            <p:cNvGrpSpPr/>
            <p:nvPr/>
          </p:nvGrpSpPr>
          <p:grpSpPr>
            <a:xfrm>
              <a:off x="453601" y="-40120"/>
              <a:ext cx="4793406" cy="1023499"/>
              <a:chOff x="576685" y="-54452"/>
              <a:chExt cx="6094109" cy="1389166"/>
            </a:xfrm>
          </p:grpSpPr>
          <p:grpSp>
            <p:nvGrpSpPr>
              <p:cNvPr id="20" name="Group 19"/>
              <p:cNvGrpSpPr/>
              <p:nvPr/>
            </p:nvGrpSpPr>
            <p:grpSpPr>
              <a:xfrm>
                <a:off x="576685" y="-54452"/>
                <a:ext cx="6094109" cy="1389166"/>
                <a:chOff x="456549" y="-44182"/>
                <a:chExt cx="4824576" cy="1127155"/>
              </a:xfrm>
            </p:grpSpPr>
            <p:pic>
              <p:nvPicPr>
                <p:cNvPr id="22" name="Picture 21"/>
                <p:cNvPicPr>
                  <a:picLocks noChangeAspect="1"/>
                </p:cNvPicPr>
                <p:nvPr/>
              </p:nvPicPr>
              <p:blipFill rotWithShape="1">
                <a:blip r:embed="rId2"/>
                <a:srcRect l="66229"/>
                <a:stretch/>
              </p:blipFill>
              <p:spPr>
                <a:xfrm>
                  <a:off x="2450486" y="-44182"/>
                  <a:ext cx="2830639" cy="1127155"/>
                </a:xfrm>
                <a:prstGeom prst="rect">
                  <a:avLst/>
                </a:prstGeom>
              </p:spPr>
            </p:pic>
            <p:pic>
              <p:nvPicPr>
                <p:cNvPr id="23" name="Picture 22"/>
                <p:cNvPicPr>
                  <a:picLocks noChangeAspect="1"/>
                </p:cNvPicPr>
                <p:nvPr/>
              </p:nvPicPr>
              <p:blipFill rotWithShape="1">
                <a:blip r:embed="rId3"/>
                <a:srcRect r="73285"/>
                <a:stretch/>
              </p:blipFill>
              <p:spPr>
                <a:xfrm>
                  <a:off x="456549" y="134770"/>
                  <a:ext cx="1855390" cy="933869"/>
                </a:xfrm>
                <a:prstGeom prst="rect">
                  <a:avLst/>
                </a:prstGeom>
              </p:spPr>
            </p:pic>
          </p:grpSp>
          <p:sp>
            <p:nvSpPr>
              <p:cNvPr id="21" name="TextBox 8"/>
              <p:cNvSpPr txBox="1"/>
              <p:nvPr/>
            </p:nvSpPr>
            <p:spPr>
              <a:xfrm>
                <a:off x="3453145" y="345370"/>
                <a:ext cx="1843832" cy="392738"/>
              </a:xfrm>
              <a:prstGeom prst="rect">
                <a:avLst/>
              </a:prstGeom>
              <a:noFill/>
            </p:spPr>
            <p:txBody>
              <a:bodyPr wrap="square" rtlCol="0">
                <a:noAutofit/>
              </a:bodyPr>
              <a:lstStyle/>
              <a:p>
                <a:pPr marL="0" marR="0">
                  <a:spcBef>
                    <a:spcPts val="0"/>
                  </a:spcBef>
                  <a:spcAft>
                    <a:spcPts val="0"/>
                  </a:spcAft>
                  <a:tabLst>
                    <a:tab pos="2743200" algn="ctr"/>
                    <a:tab pos="5486400" algn="r"/>
                  </a:tabLst>
                </a:pPr>
                <a:r>
                  <a:rPr lang="en-US" sz="1200" kern="1200">
                    <a:solidFill>
                      <a:srgbClr val="000000"/>
                    </a:solidFill>
                    <a:effectLst/>
                    <a:latin typeface="Calibri" panose="020F0502020204030204" pitchFamily="34" charset="0"/>
                    <a:ea typeface="MS Mincho"/>
                    <a:cs typeface="Times New Roman" panose="02020603050405020304" pitchFamily="18" charset="0"/>
                  </a:rPr>
                  <a:t>231.80</a:t>
                </a:r>
                <a:endParaRPr lang="en-US" sz="1200">
                  <a:effectLst/>
                  <a:latin typeface="Calibri" panose="020F0502020204030204" pitchFamily="34" charset="0"/>
                  <a:ea typeface="MS Mincho"/>
                  <a:cs typeface="Times New Roman" panose="02020603050405020304" pitchFamily="18" charset="0"/>
                </a:endParaRPr>
              </a:p>
            </p:txBody>
          </p:sp>
        </p:grpSp>
        <p:sp>
          <p:nvSpPr>
            <p:cNvPr id="19" name="TextBox 8"/>
            <p:cNvSpPr txBox="1"/>
            <p:nvPr/>
          </p:nvSpPr>
          <p:spPr>
            <a:xfrm>
              <a:off x="2730519" y="640458"/>
              <a:ext cx="1643699" cy="289358"/>
            </a:xfrm>
            <a:prstGeom prst="rect">
              <a:avLst/>
            </a:prstGeom>
            <a:noFill/>
          </p:spPr>
          <p:txBody>
            <a:bodyPr wrap="square" rtlCol="0">
              <a:noAutofit/>
            </a:bodyPr>
            <a:lstStyle/>
            <a:p>
              <a:pPr marL="0" marR="0">
                <a:spcBef>
                  <a:spcPts val="0"/>
                </a:spcBef>
                <a:spcAft>
                  <a:spcPts val="0"/>
                </a:spcAft>
                <a:tabLst>
                  <a:tab pos="2743200" algn="ctr"/>
                  <a:tab pos="5486400" algn="r"/>
                </a:tabLst>
              </a:pPr>
              <a:r>
                <a:rPr lang="en-US" sz="1200" kern="1200">
                  <a:solidFill>
                    <a:srgbClr val="000000"/>
                  </a:solidFill>
                  <a:effectLst/>
                  <a:latin typeface="Calibri" panose="020F0502020204030204" pitchFamily="34" charset="0"/>
                  <a:ea typeface="MS Mincho"/>
                  <a:cs typeface="Times New Roman" panose="02020603050405020304" pitchFamily="18" charset="0"/>
                </a:rPr>
                <a:t>116.40</a:t>
              </a:r>
              <a:endParaRPr lang="en-US" sz="1200">
                <a:effectLst/>
                <a:latin typeface="Calibri" panose="020F0502020204030204" pitchFamily="34" charset="0"/>
                <a:ea typeface="MS Mincho"/>
                <a:cs typeface="Times New Roman" panose="02020603050405020304" pitchFamily="18" charset="0"/>
              </a:endParaRPr>
            </a:p>
          </p:txBody>
        </p:sp>
      </p:grpSp>
      <p:grpSp>
        <p:nvGrpSpPr>
          <p:cNvPr id="9" name="Group 8"/>
          <p:cNvGrpSpPr/>
          <p:nvPr/>
        </p:nvGrpSpPr>
        <p:grpSpPr>
          <a:xfrm>
            <a:off x="4633913" y="2898458"/>
            <a:ext cx="3295650" cy="1061085"/>
            <a:chOff x="276226" y="38100"/>
            <a:chExt cx="3295650" cy="1061085"/>
          </a:xfrm>
        </p:grpSpPr>
        <p:grpSp>
          <p:nvGrpSpPr>
            <p:cNvPr id="10" name="Group 9"/>
            <p:cNvGrpSpPr/>
            <p:nvPr/>
          </p:nvGrpSpPr>
          <p:grpSpPr>
            <a:xfrm>
              <a:off x="276226" y="180975"/>
              <a:ext cx="3295650" cy="918210"/>
              <a:chOff x="453601" y="-40120"/>
              <a:chExt cx="4793406" cy="1023499"/>
            </a:xfrm>
          </p:grpSpPr>
          <p:grpSp>
            <p:nvGrpSpPr>
              <p:cNvPr id="12" name="Group 11"/>
              <p:cNvGrpSpPr/>
              <p:nvPr/>
            </p:nvGrpSpPr>
            <p:grpSpPr>
              <a:xfrm>
                <a:off x="453601" y="-40120"/>
                <a:ext cx="4793406" cy="1023499"/>
                <a:chOff x="576685" y="-54452"/>
                <a:chExt cx="6094109" cy="1389166"/>
              </a:xfrm>
            </p:grpSpPr>
            <p:grpSp>
              <p:nvGrpSpPr>
                <p:cNvPr id="14" name="Group 13"/>
                <p:cNvGrpSpPr/>
                <p:nvPr/>
              </p:nvGrpSpPr>
              <p:grpSpPr>
                <a:xfrm>
                  <a:off x="576685" y="-54452"/>
                  <a:ext cx="6094109" cy="1389166"/>
                  <a:chOff x="456549" y="-44182"/>
                  <a:chExt cx="4824576" cy="1127155"/>
                </a:xfrm>
              </p:grpSpPr>
              <p:pic>
                <p:nvPicPr>
                  <p:cNvPr id="16" name="Picture 15"/>
                  <p:cNvPicPr>
                    <a:picLocks noChangeAspect="1"/>
                  </p:cNvPicPr>
                  <p:nvPr/>
                </p:nvPicPr>
                <p:blipFill rotWithShape="1">
                  <a:blip r:embed="rId2"/>
                  <a:srcRect l="66229"/>
                  <a:stretch/>
                </p:blipFill>
                <p:spPr>
                  <a:xfrm>
                    <a:off x="2450486" y="-44182"/>
                    <a:ext cx="2830639" cy="1127155"/>
                  </a:xfrm>
                  <a:prstGeom prst="rect">
                    <a:avLst/>
                  </a:prstGeom>
                </p:spPr>
              </p:pic>
              <p:pic>
                <p:nvPicPr>
                  <p:cNvPr id="17" name="Picture 16"/>
                  <p:cNvPicPr>
                    <a:picLocks noChangeAspect="1"/>
                  </p:cNvPicPr>
                  <p:nvPr/>
                </p:nvPicPr>
                <p:blipFill rotWithShape="1">
                  <a:blip r:embed="rId3"/>
                  <a:srcRect r="73285"/>
                  <a:stretch/>
                </p:blipFill>
                <p:spPr>
                  <a:xfrm>
                    <a:off x="456549" y="134770"/>
                    <a:ext cx="1855390" cy="933869"/>
                  </a:xfrm>
                  <a:prstGeom prst="rect">
                    <a:avLst/>
                  </a:prstGeom>
                </p:spPr>
              </p:pic>
            </p:grpSp>
            <p:sp>
              <p:nvSpPr>
                <p:cNvPr id="15" name="TextBox 8"/>
                <p:cNvSpPr txBox="1"/>
                <p:nvPr/>
              </p:nvSpPr>
              <p:spPr>
                <a:xfrm>
                  <a:off x="3453145" y="345370"/>
                  <a:ext cx="1843832" cy="392738"/>
                </a:xfrm>
                <a:prstGeom prst="rect">
                  <a:avLst/>
                </a:prstGeom>
                <a:noFill/>
              </p:spPr>
              <p:txBody>
                <a:bodyPr wrap="square" rtlCol="0">
                  <a:noAutofit/>
                </a:bodyPr>
                <a:lstStyle/>
                <a:p>
                  <a:pPr marL="0" marR="0">
                    <a:spcBef>
                      <a:spcPts val="0"/>
                    </a:spcBef>
                    <a:spcAft>
                      <a:spcPts val="0"/>
                    </a:spcAft>
                    <a:tabLst>
                      <a:tab pos="2743200" algn="ctr"/>
                      <a:tab pos="5486400" algn="r"/>
                    </a:tabLst>
                  </a:pPr>
                  <a:r>
                    <a:rPr lang="en-US" sz="1200" kern="1200">
                      <a:solidFill>
                        <a:srgbClr val="000000"/>
                      </a:solidFill>
                      <a:effectLst/>
                      <a:latin typeface="Calibri" panose="020F0502020204030204" pitchFamily="34" charset="0"/>
                      <a:ea typeface="MS Mincho"/>
                      <a:cs typeface="Times New Roman" panose="02020603050405020304" pitchFamily="18" charset="0"/>
                    </a:rPr>
                    <a:t>302.64</a:t>
                  </a:r>
                  <a:endParaRPr lang="en-US" sz="1200">
                    <a:effectLst/>
                    <a:latin typeface="Calibri" panose="020F0502020204030204" pitchFamily="34" charset="0"/>
                    <a:ea typeface="MS Mincho"/>
                    <a:cs typeface="Times New Roman" panose="02020603050405020304" pitchFamily="18" charset="0"/>
                  </a:endParaRPr>
                </a:p>
              </p:txBody>
            </p:sp>
          </p:grpSp>
          <p:sp>
            <p:nvSpPr>
              <p:cNvPr id="13" name="TextBox 8"/>
              <p:cNvSpPr txBox="1"/>
              <p:nvPr/>
            </p:nvSpPr>
            <p:spPr>
              <a:xfrm>
                <a:off x="2730519" y="640458"/>
                <a:ext cx="1643699" cy="289358"/>
              </a:xfrm>
              <a:prstGeom prst="rect">
                <a:avLst/>
              </a:prstGeom>
              <a:noFill/>
            </p:spPr>
            <p:txBody>
              <a:bodyPr wrap="square" rtlCol="0">
                <a:noAutofit/>
              </a:bodyPr>
              <a:lstStyle/>
              <a:p>
                <a:pPr marL="0" marR="0">
                  <a:spcBef>
                    <a:spcPts val="0"/>
                  </a:spcBef>
                  <a:spcAft>
                    <a:spcPts val="0"/>
                  </a:spcAft>
                  <a:tabLst>
                    <a:tab pos="2743200" algn="ctr"/>
                    <a:tab pos="5486400" algn="r"/>
                  </a:tabLst>
                </a:pPr>
                <a:r>
                  <a:rPr lang="en-US" sz="1200" kern="1200">
                    <a:solidFill>
                      <a:srgbClr val="000000"/>
                    </a:solidFill>
                    <a:effectLst/>
                    <a:latin typeface="Calibri" panose="020F0502020204030204" pitchFamily="34" charset="0"/>
                    <a:ea typeface="MS Mincho"/>
                    <a:cs typeface="Times New Roman" panose="02020603050405020304" pitchFamily="18" charset="0"/>
                  </a:rPr>
                  <a:t>148.80</a:t>
                </a:r>
                <a:endParaRPr lang="en-US" sz="1200">
                  <a:effectLst/>
                  <a:latin typeface="Calibri" panose="020F0502020204030204" pitchFamily="34" charset="0"/>
                  <a:ea typeface="MS Mincho"/>
                  <a:cs typeface="Times New Roman" panose="02020603050405020304" pitchFamily="18" charset="0"/>
                </a:endParaRPr>
              </a:p>
            </p:txBody>
          </p:sp>
        </p:grpSp>
        <p:sp>
          <p:nvSpPr>
            <p:cNvPr id="11" name="Text Box 2"/>
            <p:cNvSpPr txBox="1">
              <a:spLocks noChangeArrowheads="1"/>
            </p:cNvSpPr>
            <p:nvPr/>
          </p:nvSpPr>
          <p:spPr bwMode="auto">
            <a:xfrm>
              <a:off x="485775" y="38100"/>
              <a:ext cx="2556510" cy="31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171450" marR="0" algn="ctr">
                <a:spcBef>
                  <a:spcPts val="0"/>
                </a:spcBef>
                <a:spcAft>
                  <a:spcPts val="0"/>
                </a:spcAft>
              </a:pPr>
              <a:r>
                <a:rPr lang="en-US" sz="1200" b="1">
                  <a:effectLst/>
                  <a:latin typeface="Calibri" panose="020F0502020204030204" pitchFamily="34" charset="0"/>
                  <a:ea typeface="MS Mincho"/>
                  <a:cs typeface="Times New Roman" panose="02020603050405020304" pitchFamily="18" charset="0"/>
                </a:rPr>
                <a:t>1.2 New to Medicare PDP/MA-PD</a:t>
              </a:r>
              <a:endParaRPr lang="en-US" sz="1200">
                <a:effectLst/>
                <a:latin typeface="Calibri" panose="020F0502020204030204" pitchFamily="34" charset="0"/>
                <a:ea typeface="MS Mincho"/>
                <a:cs typeface="Times New Roman" panose="02020603050405020304" pitchFamily="18" charset="0"/>
              </a:endParaRPr>
            </a:p>
          </p:txBody>
        </p:sp>
      </p:grpSp>
      <p:sp>
        <p:nvSpPr>
          <p:cNvPr id="24" name="Rectangle 23">
            <a:extLst>
              <a:ext uri="{FF2B5EF4-FFF2-40B4-BE49-F238E27FC236}">
                <a16:creationId xmlns:a16="http://schemas.microsoft.com/office/drawing/2014/main" id="{3A8A4704-D49F-42F5-A69E-90F81C35740A}"/>
              </a:ext>
            </a:extLst>
          </p:cNvPr>
          <p:cNvSpPr/>
          <p:nvPr/>
        </p:nvSpPr>
        <p:spPr>
          <a:xfrm>
            <a:off x="685800" y="2780280"/>
            <a:ext cx="7543800" cy="14869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8228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5"/>
            <a:ext cx="8382000" cy="609600"/>
          </a:xfrm>
        </p:spPr>
        <p:txBody>
          <a:bodyPr/>
          <a:lstStyle/>
          <a:p>
            <a:r>
              <a:rPr lang="en-US" dirty="0"/>
              <a:t>Step 4: Attach Cost Verification Sources</a:t>
            </a:r>
          </a:p>
        </p:txBody>
      </p:sp>
      <p:sp>
        <p:nvSpPr>
          <p:cNvPr id="3" name="Content Placeholder 2"/>
          <p:cNvSpPr>
            <a:spLocks noGrp="1"/>
          </p:cNvSpPr>
          <p:nvPr>
            <p:ph idx="1"/>
          </p:nvPr>
        </p:nvSpPr>
        <p:spPr>
          <a:xfrm>
            <a:off x="628650" y="1623491"/>
            <a:ext cx="7886700" cy="4119563"/>
          </a:xfrm>
        </p:spPr>
        <p:txBody>
          <a:bodyPr/>
          <a:lstStyle/>
          <a:p>
            <a:r>
              <a:rPr lang="en-US" sz="2800" dirty="0"/>
              <a:t>Attach the following verification to the Beneficiary Contact Form:</a:t>
            </a:r>
          </a:p>
          <a:p>
            <a:pPr marL="971550" lvl="1" indent="-514350">
              <a:buAutoNum type="arabicPeriod"/>
            </a:pPr>
            <a:r>
              <a:rPr lang="en-US" dirty="0"/>
              <a:t>Application confirmation </a:t>
            </a:r>
          </a:p>
          <a:p>
            <a:pPr marL="971550" lvl="1" indent="-514350">
              <a:buAutoNum type="arabicPeriod"/>
            </a:pPr>
            <a:r>
              <a:rPr lang="en-US" dirty="0"/>
              <a:t>Cost changes verification detailing Original and New Cost</a:t>
            </a:r>
          </a:p>
        </p:txBody>
      </p:sp>
      <p:grpSp>
        <p:nvGrpSpPr>
          <p:cNvPr id="7" name="Group 6"/>
          <p:cNvGrpSpPr/>
          <p:nvPr/>
        </p:nvGrpSpPr>
        <p:grpSpPr>
          <a:xfrm>
            <a:off x="1143000" y="4039256"/>
            <a:ext cx="6029692" cy="1283677"/>
            <a:chOff x="881062" y="1881554"/>
            <a:chExt cx="3882535" cy="951219"/>
          </a:xfrm>
        </p:grpSpPr>
        <p:pic>
          <p:nvPicPr>
            <p:cNvPr id="4" name="Picture 3"/>
            <p:cNvPicPr>
              <a:picLocks noChangeAspect="1"/>
            </p:cNvPicPr>
            <p:nvPr/>
          </p:nvPicPr>
          <p:blipFill rotWithShape="1">
            <a:blip r:embed="rId3"/>
            <a:srcRect t="-4457" r="87400"/>
            <a:stretch/>
          </p:blipFill>
          <p:spPr>
            <a:xfrm>
              <a:off x="881062" y="1881554"/>
              <a:ext cx="930153" cy="951219"/>
            </a:xfrm>
            <a:prstGeom prst="rect">
              <a:avLst/>
            </a:prstGeom>
          </p:spPr>
        </p:pic>
        <p:pic>
          <p:nvPicPr>
            <p:cNvPr id="5" name="Picture 4"/>
            <p:cNvPicPr>
              <a:picLocks noChangeAspect="1"/>
            </p:cNvPicPr>
            <p:nvPr/>
          </p:nvPicPr>
          <p:blipFill rotWithShape="1">
            <a:blip r:embed="rId3"/>
            <a:srcRect l="60005" t="5349" b="-2082"/>
            <a:stretch/>
          </p:blipFill>
          <p:spPr>
            <a:xfrm>
              <a:off x="1811215" y="1951891"/>
              <a:ext cx="2952382" cy="880881"/>
            </a:xfrm>
            <a:prstGeom prst="rect">
              <a:avLst/>
            </a:prstGeom>
          </p:spPr>
        </p:pic>
      </p:gr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3677D713-8714-43D2-B80D-1A8C36B7D5FA}"/>
              </a:ext>
            </a:extLst>
          </p:cNvPr>
          <p:cNvSpPr txBox="1"/>
          <p:nvPr/>
        </p:nvSpPr>
        <p:spPr>
          <a:xfrm>
            <a:off x="1143000" y="5383996"/>
            <a:ext cx="7010400" cy="923330"/>
          </a:xfrm>
          <a:prstGeom prst="rect">
            <a:avLst/>
          </a:prstGeom>
          <a:noFill/>
          <a:ln w="25400">
            <a:solidFill>
              <a:schemeClr val="tx1">
                <a:lumMod val="50000"/>
                <a:lumOff val="50000"/>
              </a:schemeClr>
            </a:solidFill>
          </a:ln>
        </p:spPr>
        <p:txBody>
          <a:bodyPr wrap="square" rtlCol="0">
            <a:spAutoFit/>
          </a:bodyPr>
          <a:lstStyle/>
          <a:p>
            <a:pPr marL="285750" indent="-285750">
              <a:buFont typeface="Arial" panose="020B0604020202020204" pitchFamily="34" charset="0"/>
              <a:buChar char="•"/>
            </a:pPr>
            <a:r>
              <a:rPr lang="en-US" b="1" dirty="0"/>
              <a:t>File types accepted: </a:t>
            </a:r>
            <a:r>
              <a:rPr lang="en-US" dirty="0"/>
              <a:t>pdf, </a:t>
            </a:r>
            <a:r>
              <a:rPr lang="en-US" dirty="0" err="1"/>
              <a:t>png</a:t>
            </a:r>
            <a:r>
              <a:rPr lang="en-US" dirty="0"/>
              <a:t>, jpeg, rtf, doc/docx; ppt/pptx; </a:t>
            </a:r>
            <a:r>
              <a:rPr lang="en-US" dirty="0" err="1"/>
              <a:t>xls</a:t>
            </a:r>
            <a:r>
              <a:rPr lang="en-US" dirty="0"/>
              <a:t>/</a:t>
            </a:r>
            <a:r>
              <a:rPr lang="en-US" dirty="0" err="1"/>
              <a:t>xlxs</a:t>
            </a:r>
            <a:r>
              <a:rPr lang="en-US" dirty="0"/>
              <a:t>, m4a, csv, html, xml, bmp</a:t>
            </a:r>
          </a:p>
          <a:p>
            <a:pPr marL="285750" indent="-285750">
              <a:buFont typeface="Arial" panose="020B0604020202020204" pitchFamily="34" charset="0"/>
              <a:buChar char="•"/>
            </a:pPr>
            <a:r>
              <a:rPr lang="en-US" dirty="0"/>
              <a:t>File size limit: 500MB per file. </a:t>
            </a:r>
          </a:p>
        </p:txBody>
      </p:sp>
    </p:spTree>
    <p:extLst>
      <p:ext uri="{BB962C8B-B14F-4D97-AF65-F5344CB8AC3E}">
        <p14:creationId xmlns:p14="http://schemas.microsoft.com/office/powerpoint/2010/main" val="350200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STARS Security</a:t>
            </a:r>
          </a:p>
        </p:txBody>
      </p:sp>
      <p:sp>
        <p:nvSpPr>
          <p:cNvPr id="5" name="Content Placeholder 4"/>
          <p:cNvSpPr>
            <a:spLocks noGrp="1"/>
          </p:cNvSpPr>
          <p:nvPr>
            <p:ph idx="1"/>
          </p:nvPr>
        </p:nvSpPr>
        <p:spPr/>
        <p:txBody>
          <a:bodyPr/>
          <a:lstStyle/>
          <a:p>
            <a:r>
              <a:rPr lang="en-US" sz="2800" dirty="0"/>
              <a:t>Federal Information Security Management Act (FISMA) moderate</a:t>
            </a:r>
          </a:p>
          <a:p>
            <a:pPr lvl="1"/>
            <a:r>
              <a:rPr lang="en-US" sz="2400" dirty="0"/>
              <a:t>Data encrypted during API transfer </a:t>
            </a:r>
          </a:p>
          <a:p>
            <a:pPr lvl="1"/>
            <a:r>
              <a:rPr lang="en-US" sz="2400" dirty="0"/>
              <a:t>Data encrypted in STARS</a:t>
            </a:r>
          </a:p>
          <a:p>
            <a:pPr lvl="1"/>
            <a:r>
              <a:rPr lang="en-US" sz="2400" dirty="0"/>
              <a:t>Password requirements</a:t>
            </a:r>
          </a:p>
          <a:p>
            <a:pPr lvl="2"/>
            <a:r>
              <a:rPr lang="en-US" sz="2000" dirty="0"/>
              <a:t>Valid for 90 days</a:t>
            </a:r>
            <a:endParaRPr lang="en-US" dirty="0"/>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4621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PII and PHI</a:t>
            </a:r>
          </a:p>
        </p:txBody>
      </p:sp>
      <p:graphicFrame>
        <p:nvGraphicFramePr>
          <p:cNvPr id="6" name="Content Placeholder 5"/>
          <p:cNvGraphicFramePr>
            <a:graphicFrameLocks noGrp="1"/>
          </p:cNvGraphicFramePr>
          <p:nvPr>
            <p:ph idx="1"/>
          </p:nvPr>
        </p:nvGraphicFramePr>
        <p:xfrm>
          <a:off x="457200" y="1984375"/>
          <a:ext cx="8229600" cy="3576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352599782"/>
                    </a:ext>
                  </a:extLst>
                </a:gridCol>
                <a:gridCol w="4114800">
                  <a:extLst>
                    <a:ext uri="{9D8B030D-6E8A-4147-A177-3AD203B41FA5}">
                      <a16:colId xmlns:a16="http://schemas.microsoft.com/office/drawing/2014/main" val="1979193377"/>
                    </a:ext>
                  </a:extLst>
                </a:gridCol>
              </a:tblGrid>
              <a:tr h="370840">
                <a:tc>
                  <a:txBody>
                    <a:bodyPr/>
                    <a:lstStyle/>
                    <a:p>
                      <a:r>
                        <a:rPr lang="en-US" dirty="0"/>
                        <a:t>Personally Identifiable Information (PII)</a:t>
                      </a:r>
                    </a:p>
                  </a:txBody>
                  <a:tcPr/>
                </a:tc>
                <a:tc>
                  <a:txBody>
                    <a:bodyPr/>
                    <a:lstStyle/>
                    <a:p>
                      <a:r>
                        <a:rPr lang="en-US" dirty="0"/>
                        <a:t>Protected Health Information (PHI)</a:t>
                      </a:r>
                    </a:p>
                  </a:txBody>
                  <a:tcPr/>
                </a:tc>
                <a:extLst>
                  <a:ext uri="{0D108BD9-81ED-4DB2-BD59-A6C34878D82A}">
                    <a16:rowId xmlns:a16="http://schemas.microsoft.com/office/drawing/2014/main" val="666573266"/>
                  </a:ext>
                </a:extLst>
              </a:tr>
              <a:tr h="370840">
                <a:tc>
                  <a:txBody>
                    <a:bodyPr/>
                    <a:lstStyle/>
                    <a:p>
                      <a:r>
                        <a:rPr lang="en-US" dirty="0"/>
                        <a:t>Information which can be used to </a:t>
                      </a:r>
                      <a:r>
                        <a:rPr lang="en-US" b="1" dirty="0"/>
                        <a:t>distinguish or trace an individual’s identity</a:t>
                      </a:r>
                      <a:r>
                        <a:rPr lang="en-US" dirty="0"/>
                        <a:t>, such as their name, social security number, biometric records, etc. alone or when combined with other personal or identifying information which is linked or linkable</a:t>
                      </a:r>
                      <a:r>
                        <a:rPr lang="en-US" baseline="0" dirty="0"/>
                        <a:t> to a specific individual, such as a data and place of birth, mother’s maiden name, etc.”</a:t>
                      </a:r>
                      <a:r>
                        <a:rPr lang="en-US" baseline="30000" dirty="0"/>
                        <a:t>1</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Individually</a:t>
                      </a:r>
                      <a:r>
                        <a:rPr lang="en-US" sz="1800" b="0" i="0" kern="1200" baseline="0" dirty="0">
                          <a:solidFill>
                            <a:schemeClr val="dk1"/>
                          </a:solidFill>
                          <a:effectLst/>
                          <a:latin typeface="+mn-lt"/>
                          <a:ea typeface="+mn-ea"/>
                          <a:cs typeface="+mn-cs"/>
                        </a:rPr>
                        <a:t> </a:t>
                      </a:r>
                      <a:r>
                        <a:rPr lang="en-US" sz="1800" b="1" i="0" kern="1200" baseline="0" dirty="0">
                          <a:solidFill>
                            <a:schemeClr val="dk1"/>
                          </a:solidFill>
                          <a:effectLst/>
                          <a:latin typeface="+mn-lt"/>
                          <a:ea typeface="+mn-ea"/>
                          <a:cs typeface="+mn-cs"/>
                        </a:rPr>
                        <a:t>identifiable health information </a:t>
                      </a:r>
                      <a:r>
                        <a:rPr lang="en-US" sz="1800" b="0" i="0" kern="1200" baseline="0" dirty="0">
                          <a:solidFill>
                            <a:schemeClr val="dk1"/>
                          </a:solidFill>
                          <a:effectLst/>
                          <a:latin typeface="+mn-lt"/>
                          <a:ea typeface="+mn-ea"/>
                          <a:cs typeface="+mn-cs"/>
                        </a:rPr>
                        <a:t>that is explicitly linked to a particular individual, </a:t>
                      </a:r>
                      <a:r>
                        <a:rPr lang="en-US" sz="1800" b="0" i="0" kern="1200" dirty="0">
                          <a:solidFill>
                            <a:schemeClr val="dk1"/>
                          </a:solidFill>
                          <a:effectLst/>
                          <a:latin typeface="+mn-lt"/>
                          <a:ea typeface="+mn-ea"/>
                          <a:cs typeface="+mn-cs"/>
                        </a:rPr>
                        <a:t>and health information which can allow individual identification.</a:t>
                      </a:r>
                      <a:r>
                        <a:rPr lang="en-US" sz="1800" b="0" i="0" kern="1200" baseline="30000" dirty="0">
                          <a:solidFill>
                            <a:schemeClr val="dk1"/>
                          </a:solidFill>
                          <a:effectLst/>
                          <a:latin typeface="+mn-lt"/>
                          <a:ea typeface="+mn-ea"/>
                          <a:cs typeface="+mn-cs"/>
                        </a:rPr>
                        <a:t>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PHI includes many common identifiers (e.g., name, address, birth date, Social Security Number) when they can be associated with the health information listed above. </a:t>
                      </a:r>
                      <a:endParaRPr lang="en-US" dirty="0"/>
                    </a:p>
                  </a:txBody>
                  <a:tcPr/>
                </a:tc>
                <a:extLst>
                  <a:ext uri="{0D108BD9-81ED-4DB2-BD59-A6C34878D82A}">
                    <a16:rowId xmlns:a16="http://schemas.microsoft.com/office/drawing/2014/main" val="3159763662"/>
                  </a:ext>
                </a:extLst>
              </a:tr>
              <a:tr h="370840">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189882272"/>
                  </a:ext>
                </a:extLst>
              </a:tr>
            </a:tbl>
          </a:graphicData>
        </a:graphic>
      </p:graphicFrame>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TextBox 6"/>
          <p:cNvSpPr txBox="1"/>
          <p:nvPr/>
        </p:nvSpPr>
        <p:spPr>
          <a:xfrm>
            <a:off x="365104" y="6070898"/>
            <a:ext cx="7357420" cy="46166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OMB M-07-16 Memo </a:t>
            </a:r>
            <a:r>
              <a:rPr kumimoji="0" lang="en-US" sz="1200" b="0" i="0" u="none" strike="noStrike" kern="1200" cap="none" spc="0" normalizeH="0" baseline="0" noProof="0" dirty="0">
                <a:ln>
                  <a:noFill/>
                </a:ln>
                <a:solidFill>
                  <a:prstClr val="black"/>
                </a:solidFill>
                <a:effectLst/>
                <a:uLnTx/>
                <a:uFillTx/>
                <a:latin typeface="Calibri"/>
                <a:ea typeface="+mn-ea"/>
                <a:cs typeface="+mn-cs"/>
              </a:rPr>
              <a:t>Safeguarding Against and Responding to the Breach of Personally Identifiable Information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Health Insurance Portability and Accountability Act of 1996 </a:t>
            </a: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4"/>
              </a:rPr>
              <a:t>website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0383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Handling Sensitive Data</a:t>
            </a:r>
          </a:p>
        </p:txBody>
      </p:sp>
      <p:sp>
        <p:nvSpPr>
          <p:cNvPr id="3" name="Content Placeholder 2"/>
          <p:cNvSpPr>
            <a:spLocks noGrp="1"/>
          </p:cNvSpPr>
          <p:nvPr>
            <p:ph idx="1"/>
          </p:nvPr>
        </p:nvSpPr>
        <p:spPr/>
        <p:txBody>
          <a:bodyPr>
            <a:normAutofit lnSpcReduction="10000"/>
          </a:bodyPr>
          <a:lstStyle/>
          <a:p>
            <a:r>
              <a:rPr lang="en-US" dirty="0"/>
              <a:t>Use private spaces to ensure sensitive data is safeguarded</a:t>
            </a:r>
          </a:p>
          <a:p>
            <a:r>
              <a:rPr lang="en-US" dirty="0"/>
              <a:t>Store all hard copies securely in locked filing cabinets or offices with a maintained filing system</a:t>
            </a:r>
          </a:p>
          <a:p>
            <a:r>
              <a:rPr lang="en-US" dirty="0"/>
              <a:t>Password protect electronic formatted documents and equipment (phones, computers, USB drives) </a:t>
            </a:r>
          </a:p>
          <a:p>
            <a:r>
              <a:rPr lang="en-US" dirty="0"/>
              <a:t>Do not leave files of documents with PII on desks, printers, personal computers, phones or other devices</a:t>
            </a:r>
          </a:p>
          <a:p>
            <a:r>
              <a:rPr lang="en-US" dirty="0"/>
              <a:t>Send and forward only encrypted emails with PII</a:t>
            </a:r>
          </a:p>
          <a:p>
            <a:r>
              <a:rPr lang="en-US" dirty="0"/>
              <a:t>Clear web browser history </a:t>
            </a:r>
          </a:p>
          <a:p>
            <a:r>
              <a:rPr lang="en-US" dirty="0"/>
              <a:t>Disable auto-fill on web browser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38104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0F0839-C561-4D5E-A426-4BA8F60E0DD8}"/>
              </a:ext>
            </a:extLst>
          </p:cNvPr>
          <p:cNvSpPr>
            <a:spLocks noGrp="1"/>
          </p:cNvSpPr>
          <p:nvPr>
            <p:ph type="sldNum" sz="quarter" idx="10"/>
          </p:nvPr>
        </p:nvSpPr>
        <p:spPr/>
        <p:txBody>
          <a:bodyPr/>
          <a:lstStyle/>
          <a:p>
            <a:fld id="{3F8D7C79-9F0D-45BA-8AA8-25F5A89F7A34}" type="slidenum">
              <a:rPr lang="en-US" smtClean="0">
                <a:solidFill>
                  <a:prstClr val="black"/>
                </a:solidFill>
              </a:rPr>
              <a:pPr/>
              <a:t>27</a:t>
            </a:fld>
            <a:endParaRPr lang="en-US" dirty="0">
              <a:solidFill>
                <a:prstClr val="black"/>
              </a:solidFill>
            </a:endParaRPr>
          </a:p>
        </p:txBody>
      </p:sp>
      <p:sp>
        <p:nvSpPr>
          <p:cNvPr id="5" name="Content Placeholder 2"/>
          <p:cNvSpPr txBox="1">
            <a:spLocks/>
          </p:cNvSpPr>
          <p:nvPr/>
        </p:nvSpPr>
        <p:spPr bwMode="auto">
          <a:xfrm>
            <a:off x="471055" y="1678111"/>
            <a:ext cx="8046027" cy="4508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25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Grantee record retention policy </a:t>
            </a:r>
          </a:p>
          <a:p>
            <a:pPr lvl="1">
              <a:buFont typeface="Arial" pitchFamily="34" charset="0"/>
              <a:buChar char="•"/>
            </a:pPr>
            <a:r>
              <a:rPr lang="en-US" dirty="0"/>
              <a:t>Applies to all ACL grants</a:t>
            </a:r>
          </a:p>
          <a:p>
            <a:pPr lvl="1">
              <a:buFont typeface="Arial" pitchFamily="34" charset="0"/>
              <a:buChar char="•"/>
            </a:pPr>
            <a:r>
              <a:rPr lang="en-US" dirty="0"/>
              <a:t>Retain all documentation for a grant for a minimum of three (3) years after the submission of the final report </a:t>
            </a:r>
          </a:p>
          <a:p>
            <a:pPr lvl="1">
              <a:buFont typeface="Arial" pitchFamily="34" charset="0"/>
              <a:buChar char="•"/>
            </a:pPr>
            <a:r>
              <a:rPr lang="en-US" dirty="0"/>
              <a:t>SHIP Grant Example</a:t>
            </a:r>
          </a:p>
          <a:p>
            <a:pPr lvl="2"/>
            <a:r>
              <a:rPr lang="en-US" sz="2800" dirty="0"/>
              <a:t>Grant ending 3/31/2020</a:t>
            </a:r>
          </a:p>
          <a:p>
            <a:pPr lvl="2"/>
            <a:r>
              <a:rPr lang="en-US" sz="2800" dirty="0"/>
              <a:t>Final report due on 7/1/2020 </a:t>
            </a:r>
          </a:p>
          <a:p>
            <a:pPr lvl="2"/>
            <a:r>
              <a:rPr lang="en-US" sz="2800" dirty="0"/>
              <a:t>Maintain grant documentation to 7/1/2023 </a:t>
            </a:r>
          </a:p>
        </p:txBody>
      </p:sp>
      <p:sp>
        <p:nvSpPr>
          <p:cNvPr id="8" name="Title 7"/>
          <p:cNvSpPr>
            <a:spLocks noGrp="1"/>
          </p:cNvSpPr>
          <p:nvPr>
            <p:ph type="title"/>
          </p:nvPr>
        </p:nvSpPr>
        <p:spPr/>
        <p:txBody>
          <a:bodyPr/>
          <a:lstStyle/>
          <a:p>
            <a:r>
              <a:rPr lang="en-US" dirty="0"/>
              <a:t>Records Retention Requirements</a:t>
            </a:r>
          </a:p>
        </p:txBody>
      </p:sp>
    </p:spTree>
    <p:extLst>
      <p:ext uri="{BB962C8B-B14F-4D97-AF65-F5344CB8AC3E}">
        <p14:creationId xmlns:p14="http://schemas.microsoft.com/office/powerpoint/2010/main" val="1937218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366C3-5123-41BE-9D94-EC8C450C49AB}"/>
              </a:ext>
            </a:extLst>
          </p:cNvPr>
          <p:cNvSpPr>
            <a:spLocks noGrp="1"/>
          </p:cNvSpPr>
          <p:nvPr>
            <p:ph type="title"/>
          </p:nvPr>
        </p:nvSpPr>
        <p:spPr/>
        <p:txBody>
          <a:bodyPr/>
          <a:lstStyle/>
          <a:p>
            <a:r>
              <a:rPr lang="en-US" dirty="0">
                <a:solidFill>
                  <a:srgbClr val="0070C0"/>
                </a:solidFill>
              </a:rPr>
              <a:t>Part D Enrollment Outcomes and quality assurance Reports</a:t>
            </a:r>
          </a:p>
        </p:txBody>
      </p:sp>
      <p:sp>
        <p:nvSpPr>
          <p:cNvPr id="4" name="Slide Number Placeholder 3">
            <a:extLst>
              <a:ext uri="{FF2B5EF4-FFF2-40B4-BE49-F238E27FC236}">
                <a16:creationId xmlns:a16="http://schemas.microsoft.com/office/drawing/2014/main" id="{9FAC236B-C0B0-48BA-BDCA-38050A1DE0D9}"/>
              </a:ext>
            </a:extLst>
          </p:cNvPr>
          <p:cNvSpPr>
            <a:spLocks noGrp="1"/>
          </p:cNvSpPr>
          <p:nvPr>
            <p:ph type="sldNum" sz="quarter" idx="10"/>
          </p:nvPr>
        </p:nvSpPr>
        <p:spPr/>
        <p:txBody>
          <a:bodyPr/>
          <a:lstStyle/>
          <a:p>
            <a:fld id="{3F8D7C79-9F0D-45BA-8AA8-25F5A89F7A34}" type="slidenum">
              <a:rPr lang="en-US" smtClean="0">
                <a:solidFill>
                  <a:prstClr val="black"/>
                </a:solidFill>
              </a:rPr>
              <a:pPr/>
              <a:t>28</a:t>
            </a:fld>
            <a:endParaRPr lang="en-US" dirty="0">
              <a:solidFill>
                <a:prstClr val="black"/>
              </a:solidFill>
            </a:endParaRP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497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4D05887-E845-44B4-9FDA-6C1061D3FD06}"/>
              </a:ext>
            </a:extLst>
          </p:cNvPr>
          <p:cNvSpPr>
            <a:spLocks noGrp="1"/>
          </p:cNvSpPr>
          <p:nvPr>
            <p:ph idx="1"/>
          </p:nvPr>
        </p:nvSpPr>
        <p:spPr/>
        <p:txBody>
          <a:bodyPr/>
          <a:lstStyle/>
          <a:p>
            <a:r>
              <a:rPr lang="en-US" sz="2800" dirty="0"/>
              <a:t>Two reports</a:t>
            </a:r>
          </a:p>
          <a:p>
            <a:pPr lvl="1"/>
            <a:r>
              <a:rPr lang="en-US" dirty="0"/>
              <a:t>Quality Assurance </a:t>
            </a:r>
          </a:p>
          <a:p>
            <a:pPr lvl="2"/>
            <a:r>
              <a:rPr lang="en-US" dirty="0"/>
              <a:t>Incomplete records for further review</a:t>
            </a:r>
          </a:p>
          <a:p>
            <a:pPr lvl="2"/>
            <a:r>
              <a:rPr lang="en-US" dirty="0"/>
              <a:t>Valid records documentation verification checks</a:t>
            </a:r>
          </a:p>
          <a:p>
            <a:pPr lvl="1"/>
            <a:r>
              <a:rPr lang="en-US" dirty="0"/>
              <a:t>Enrollment Outcomes Aggregate Reports</a:t>
            </a:r>
          </a:p>
          <a:p>
            <a:pPr lvl="2"/>
            <a:r>
              <a:rPr lang="en-US" dirty="0"/>
              <a:t>National</a:t>
            </a:r>
          </a:p>
          <a:p>
            <a:pPr lvl="2"/>
            <a:r>
              <a:rPr lang="en-US" dirty="0"/>
              <a:t>State/</a:t>
            </a:r>
            <a:r>
              <a:rPr lang="en-US" dirty="0" err="1"/>
              <a:t>Substate</a:t>
            </a:r>
            <a:r>
              <a:rPr lang="en-US" dirty="0"/>
              <a:t>/Site</a:t>
            </a:r>
          </a:p>
          <a:p>
            <a:pPr lvl="2"/>
            <a:r>
              <a:rPr lang="en-US" dirty="0"/>
              <a:t>Team member</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611391BD-1F4F-4072-9291-5F79A6075AF2}"/>
              </a:ext>
            </a:extLst>
          </p:cNvPr>
          <p:cNvSpPr>
            <a:spLocks noGrp="1"/>
          </p:cNvSpPr>
          <p:nvPr>
            <p:ph type="sldNum" sz="quarter" idx="10"/>
          </p:nvPr>
        </p:nvSpPr>
        <p:spPr/>
        <p:txBody>
          <a:bodyPr/>
          <a:lstStyle/>
          <a:p>
            <a:fld id="{3F8D7C79-9F0D-45BA-8AA8-25F5A89F7A34}" type="slidenum">
              <a:rPr lang="en-US" smtClean="0">
                <a:solidFill>
                  <a:prstClr val="black"/>
                </a:solidFill>
              </a:rPr>
              <a:pPr/>
              <a:t>29</a:t>
            </a:fld>
            <a:endParaRPr lang="en-US" dirty="0">
              <a:solidFill>
                <a:prstClr val="black"/>
              </a:solidFill>
            </a:endParaRPr>
          </a:p>
        </p:txBody>
      </p:sp>
      <p:sp>
        <p:nvSpPr>
          <p:cNvPr id="7" name="Title 7"/>
          <p:cNvSpPr>
            <a:spLocks noGrp="1"/>
          </p:cNvSpPr>
          <p:nvPr>
            <p:ph type="title"/>
          </p:nvPr>
        </p:nvSpPr>
        <p:spPr>
          <a:xfrm>
            <a:off x="457200" y="1063625"/>
            <a:ext cx="8229600" cy="609600"/>
          </a:xfrm>
        </p:spPr>
        <p:txBody>
          <a:bodyPr/>
          <a:lstStyle/>
          <a:p>
            <a:r>
              <a:rPr lang="en-US" dirty="0"/>
              <a:t>Enrollment Outcomes Reports in 2021</a:t>
            </a:r>
          </a:p>
        </p:txBody>
      </p:sp>
    </p:spTree>
    <p:extLst>
      <p:ext uri="{BB962C8B-B14F-4D97-AF65-F5344CB8AC3E}">
        <p14:creationId xmlns:p14="http://schemas.microsoft.com/office/powerpoint/2010/main" val="140952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B096-4CDA-4138-BD05-24752BC38F0E}"/>
              </a:ext>
            </a:extLst>
          </p:cNvPr>
          <p:cNvSpPr>
            <a:spLocks noGrp="1"/>
          </p:cNvSpPr>
          <p:nvPr>
            <p:ph type="title"/>
          </p:nvPr>
        </p:nvSpPr>
        <p:spPr/>
        <p:txBody>
          <a:bodyPr/>
          <a:lstStyle/>
          <a:p>
            <a:r>
              <a:rPr lang="en-US" dirty="0"/>
              <a:t>Polling</a:t>
            </a:r>
          </a:p>
        </p:txBody>
      </p:sp>
      <p:sp>
        <p:nvSpPr>
          <p:cNvPr id="3" name="Slide Number Placeholder 2">
            <a:extLst>
              <a:ext uri="{FF2B5EF4-FFF2-40B4-BE49-F238E27FC236}">
                <a16:creationId xmlns:a16="http://schemas.microsoft.com/office/drawing/2014/main" id="{B367DDB8-4F18-424E-9B47-A547CB8022D6}"/>
              </a:ext>
            </a:extLst>
          </p:cNvPr>
          <p:cNvSpPr>
            <a:spLocks noGrp="1"/>
          </p:cNvSpPr>
          <p:nvPr>
            <p:ph type="sldNum" sz="quarter" idx="12"/>
          </p:nvPr>
        </p:nvSpPr>
        <p:spPr/>
        <p:txBody>
          <a:bodyPr>
            <a:normAutofit fontScale="85000" lnSpcReduction="20000"/>
          </a:bodyPr>
          <a:lstStyle/>
          <a:p>
            <a:fld id="{A162D542-39A4-4598-BEB9-D1267FDA8501}" type="slidenum">
              <a:rPr lang="en-US" smtClean="0"/>
              <a:t>3</a:t>
            </a:fld>
            <a:endParaRPr lang="en-US" dirty="0"/>
          </a:p>
        </p:txBody>
      </p:sp>
      <p:sp>
        <p:nvSpPr>
          <p:cNvPr id="4" name="Content Placeholder 3">
            <a:extLst>
              <a:ext uri="{FF2B5EF4-FFF2-40B4-BE49-F238E27FC236}">
                <a16:creationId xmlns:a16="http://schemas.microsoft.com/office/drawing/2014/main" id="{5C980FFB-F3F0-4534-BB0F-8BE8E962DEDD}"/>
              </a:ext>
            </a:extLst>
          </p:cNvPr>
          <p:cNvSpPr>
            <a:spLocks noGrp="1"/>
          </p:cNvSpPr>
          <p:nvPr>
            <p:ph sz="quarter" idx="1"/>
          </p:nvPr>
        </p:nvSpPr>
        <p:spPr/>
        <p:txBody>
          <a:bodyPr/>
          <a:lstStyle/>
          <a:p>
            <a:pPr marL="514350" indent="-514350">
              <a:buFont typeface="+mj-lt"/>
              <a:buAutoNum type="arabicPeriod"/>
            </a:pPr>
            <a:r>
              <a:rPr lang="en-US" dirty="0"/>
              <a:t>Have you been to previous webinar training about entering Part D cost changes in STARS?</a:t>
            </a:r>
          </a:p>
          <a:p>
            <a:pPr marL="514350" indent="-514350">
              <a:buFont typeface="+mj-lt"/>
              <a:buAutoNum type="arabicPeriod"/>
            </a:pPr>
            <a:r>
              <a:rPr lang="en-US" dirty="0"/>
              <a:t>Have you seen the STARS Manual?</a:t>
            </a:r>
          </a:p>
          <a:p>
            <a:pPr marL="514350" indent="-514350">
              <a:buFont typeface="+mj-lt"/>
              <a:buAutoNum type="arabicPeriod"/>
            </a:pPr>
            <a:r>
              <a:rPr lang="en-US" dirty="0"/>
              <a:t>Have you seen the PDP/MA-PD Cost Reporting Job Aid?</a:t>
            </a:r>
            <a:br>
              <a:rPr lang="en-US" dirty="0"/>
            </a:br>
            <a:br>
              <a:rPr lang="en-US" dirty="0"/>
            </a:br>
            <a:endParaRPr lang="en-US" dirty="0"/>
          </a:p>
        </p:txBody>
      </p:sp>
    </p:spTree>
    <p:extLst>
      <p:ext uri="{BB962C8B-B14F-4D97-AF65-F5344CB8AC3E}">
        <p14:creationId xmlns:p14="http://schemas.microsoft.com/office/powerpoint/2010/main" val="410936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dirty="0"/>
              <a:t>Ginny Paulson, SHIP TA Center</a:t>
            </a:r>
          </a:p>
          <a:p>
            <a:endParaRPr lang="en-US" dirty="0"/>
          </a:p>
        </p:txBody>
      </p:sp>
      <p:sp>
        <p:nvSpPr>
          <p:cNvPr id="5" name="Title 4"/>
          <p:cNvSpPr>
            <a:spLocks noGrp="1"/>
          </p:cNvSpPr>
          <p:nvPr>
            <p:ph type="title"/>
          </p:nvPr>
        </p:nvSpPr>
        <p:spPr>
          <a:xfrm>
            <a:off x="1371600" y="1600200"/>
            <a:ext cx="7620000" cy="914400"/>
          </a:xfrm>
        </p:spPr>
        <p:txBody>
          <a:bodyPr>
            <a:noAutofit/>
          </a:bodyPr>
          <a:lstStyle/>
          <a:p>
            <a:r>
              <a:rPr lang="en-US" sz="3600" dirty="0"/>
              <a:t>STARS Demonstration</a:t>
            </a:r>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88312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Demonstration Viewing Tips</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Content Placeholder 5"/>
          <p:cNvSpPr>
            <a:spLocks noGrp="1"/>
          </p:cNvSpPr>
          <p:nvPr>
            <p:ph idx="1"/>
          </p:nvPr>
        </p:nvSpPr>
        <p:spPr>
          <a:xfrm>
            <a:off x="687204" y="1752600"/>
            <a:ext cx="4352613" cy="4876800"/>
          </a:xfrm>
        </p:spPr>
        <p:txBody>
          <a:bodyPr>
            <a:normAutofit fontScale="92500" lnSpcReduction="20000"/>
          </a:bodyPr>
          <a:lstStyle/>
          <a:p>
            <a:pPr marL="68580" indent="0">
              <a:buNone/>
            </a:pPr>
            <a:r>
              <a:rPr lang="en-US" sz="3300" dirty="0"/>
              <a:t>During the demo, a gray box may appear on your screen with your initials. </a:t>
            </a:r>
          </a:p>
          <a:p>
            <a:pPr marL="68580" indent="0">
              <a:buNone/>
            </a:pPr>
            <a:r>
              <a:rPr lang="en-US" b="1" dirty="0"/>
              <a:t>You can: </a:t>
            </a:r>
          </a:p>
          <a:p>
            <a:r>
              <a:rPr lang="en-US" b="1" dirty="0"/>
              <a:t>Close the box </a:t>
            </a:r>
            <a:r>
              <a:rPr lang="en-US" dirty="0"/>
              <a:t>by clicking the arrow in the upper left corner of the box. </a:t>
            </a:r>
          </a:p>
          <a:p>
            <a:r>
              <a:rPr lang="en-US" dirty="0"/>
              <a:t>Grab the box and </a:t>
            </a:r>
            <a:r>
              <a:rPr lang="en-US" b="1" dirty="0"/>
              <a:t>move it out of the way</a:t>
            </a:r>
            <a:r>
              <a:rPr lang="en-US" dirty="0"/>
              <a:t>. </a:t>
            </a:r>
          </a:p>
          <a:p>
            <a:r>
              <a:rPr lang="en-US" dirty="0"/>
              <a:t>Click the </a:t>
            </a:r>
            <a:r>
              <a:rPr lang="en-US" b="1" dirty="0"/>
              <a:t>“Escape” key</a:t>
            </a:r>
            <a:r>
              <a:rPr lang="en-US" dirty="0"/>
              <a:t> </a:t>
            </a:r>
            <a:r>
              <a:rPr lang="en-US" b="1" dirty="0"/>
              <a:t>on your keyboard</a:t>
            </a:r>
            <a:r>
              <a:rPr lang="en-US" dirty="0"/>
              <a:t> to show the panels on the right instead.</a:t>
            </a:r>
          </a:p>
          <a:p>
            <a:endParaRPr lang="en-US" dirty="0"/>
          </a:p>
          <a:p>
            <a:endParaRPr lang="en-US" dirty="0"/>
          </a:p>
        </p:txBody>
      </p:sp>
      <p:pic>
        <p:nvPicPr>
          <p:cNvPr id="7" name="Picture 6"/>
          <p:cNvPicPr>
            <a:picLocks noChangeAspect="1"/>
          </p:cNvPicPr>
          <p:nvPr/>
        </p:nvPicPr>
        <p:blipFill rotWithShape="1">
          <a:blip r:embed="rId3"/>
          <a:srcRect b="11815"/>
          <a:stretch/>
        </p:blipFill>
        <p:spPr>
          <a:xfrm>
            <a:off x="5039818" y="2623279"/>
            <a:ext cx="3970595" cy="1948721"/>
          </a:xfrm>
          <a:prstGeom prst="rect">
            <a:avLst/>
          </a:prstGeom>
          <a:ln>
            <a:solidFill>
              <a:schemeClr val="bg1">
                <a:lumMod val="50000"/>
              </a:schemeClr>
            </a:solidFill>
          </a:ln>
        </p:spPr>
      </p:pic>
      <p:pic>
        <p:nvPicPr>
          <p:cNvPr id="8" name="Picture 7"/>
          <p:cNvPicPr>
            <a:picLocks noChangeAspect="1"/>
          </p:cNvPicPr>
          <p:nvPr/>
        </p:nvPicPr>
        <p:blipFill>
          <a:blip r:embed="rId4"/>
          <a:stretch>
            <a:fillRect/>
          </a:stretch>
        </p:blipFill>
        <p:spPr>
          <a:xfrm>
            <a:off x="5039818" y="2623279"/>
            <a:ext cx="740763" cy="609600"/>
          </a:xfrm>
          <a:prstGeom prst="rect">
            <a:avLst/>
          </a:prstGeom>
        </p:spPr>
      </p:pic>
      <p:cxnSp>
        <p:nvCxnSpPr>
          <p:cNvPr id="5" name="Straight Arrow Connector 4"/>
          <p:cNvCxnSpPr/>
          <p:nvPr/>
        </p:nvCxnSpPr>
        <p:spPr>
          <a:xfrm flipV="1">
            <a:off x="2819400" y="2819400"/>
            <a:ext cx="2133600" cy="53340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65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95AEFB-17E2-4472-91BC-4E07FD03D1F3}"/>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3A5C90A9-8704-46F8-AE2F-0AC1C33732C2}"/>
              </a:ext>
            </a:extLst>
          </p:cNvPr>
          <p:cNvSpPr>
            <a:spLocks noGrp="1"/>
          </p:cNvSpPr>
          <p:nvPr>
            <p:ph type="title"/>
          </p:nvPr>
        </p:nvSpPr>
        <p:spPr/>
        <p:txBody>
          <a:bodyPr/>
          <a:lstStyle/>
          <a:p>
            <a:r>
              <a:rPr lang="en-US" dirty="0"/>
              <a:t>Data Accuracy Pointers</a:t>
            </a:r>
          </a:p>
        </p:txBody>
      </p:sp>
      <p:sp>
        <p:nvSpPr>
          <p:cNvPr id="3" name="Slide Number Placeholder 2">
            <a:extLst>
              <a:ext uri="{FF2B5EF4-FFF2-40B4-BE49-F238E27FC236}">
                <a16:creationId xmlns:a16="http://schemas.microsoft.com/office/drawing/2014/main" id="{5FCD7BE7-3B7A-4588-9B34-D74602F1EFCE}"/>
              </a:ext>
            </a:extLst>
          </p:cNvPr>
          <p:cNvSpPr>
            <a:spLocks noGrp="1"/>
          </p:cNvSpPr>
          <p:nvPr>
            <p:ph type="sldNum" sz="quarter" idx="11"/>
          </p:nvPr>
        </p:nvSpPr>
        <p:spPr/>
        <p:txBody>
          <a:bodyPr/>
          <a:lstStyle/>
          <a:p>
            <a:fld id="{A162D542-39A4-4598-BEB9-D1267FDA8501}" type="slidenum">
              <a:rPr lang="en-US" smtClean="0"/>
              <a:t>32</a:t>
            </a:fld>
            <a:endParaRPr lang="en-US" dirty="0"/>
          </a:p>
        </p:txBody>
      </p:sp>
    </p:spTree>
    <p:extLst>
      <p:ext uri="{BB962C8B-B14F-4D97-AF65-F5344CB8AC3E}">
        <p14:creationId xmlns:p14="http://schemas.microsoft.com/office/powerpoint/2010/main" val="151326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595959"/>
                </a:solidFill>
              </a:rPr>
              <a:t>Part D Enrollment Outcomes Accuracy Checklist</a:t>
            </a:r>
          </a:p>
        </p:txBody>
      </p:sp>
      <p:sp>
        <p:nvSpPr>
          <p:cNvPr id="4" name="Slide Number Placeholder 3"/>
          <p:cNvSpPr>
            <a:spLocks noGrp="1"/>
          </p:cNvSpPr>
          <p:nvPr>
            <p:ph type="sldNum" sz="quarter" idx="12"/>
          </p:nvPr>
        </p:nvSpPr>
        <p:spPr/>
        <p:txBody>
          <a:bodyPr>
            <a:normAutofit fontScale="62500" lnSpcReduction="20000"/>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schemeClr val="bg1"/>
              </a:solidFill>
              <a:effectLst/>
              <a:uLnTx/>
              <a:uFillTx/>
              <a:latin typeface="Arial" charset="0"/>
              <a:ea typeface="+mn-ea"/>
              <a:cs typeface="+mn-cs"/>
            </a:endParaRPr>
          </a:p>
        </p:txBody>
      </p:sp>
      <p:sp>
        <p:nvSpPr>
          <p:cNvPr id="5" name="Content Placeholder 4">
            <a:extLst>
              <a:ext uri="{FF2B5EF4-FFF2-40B4-BE49-F238E27FC236}">
                <a16:creationId xmlns:a16="http://schemas.microsoft.com/office/drawing/2014/main" id="{73505F83-E264-44AC-B35B-A654FC54D7D9}"/>
              </a:ext>
            </a:extLst>
          </p:cNvPr>
          <p:cNvSpPr>
            <a:spLocks noGrp="1"/>
          </p:cNvSpPr>
          <p:nvPr>
            <p:ph sz="quarter" idx="1"/>
          </p:nvPr>
        </p:nvSpPr>
        <p:spPr>
          <a:xfrm>
            <a:off x="612648" y="1600200"/>
            <a:ext cx="8153400" cy="4724400"/>
          </a:xfrm>
        </p:spPr>
        <p:txBody>
          <a:bodyPr>
            <a:normAutofit fontScale="47500" lnSpcReduction="20000"/>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5100" b="1" i="0" u="none" strike="noStrike" kern="1200" cap="none" spc="0" normalizeH="0" baseline="0" noProof="0" dirty="0">
                <a:ln>
                  <a:noFill/>
                </a:ln>
                <a:solidFill>
                  <a:schemeClr val="tx2"/>
                </a:solidFill>
                <a:effectLst/>
                <a:uLnTx/>
                <a:uFillTx/>
                <a:latin typeface="Calibri"/>
                <a:ea typeface="+mn-ea"/>
                <a:cs typeface="+mn-cs"/>
              </a:rPr>
              <a:t>Topics Discussed</a:t>
            </a:r>
          </a:p>
          <a:p>
            <a:pPr marL="457200" marR="0" lvl="0" indent="-342900" algn="l" defTabSz="914400" rtl="0" eaLnBrk="1" fontAlgn="auto" latinLnBrk="0" hangingPunct="1">
              <a:lnSpc>
                <a:spcPct val="100000"/>
              </a:lnSpc>
              <a:spcBef>
                <a:spcPts val="300"/>
              </a:spcBef>
              <a:spcAft>
                <a:spcPts val="300"/>
              </a:spcAft>
              <a:buClrTx/>
              <a:buSzTx/>
              <a:buFont typeface="Wingdings" panose="05000000000000000000" pitchFamily="2" charset="2"/>
              <a:buChar char="q"/>
              <a:tabLst/>
              <a:defRPr/>
            </a:pPr>
            <a:r>
              <a:rPr kumimoji="0" lang="en-US" sz="4200" b="0" i="0" u="none" strike="noStrike" kern="1200" cap="none" spc="0" normalizeH="0" baseline="0" noProof="0" dirty="0">
                <a:ln>
                  <a:noFill/>
                </a:ln>
                <a:solidFill>
                  <a:schemeClr val="tx2"/>
                </a:solidFill>
                <a:effectLst/>
                <a:uLnTx/>
                <a:uFillTx/>
                <a:latin typeface="Calibri"/>
                <a:ea typeface="+mn-ea"/>
                <a:cs typeface="+mn-cs"/>
              </a:rPr>
              <a:t>Check </a:t>
            </a:r>
            <a:r>
              <a:rPr kumimoji="0" lang="en-US" sz="4200" b="0" i="1" u="none" strike="noStrike" kern="1200" cap="none" spc="0" normalizeH="0" baseline="0" noProof="0" dirty="0">
                <a:ln>
                  <a:noFill/>
                </a:ln>
                <a:solidFill>
                  <a:schemeClr val="tx2"/>
                </a:solidFill>
                <a:effectLst/>
                <a:uLnTx/>
                <a:uFillTx/>
                <a:latin typeface="Calibri"/>
                <a:ea typeface="+mn-ea"/>
                <a:cs typeface="+mn-cs"/>
              </a:rPr>
              <a:t>Enrollment</a:t>
            </a:r>
            <a:r>
              <a:rPr kumimoji="0" lang="en-US" sz="4200" b="0" i="0" u="none" strike="noStrike" kern="1200" cap="none" spc="0" normalizeH="0" baseline="0" noProof="0" dirty="0">
                <a:ln>
                  <a:noFill/>
                </a:ln>
                <a:solidFill>
                  <a:schemeClr val="tx2"/>
                </a:solidFill>
                <a:effectLst/>
                <a:uLnTx/>
                <a:uFillTx/>
                <a:latin typeface="Calibri"/>
                <a:ea typeface="+mn-ea"/>
                <a:cs typeface="+mn-cs"/>
              </a:rPr>
              <a:t> in </a:t>
            </a:r>
            <a:r>
              <a:rPr kumimoji="0" lang="en-US" sz="4200" b="1" i="0" u="none" strike="noStrike" kern="1200" cap="none" spc="0" normalizeH="0" baseline="0" noProof="0" dirty="0">
                <a:ln>
                  <a:noFill/>
                </a:ln>
                <a:solidFill>
                  <a:schemeClr val="tx2"/>
                </a:solidFill>
                <a:effectLst/>
                <a:uLnTx/>
                <a:uFillTx/>
                <a:latin typeface="Calibri"/>
                <a:ea typeface="+mn-ea"/>
                <a:cs typeface="+mn-cs"/>
              </a:rPr>
              <a:t>either (not both)</a:t>
            </a:r>
            <a:r>
              <a:rPr kumimoji="0" lang="en-US" sz="4200" b="0" i="0" u="none" strike="noStrike" kern="1200" cap="none" spc="0" normalizeH="0" baseline="0" noProof="0" dirty="0">
                <a:ln>
                  <a:noFill/>
                </a:ln>
                <a:solidFill>
                  <a:schemeClr val="tx2"/>
                </a:solidFill>
                <a:effectLst/>
                <a:uLnTx/>
                <a:uFillTx/>
                <a:latin typeface="Calibri"/>
                <a:ea typeface="+mn-ea"/>
                <a:cs typeface="+mn-cs"/>
              </a:rPr>
              <a:t> the “Medicare Part D” or “Medicare Advantage (MA and MA-PD)” category</a:t>
            </a:r>
          </a:p>
          <a:p>
            <a:pPr marL="457200" marR="0" lvl="0" indent="-342900" algn="l" defTabSz="914400" rtl="0" eaLnBrk="1" fontAlgn="auto" latinLnBrk="0" hangingPunct="1">
              <a:lnSpc>
                <a:spcPct val="100000"/>
              </a:lnSpc>
              <a:spcBef>
                <a:spcPts val="300"/>
              </a:spcBef>
              <a:spcAft>
                <a:spcPts val="300"/>
              </a:spcAft>
              <a:buClrTx/>
              <a:buSzTx/>
              <a:buFont typeface="Wingdings" panose="05000000000000000000" pitchFamily="2" charset="2"/>
              <a:buChar char="q"/>
              <a:tabLst/>
              <a:defRPr/>
            </a:pPr>
            <a:r>
              <a:rPr kumimoji="0" lang="en-US" sz="4200" b="0" i="0" u="none" strike="noStrike" kern="1200" cap="none" spc="0" normalizeH="0" baseline="0" noProof="0" dirty="0">
                <a:ln>
                  <a:noFill/>
                </a:ln>
                <a:solidFill>
                  <a:schemeClr val="tx2"/>
                </a:solidFill>
                <a:effectLst/>
                <a:uLnTx/>
                <a:uFillTx/>
                <a:latin typeface="Calibri"/>
                <a:ea typeface="+mn-ea"/>
                <a:cs typeface="+mn-cs"/>
              </a:rPr>
              <a:t>If the beneficiary is new to PDP/MA-PD, select the </a:t>
            </a:r>
            <a:r>
              <a:rPr kumimoji="0" lang="en-US" sz="4200" b="0" i="1" u="none" strike="noStrike" kern="1200" cap="none" spc="0" normalizeH="0" baseline="0" noProof="0" dirty="0">
                <a:ln>
                  <a:noFill/>
                </a:ln>
                <a:solidFill>
                  <a:schemeClr val="tx2"/>
                </a:solidFill>
                <a:effectLst/>
                <a:uLnTx/>
                <a:uFillTx/>
                <a:latin typeface="Calibri"/>
                <a:ea typeface="+mn-ea"/>
                <a:cs typeface="+mn-cs"/>
              </a:rPr>
              <a:t>New to Medicare</a:t>
            </a:r>
            <a:r>
              <a:rPr kumimoji="0" lang="en-US" sz="4200" b="0" i="0" u="none" strike="noStrike" kern="1200" cap="none" spc="0" normalizeH="0" baseline="0" noProof="0" dirty="0">
                <a:ln>
                  <a:noFill/>
                </a:ln>
                <a:solidFill>
                  <a:schemeClr val="tx2"/>
                </a:solidFill>
                <a:effectLst/>
                <a:uLnTx/>
                <a:uFillTx/>
                <a:latin typeface="Calibri"/>
                <a:ea typeface="+mn-ea"/>
                <a:cs typeface="+mn-cs"/>
              </a:rPr>
              <a:t> topic in “Additional Topic Details” category</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US" sz="5100" b="1" i="0" u="none" strike="noStrike" kern="1200" cap="none" spc="0" normalizeH="0" baseline="0" noProof="0" dirty="0">
                <a:ln>
                  <a:noFill/>
                </a:ln>
                <a:solidFill>
                  <a:schemeClr val="tx2"/>
                </a:solidFill>
                <a:effectLst/>
                <a:uLnTx/>
                <a:uFillTx/>
                <a:latin typeface="Calibri"/>
                <a:ea typeface="+mn-ea"/>
                <a:cs typeface="+mn-cs"/>
              </a:rPr>
              <a:t>Special Use Field: Original PDP/MA-PD Cost</a:t>
            </a:r>
          </a:p>
          <a:p>
            <a:pPr marL="548640" marR="0" lvl="0" indent="-457200" algn="l" defTabSz="914400" rtl="0" eaLnBrk="1" fontAlgn="auto" latinLnBrk="0" hangingPunct="1">
              <a:lnSpc>
                <a:spcPct val="100000"/>
              </a:lnSpc>
              <a:spcBef>
                <a:spcPts val="300"/>
              </a:spcBef>
              <a:spcAft>
                <a:spcPts val="300"/>
              </a:spcAft>
              <a:buClrTx/>
              <a:buSzTx/>
              <a:buFont typeface="Wingdings" panose="05000000000000000000" pitchFamily="2" charset="2"/>
              <a:buChar char="q"/>
              <a:tabLst/>
              <a:defRPr/>
            </a:pPr>
            <a:r>
              <a:rPr kumimoji="0" lang="en-US" sz="4200" b="0" i="0" u="none" strike="noStrike" kern="1200" cap="none" spc="0" normalizeH="0" baseline="0" noProof="0" dirty="0">
                <a:ln>
                  <a:noFill/>
                </a:ln>
                <a:solidFill>
                  <a:schemeClr val="tx2"/>
                </a:solidFill>
                <a:effectLst/>
                <a:uLnTx/>
                <a:uFillTx/>
                <a:latin typeface="Calibri"/>
                <a:ea typeface="+mn-ea"/>
                <a:cs typeface="+mn-cs"/>
              </a:rPr>
              <a:t>Enter the Estimated Drug Cost* of the plan the beneficiary’s </a:t>
            </a:r>
            <a:r>
              <a:rPr kumimoji="0" lang="en-US" sz="4200" b="1" i="0" u="none" strike="noStrike" kern="1200" cap="none" spc="0" normalizeH="0" baseline="0" noProof="0" dirty="0">
                <a:ln>
                  <a:noFill/>
                </a:ln>
                <a:solidFill>
                  <a:schemeClr val="tx2"/>
                </a:solidFill>
                <a:effectLst/>
                <a:uLnTx/>
                <a:uFillTx/>
                <a:latin typeface="Calibri"/>
                <a:ea typeface="+mn-ea"/>
                <a:cs typeface="+mn-cs"/>
              </a:rPr>
              <a:t>current plan</a:t>
            </a:r>
            <a:r>
              <a:rPr kumimoji="0" lang="en-US" sz="4200" b="0" i="0" u="none" strike="noStrike" kern="1200" cap="none" spc="0" normalizeH="0" baseline="0" noProof="0" dirty="0">
                <a:ln>
                  <a:noFill/>
                </a:ln>
                <a:solidFill>
                  <a:schemeClr val="tx2"/>
                </a:solidFill>
                <a:effectLst/>
                <a:uLnTx/>
                <a:uFillTx/>
                <a:latin typeface="Calibri"/>
                <a:ea typeface="+mn-ea"/>
                <a:cs typeface="+mn-cs"/>
              </a:rPr>
              <a:t> listed on MPF</a:t>
            </a:r>
          </a:p>
          <a:p>
            <a:pPr marL="548640" marR="0" lvl="0" indent="-457200" algn="l" defTabSz="914400" rtl="0" eaLnBrk="1" fontAlgn="auto" latinLnBrk="0" hangingPunct="1">
              <a:lnSpc>
                <a:spcPct val="100000"/>
              </a:lnSpc>
              <a:spcBef>
                <a:spcPts val="300"/>
              </a:spcBef>
              <a:spcAft>
                <a:spcPts val="300"/>
              </a:spcAft>
              <a:buClrTx/>
              <a:buSzTx/>
              <a:buFont typeface="Wingdings" panose="05000000000000000000" pitchFamily="2" charset="2"/>
              <a:buChar char="q"/>
              <a:tabLst/>
              <a:defRPr/>
            </a:pPr>
            <a:r>
              <a:rPr kumimoji="0" lang="en-US" sz="4200" b="0" i="0" u="none" strike="noStrike" kern="1200" cap="none" spc="0" normalizeH="0" baseline="0" noProof="0" dirty="0">
                <a:ln>
                  <a:noFill/>
                </a:ln>
                <a:solidFill>
                  <a:schemeClr val="tx2"/>
                </a:solidFill>
                <a:effectLst/>
                <a:uLnTx/>
                <a:uFillTx/>
                <a:latin typeface="Calibri"/>
                <a:ea typeface="+mn-ea"/>
                <a:cs typeface="+mn-cs"/>
              </a:rPr>
              <a:t>If beneficiary has no current Medicare PDP/MA-PD plan, then enter the drug costs displayed for Original Medicare on MPF</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3"/>
              <a:tabLst/>
              <a:defRPr/>
            </a:pPr>
            <a:r>
              <a:rPr kumimoji="0" lang="en-US" sz="5100" b="1" i="0" u="none" strike="noStrike" kern="1200" cap="none" spc="0" normalizeH="0" baseline="0" noProof="0" dirty="0">
                <a:ln>
                  <a:noFill/>
                </a:ln>
                <a:solidFill>
                  <a:schemeClr val="tx2"/>
                </a:solidFill>
                <a:effectLst/>
                <a:uLnTx/>
                <a:uFillTx/>
                <a:latin typeface="Calibri"/>
                <a:ea typeface="+mn-ea"/>
                <a:cs typeface="+mn-cs"/>
              </a:rPr>
              <a:t>New PDP/MA-PD Cost</a:t>
            </a:r>
          </a:p>
          <a:p>
            <a:pPr marL="4572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en-US" sz="4200" b="0" i="0" u="none" strike="noStrike" kern="1200" cap="none" spc="0" normalizeH="0" baseline="0" noProof="0" dirty="0">
                <a:ln>
                  <a:noFill/>
                </a:ln>
                <a:solidFill>
                  <a:schemeClr val="tx2"/>
                </a:solidFill>
                <a:effectLst/>
                <a:uLnTx/>
                <a:uFillTx/>
                <a:latin typeface="Calibri"/>
                <a:ea typeface="+mn-ea"/>
                <a:cs typeface="+mn-cs"/>
              </a:rPr>
              <a:t>Enter the Estimated Drug Cost* of the </a:t>
            </a:r>
            <a:r>
              <a:rPr kumimoji="0" lang="en-US" sz="4200" b="1" i="0" u="none" strike="noStrike" kern="1200" cap="none" spc="0" normalizeH="0" baseline="0" noProof="0" dirty="0">
                <a:ln>
                  <a:noFill/>
                </a:ln>
                <a:solidFill>
                  <a:schemeClr val="tx2"/>
                </a:solidFill>
                <a:effectLst/>
                <a:uLnTx/>
                <a:uFillTx/>
                <a:latin typeface="Calibri"/>
                <a:ea typeface="+mn-ea"/>
                <a:cs typeface="+mn-cs"/>
              </a:rPr>
              <a:t>new plan </a:t>
            </a:r>
            <a:r>
              <a:rPr kumimoji="0" lang="en-US" sz="4200" b="0" i="0" u="none" strike="noStrike" kern="1200" cap="none" spc="0" normalizeH="0" baseline="0" noProof="0" dirty="0">
                <a:ln>
                  <a:noFill/>
                </a:ln>
                <a:solidFill>
                  <a:schemeClr val="tx2"/>
                </a:solidFill>
                <a:effectLst/>
                <a:uLnTx/>
                <a:uFillTx/>
                <a:latin typeface="Calibri"/>
                <a:ea typeface="+mn-ea"/>
                <a:cs typeface="+mn-cs"/>
              </a:rPr>
              <a:t>the SHIP team member helped the beneficiary enroll in, as listed on the MPF</a:t>
            </a: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startAt="4"/>
              <a:tabLst/>
              <a:defRPr/>
            </a:pPr>
            <a:r>
              <a:rPr lang="en-US" sz="5100" b="1" dirty="0">
                <a:solidFill>
                  <a:schemeClr val="tx2"/>
                </a:solidFill>
                <a:latin typeface="Calibri"/>
              </a:rPr>
              <a:t>Attach Cost Verification</a:t>
            </a:r>
            <a:endParaRPr lang="en-US" dirty="0"/>
          </a:p>
        </p:txBody>
      </p:sp>
    </p:spTree>
    <p:extLst>
      <p:ext uri="{BB962C8B-B14F-4D97-AF65-F5344CB8AC3E}">
        <p14:creationId xmlns:p14="http://schemas.microsoft.com/office/powerpoint/2010/main" val="282109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FEE54F4-E3F0-45B9-BA59-881F398FCF18}"/>
              </a:ext>
            </a:extLst>
          </p:cNvPr>
          <p:cNvSpPr>
            <a:spLocks noGrp="1"/>
          </p:cNvSpPr>
          <p:nvPr>
            <p:ph type="title"/>
          </p:nvPr>
        </p:nvSpPr>
        <p:spPr>
          <a:xfrm>
            <a:off x="612648" y="228600"/>
            <a:ext cx="8455152" cy="990600"/>
          </a:xfrm>
        </p:spPr>
        <p:txBody>
          <a:bodyPr>
            <a:normAutofit fontScale="90000"/>
          </a:bodyPr>
          <a:lstStyle/>
          <a:p>
            <a:r>
              <a:rPr lang="en-US" altLang="en-US" sz="3800" dirty="0">
                <a:solidFill>
                  <a:schemeClr val="tx1"/>
                </a:solidFill>
                <a:ea typeface="ＭＳ Ｐゴシック" panose="020B0600070205080204" pitchFamily="34" charset="-128"/>
              </a:rPr>
              <a:t>Additional Resources for Accuracy and Security</a:t>
            </a:r>
          </a:p>
        </p:txBody>
      </p:sp>
      <p:graphicFrame>
        <p:nvGraphicFramePr>
          <p:cNvPr id="2" name="Content Placeholder 1">
            <a:extLst>
              <a:ext uri="{FF2B5EF4-FFF2-40B4-BE49-F238E27FC236}">
                <a16:creationId xmlns:a16="http://schemas.microsoft.com/office/drawing/2014/main" id="{21D96B30-7A39-41D6-A65D-6787F3682C83}"/>
              </a:ext>
            </a:extLst>
          </p:cNvPr>
          <p:cNvGraphicFramePr>
            <a:graphicFrameLocks noGrp="1"/>
          </p:cNvGraphicFramePr>
          <p:nvPr>
            <p:ph idx="1"/>
            <p:extLst>
              <p:ext uri="{D42A27DB-BD31-4B8C-83A1-F6EECF244321}">
                <p14:modId xmlns:p14="http://schemas.microsoft.com/office/powerpoint/2010/main" val="1048049982"/>
              </p:ext>
            </p:extLst>
          </p:nvPr>
        </p:nvGraphicFramePr>
        <p:xfrm>
          <a:off x="762000" y="1752600"/>
          <a:ext cx="7924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normAutofit/>
          </a:bodyPr>
          <a:lstStyle/>
          <a:p>
            <a:r>
              <a:rPr lang="en-US" sz="3600" dirty="0"/>
              <a:t>Accessing STARS Resources</a:t>
            </a:r>
            <a:endParaRPr lang="en-US" sz="3600" i="1" dirty="0"/>
          </a:p>
        </p:txBody>
      </p:sp>
      <p:sp>
        <p:nvSpPr>
          <p:cNvPr id="3" name="Slide Number Placeholder 2"/>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2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2400"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7" name="Diagram 6"/>
          <p:cNvGraphicFramePr/>
          <p:nvPr/>
        </p:nvGraphicFramePr>
        <p:xfrm>
          <a:off x="2895600" y="3155615"/>
          <a:ext cx="3727173" cy="2826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723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45437"/>
            <a:ext cx="8229600" cy="609600"/>
          </a:xfrm>
        </p:spPr>
        <p:txBody>
          <a:bodyPr>
            <a:normAutofit fontScale="90000"/>
          </a:bodyPr>
          <a:lstStyle/>
          <a:p>
            <a:r>
              <a:rPr lang="en-US" dirty="0"/>
              <a:t>STARS Landing Page</a:t>
            </a:r>
          </a:p>
        </p:txBody>
      </p:sp>
      <p:sp>
        <p:nvSpPr>
          <p:cNvPr id="6" name="Content Placeholder 5"/>
          <p:cNvSpPr>
            <a:spLocks noGrp="1"/>
          </p:cNvSpPr>
          <p:nvPr>
            <p:ph idx="1"/>
          </p:nvPr>
        </p:nvSpPr>
        <p:spPr>
          <a:xfrm>
            <a:off x="457200" y="1600200"/>
            <a:ext cx="8229600" cy="5181599"/>
          </a:xfrm>
        </p:spPr>
        <p:txBody>
          <a:bodyPr>
            <a:normAutofit/>
          </a:bodyPr>
          <a:lstStyle/>
          <a:p>
            <a:r>
              <a:rPr lang="en-US" sz="3600" b="1" dirty="0"/>
              <a:t>https://stars.acl.gov</a:t>
            </a:r>
            <a:br>
              <a:rPr lang="en-US" u="sng" dirty="0"/>
            </a:br>
            <a:br>
              <a:rPr lang="en-US" u="sng" dirty="0"/>
            </a:br>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endParaRPr lang="en-US" altLang="en-US" dirty="0">
              <a:latin typeface="Calibri" panose="020F0502020204030204" pitchFamily="34" charset="0"/>
              <a:ea typeface="MS Mincho" charset="-128"/>
              <a:cs typeface="Calibri" panose="020F0502020204030204" pitchFamily="34" charset="0"/>
            </a:endParaRPr>
          </a:p>
          <a:p>
            <a:pPr marL="274320">
              <a:spcBef>
                <a:spcPts val="3000"/>
              </a:spcBef>
            </a:pPr>
            <a:r>
              <a:rPr lang="en-US" altLang="en-US" sz="2400" dirty="0">
                <a:latin typeface="Calibri" panose="020F0502020204030204" pitchFamily="34" charset="0"/>
                <a:ea typeface="MS Mincho" charset="-128"/>
                <a:cs typeface="Calibri" panose="020F0502020204030204" pitchFamily="34" charset="0"/>
              </a:rPr>
              <a:t>Contains link to SHIP TA Center’s STARS Resources page</a:t>
            </a:r>
          </a:p>
          <a:p>
            <a:pPr marL="274320">
              <a:spcBef>
                <a:spcPts val="600"/>
              </a:spcBef>
            </a:pPr>
            <a:r>
              <a:rPr lang="en-US" altLang="en-US" sz="2400" dirty="0">
                <a:latin typeface="Calibri" panose="020F0502020204030204" pitchFamily="34" charset="0"/>
                <a:ea typeface="MS Mincho" charset="-128"/>
                <a:cs typeface="Calibri" panose="020F0502020204030204" pitchFamily="34" charset="0"/>
              </a:rPr>
              <a:t>Contains link to Booz Allen STARS Help Desk</a:t>
            </a:r>
            <a:endParaRPr lang="en-US" altLang="en-US" sz="2400" dirty="0">
              <a:latin typeface="Arial" panose="020B0604020202020204" pitchFamily="34" charset="0"/>
            </a:endParaRPr>
          </a:p>
          <a:p>
            <a:pPr marL="0" indent="0">
              <a:buNone/>
            </a:pPr>
            <a:endParaRPr lang="en-US" dirty="0"/>
          </a:p>
        </p:txBody>
      </p:sp>
      <p:pic>
        <p:nvPicPr>
          <p:cNvPr id="2049"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513" t="10667" r="18341" b="52297"/>
          <a:stretch/>
        </p:blipFill>
        <p:spPr bwMode="auto">
          <a:xfrm>
            <a:off x="266701" y="2438400"/>
            <a:ext cx="8877300" cy="2533189"/>
          </a:xfrm>
          <a:prstGeom prst="rect">
            <a:avLst/>
          </a:prstGeom>
          <a:noFill/>
          <a:ln w="15875">
            <a:solidFill>
              <a:srgbClr val="ED7D3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5" name="Curved Right Arrow 4"/>
          <p:cNvSpPr/>
          <p:nvPr/>
        </p:nvSpPr>
        <p:spPr>
          <a:xfrm rot="10800000" flipH="1">
            <a:off x="247350" y="4590589"/>
            <a:ext cx="419700" cy="762000"/>
          </a:xfrm>
          <a:prstGeom prst="curv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2193920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dirty="0">
              <a:ln>
                <a:noFill/>
              </a:ln>
              <a:solidFill>
                <a:srgbClr val="595959"/>
              </a:solidFill>
              <a:effectLst/>
              <a:uLnTx/>
              <a:uFillTx/>
              <a:latin typeface="Tw Cen MT"/>
              <a:ea typeface="+mn-ea"/>
              <a:cs typeface="+mn-cs"/>
            </a:endParaRPr>
          </a:p>
        </p:txBody>
      </p:sp>
      <p:sp>
        <p:nvSpPr>
          <p:cNvPr id="2" name="Title 1"/>
          <p:cNvSpPr>
            <a:spLocks noGrp="1"/>
          </p:cNvSpPr>
          <p:nvPr>
            <p:ph type="title" idx="4294967295"/>
          </p:nvPr>
        </p:nvSpPr>
        <p:spPr>
          <a:xfrm>
            <a:off x="428813" y="0"/>
            <a:ext cx="8153400" cy="990600"/>
          </a:xfrm>
        </p:spPr>
        <p:txBody>
          <a:bodyPr>
            <a:normAutofit/>
          </a:bodyPr>
          <a:lstStyle/>
          <a:p>
            <a:r>
              <a:rPr lang="en-US" sz="3200" dirty="0"/>
              <a:t>STARS Resources Page</a:t>
            </a:r>
          </a:p>
        </p:txBody>
      </p:sp>
      <p:pic>
        <p:nvPicPr>
          <p:cNvPr id="5"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430585" y="990600"/>
            <a:ext cx="8713415" cy="5657127"/>
          </a:xfrm>
          <a:ln w="15875">
            <a:solidFill>
              <a:schemeClr val="accent1"/>
            </a:solidFill>
          </a:ln>
        </p:spPr>
      </p:pic>
      <p:sp>
        <p:nvSpPr>
          <p:cNvPr id="6" name="Oval 5"/>
          <p:cNvSpPr/>
          <p:nvPr/>
        </p:nvSpPr>
        <p:spPr>
          <a:xfrm>
            <a:off x="3352800" y="914400"/>
            <a:ext cx="1066800" cy="68580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213742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42C14-A691-480B-81B8-B489B869863D}"/>
              </a:ext>
            </a:extLst>
          </p:cNvPr>
          <p:cNvSpPr>
            <a:spLocks noGrp="1"/>
          </p:cNvSpPr>
          <p:nvPr>
            <p:ph type="title"/>
          </p:nvPr>
        </p:nvSpPr>
        <p:spPr/>
        <p:txBody>
          <a:bodyPr/>
          <a:lstStyle/>
          <a:p>
            <a:r>
              <a:rPr lang="en-US" dirty="0"/>
              <a:t>SHIP Login at www.shiptacenter.org</a:t>
            </a:r>
          </a:p>
        </p:txBody>
      </p:sp>
      <p:sp>
        <p:nvSpPr>
          <p:cNvPr id="3" name="Slide Number Placeholder 2">
            <a:extLst>
              <a:ext uri="{FF2B5EF4-FFF2-40B4-BE49-F238E27FC236}">
                <a16:creationId xmlns:a16="http://schemas.microsoft.com/office/drawing/2014/main" id="{91AD363D-33B8-4CAD-AF72-A70F01B30D52}"/>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8" name="Content Placeholder 7">
            <a:extLst>
              <a:ext uri="{FF2B5EF4-FFF2-40B4-BE49-F238E27FC236}">
                <a16:creationId xmlns:a16="http://schemas.microsoft.com/office/drawing/2014/main" id="{C5B3457A-39BE-4721-B509-2514B28E4D68}"/>
              </a:ext>
            </a:extLst>
          </p:cNvPr>
          <p:cNvSpPr>
            <a:spLocks noGrp="1"/>
          </p:cNvSpPr>
          <p:nvPr>
            <p:ph sz="quarter" idx="1"/>
          </p:nvPr>
        </p:nvSpPr>
        <p:spPr/>
        <p:txBody>
          <a:bodyPr/>
          <a:lstStyle/>
          <a:p>
            <a:r>
              <a:rPr lang="en-US" dirty="0"/>
              <a:t>As of March 26, 2020, this is our login page.</a:t>
            </a:r>
          </a:p>
          <a:p>
            <a:pPr lvl="1"/>
            <a:r>
              <a:rPr lang="en-US" dirty="0"/>
              <a:t>A green banner provides tips for first-time users</a:t>
            </a:r>
          </a:p>
        </p:txBody>
      </p:sp>
      <p:pic>
        <p:nvPicPr>
          <p:cNvPr id="5" name="Picture 4" descr="A screenshot of a social media post&#10;&#10;Description automatically generated">
            <a:extLst>
              <a:ext uri="{FF2B5EF4-FFF2-40B4-BE49-F238E27FC236}">
                <a16:creationId xmlns:a16="http://schemas.microsoft.com/office/drawing/2014/main" id="{ADA2A5D3-2F5F-42A8-B13E-DEA02BB6E3B6}"/>
              </a:ext>
            </a:extLst>
          </p:cNvPr>
          <p:cNvPicPr>
            <a:picLocks noChangeAspect="1"/>
          </p:cNvPicPr>
          <p:nvPr/>
        </p:nvPicPr>
        <p:blipFill rotWithShape="1">
          <a:blip r:embed="rId3">
            <a:extLst>
              <a:ext uri="{28A0092B-C50C-407E-A947-70E740481C1C}">
                <a14:useLocalDpi xmlns:a14="http://schemas.microsoft.com/office/drawing/2010/main" val="0"/>
              </a:ext>
            </a:extLst>
          </a:blip>
          <a:srcRect l="2500" t="30782" r="4134"/>
          <a:stretch/>
        </p:blipFill>
        <p:spPr>
          <a:xfrm>
            <a:off x="76200" y="2667000"/>
            <a:ext cx="9142906" cy="4114800"/>
          </a:xfrm>
          <a:prstGeom prst="rect">
            <a:avLst/>
          </a:prstGeom>
        </p:spPr>
      </p:pic>
    </p:spTree>
    <p:extLst>
      <p:ext uri="{BB962C8B-B14F-4D97-AF65-F5344CB8AC3E}">
        <p14:creationId xmlns:p14="http://schemas.microsoft.com/office/powerpoint/2010/main" val="797669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00"/>
            <a:ext cx="8229600" cy="609600"/>
          </a:xfrm>
          <a:ln w="19050">
            <a:solidFill>
              <a:schemeClr val="tx1"/>
            </a:solidFill>
          </a:ln>
        </p:spPr>
        <p:txBody>
          <a:bodyPr>
            <a:normAutofit fontScale="90000"/>
          </a:bodyPr>
          <a:lstStyle/>
          <a:p>
            <a:r>
              <a:rPr lang="en-US" dirty="0"/>
              <a:t>STARS Resources Kit in STARS Menu</a:t>
            </a:r>
          </a:p>
        </p:txBody>
      </p:sp>
      <p:pic>
        <p:nvPicPr>
          <p:cNvPr id="3" name="Picture 2">
            <a:extLst>
              <a:ext uri="{FF2B5EF4-FFF2-40B4-BE49-F238E27FC236}">
                <a16:creationId xmlns:a16="http://schemas.microsoft.com/office/drawing/2014/main" id="{8AA71AC5-5D21-47E3-9DE9-2328E80C83C4}"/>
              </a:ext>
            </a:extLst>
          </p:cNvPr>
          <p:cNvPicPr>
            <a:picLocks noChangeAspect="1"/>
          </p:cNvPicPr>
          <p:nvPr/>
        </p:nvPicPr>
        <p:blipFill rotWithShape="1">
          <a:blip r:embed="rId3">
            <a:extLst>
              <a:ext uri="{28A0092B-C50C-407E-A947-70E740481C1C}">
                <a14:useLocalDpi xmlns:a14="http://schemas.microsoft.com/office/drawing/2010/main" val="0"/>
              </a:ext>
            </a:extLst>
          </a:blip>
          <a:srcRect t="5575" r="6589"/>
          <a:stretch/>
        </p:blipFill>
        <p:spPr>
          <a:xfrm>
            <a:off x="0" y="1153403"/>
            <a:ext cx="9144000" cy="5736128"/>
          </a:xfrm>
          <a:prstGeom prst="rect">
            <a:avLst/>
          </a:prstGeom>
        </p:spPr>
      </p:pic>
      <p:sp>
        <p:nvSpPr>
          <p:cNvPr id="4" name="Rectangle 3">
            <a:extLst>
              <a:ext uri="{FF2B5EF4-FFF2-40B4-BE49-F238E27FC236}">
                <a16:creationId xmlns:a16="http://schemas.microsoft.com/office/drawing/2014/main" id="{7EA539BA-3623-4885-B990-0325E61D71FC}"/>
              </a:ext>
            </a:extLst>
          </p:cNvPr>
          <p:cNvSpPr/>
          <p:nvPr/>
        </p:nvSpPr>
        <p:spPr>
          <a:xfrm>
            <a:off x="-152400" y="2819400"/>
            <a:ext cx="2352981" cy="67640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139044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62B7-6EC4-478C-923A-D956FB8F5D72}"/>
              </a:ext>
            </a:extLst>
          </p:cNvPr>
          <p:cNvSpPr>
            <a:spLocks noGrp="1"/>
          </p:cNvSpPr>
          <p:nvPr>
            <p:ph type="title"/>
          </p:nvPr>
        </p:nvSpPr>
        <p:spPr/>
        <p:txBody>
          <a:bodyPr/>
          <a:lstStyle/>
          <a:p>
            <a:r>
              <a:rPr lang="en-US" dirty="0"/>
              <a:t>Today’s Focus	</a:t>
            </a:r>
          </a:p>
        </p:txBody>
      </p:sp>
      <p:sp>
        <p:nvSpPr>
          <p:cNvPr id="3" name="Slide Number Placeholder 2">
            <a:extLst>
              <a:ext uri="{FF2B5EF4-FFF2-40B4-BE49-F238E27FC236}">
                <a16:creationId xmlns:a16="http://schemas.microsoft.com/office/drawing/2014/main" id="{F1E0978A-AC4B-46AA-8A7A-B2C6C6723F03}"/>
              </a:ext>
            </a:extLst>
          </p:cNvPr>
          <p:cNvSpPr>
            <a:spLocks noGrp="1"/>
          </p:cNvSpPr>
          <p:nvPr>
            <p:ph type="sldNum" sz="quarter" idx="12"/>
          </p:nvPr>
        </p:nvSpPr>
        <p:spPr/>
        <p:txBody>
          <a:bodyPr>
            <a:normAutofit fontScale="85000" lnSpcReduction="20000"/>
          </a:bodyPr>
          <a:lstStyle/>
          <a:p>
            <a:fld id="{A162D542-39A4-4598-BEB9-D1267FDA8501}" type="slidenum">
              <a:rPr lang="en-US" smtClean="0"/>
              <a:t>4</a:t>
            </a:fld>
            <a:endParaRPr lang="en-US" dirty="0"/>
          </a:p>
        </p:txBody>
      </p:sp>
      <p:sp>
        <p:nvSpPr>
          <p:cNvPr id="4" name="Content Placeholder 3">
            <a:extLst>
              <a:ext uri="{FF2B5EF4-FFF2-40B4-BE49-F238E27FC236}">
                <a16:creationId xmlns:a16="http://schemas.microsoft.com/office/drawing/2014/main" id="{AEF4065B-4DE2-44AF-8042-F1F3D6243227}"/>
              </a:ext>
            </a:extLst>
          </p:cNvPr>
          <p:cNvSpPr>
            <a:spLocks noGrp="1"/>
          </p:cNvSpPr>
          <p:nvPr>
            <p:ph sz="quarter" idx="1"/>
          </p:nvPr>
        </p:nvSpPr>
        <p:spPr>
          <a:xfrm>
            <a:off x="567979" y="1934484"/>
            <a:ext cx="8317204" cy="4724400"/>
          </a:xfrm>
        </p:spPr>
        <p:txBody>
          <a:bodyPr>
            <a:normAutofit/>
          </a:bodyPr>
          <a:lstStyle/>
          <a:p>
            <a:pPr>
              <a:spcAft>
                <a:spcPts val="1200"/>
              </a:spcAft>
            </a:pPr>
            <a:r>
              <a:rPr lang="en-US" b="1" dirty="0"/>
              <a:t>  </a:t>
            </a:r>
            <a:r>
              <a:rPr lang="en-US" sz="4000" b="1" dirty="0">
                <a:solidFill>
                  <a:srgbClr val="00B050"/>
                </a:solidFill>
              </a:rPr>
              <a:t>Yes:</a:t>
            </a:r>
            <a:r>
              <a:rPr lang="en-US" dirty="0">
                <a:solidFill>
                  <a:srgbClr val="00B050"/>
                </a:solidFill>
              </a:rPr>
              <a:t> </a:t>
            </a:r>
            <a:r>
              <a:rPr lang="en-US" b="1" dirty="0">
                <a:solidFill>
                  <a:schemeClr val="tx2"/>
                </a:solidFill>
              </a:rPr>
              <a:t>Beneficiary contacts with Part D enrollment</a:t>
            </a:r>
            <a:br>
              <a:rPr lang="en-US" b="1" dirty="0">
                <a:solidFill>
                  <a:schemeClr val="tx2"/>
                </a:solidFill>
              </a:rPr>
            </a:br>
            <a:r>
              <a:rPr lang="en-US" b="1" dirty="0">
                <a:solidFill>
                  <a:schemeClr val="tx2"/>
                </a:solidFill>
              </a:rPr>
              <a:t>           outcomes (includes both PDP and MA-PD) </a:t>
            </a:r>
          </a:p>
          <a:p>
            <a:pPr lvl="1">
              <a:buFont typeface="Wingdings" panose="05000000000000000000" pitchFamily="2" charset="2"/>
              <a:buChar char="q"/>
            </a:pPr>
            <a:r>
              <a:rPr lang="en-US" sz="2800" i="1" dirty="0"/>
              <a:t>Any</a:t>
            </a:r>
            <a:r>
              <a:rPr lang="en-US" sz="2800" dirty="0"/>
              <a:t> kind of SHIP Beneficiary Contact? </a:t>
            </a:r>
            <a:r>
              <a:rPr lang="en-US" sz="2800" dirty="0">
                <a:solidFill>
                  <a:srgbClr val="FF0000"/>
                </a:solidFill>
              </a:rPr>
              <a:t>No.</a:t>
            </a:r>
          </a:p>
          <a:p>
            <a:pPr lvl="2">
              <a:buClr>
                <a:schemeClr val="accent1"/>
              </a:buClr>
              <a:buFont typeface="Wingdings" panose="05000000000000000000" pitchFamily="2" charset="2"/>
              <a:buChar char="ü"/>
            </a:pPr>
            <a:r>
              <a:rPr lang="en-US" dirty="0"/>
              <a:t>Covered in August 2020 webinar (see STARS Resources Kit)</a:t>
            </a:r>
          </a:p>
          <a:p>
            <a:pPr lvl="1">
              <a:buFont typeface="Wingdings" panose="05000000000000000000" pitchFamily="2" charset="2"/>
              <a:buChar char="q"/>
            </a:pPr>
            <a:r>
              <a:rPr lang="en-US" sz="2800" i="1" dirty="0"/>
              <a:t>MIPPA</a:t>
            </a:r>
            <a:r>
              <a:rPr lang="en-US" sz="2800" dirty="0"/>
              <a:t> Beneficiary Contacts? </a:t>
            </a:r>
            <a:r>
              <a:rPr lang="en-US" sz="2800" dirty="0">
                <a:solidFill>
                  <a:srgbClr val="FF0000"/>
                </a:solidFill>
              </a:rPr>
              <a:t>No.</a:t>
            </a:r>
          </a:p>
          <a:p>
            <a:pPr lvl="2">
              <a:buClr>
                <a:schemeClr val="accent1"/>
              </a:buClr>
              <a:buFont typeface="Wingdings" panose="05000000000000000000" pitchFamily="2" charset="2"/>
              <a:buChar char="ü"/>
            </a:pPr>
            <a:r>
              <a:rPr lang="en-US" dirty="0"/>
              <a:t>Covered in February 2020 webinar (see STARS Resources Kit)</a:t>
            </a:r>
          </a:p>
        </p:txBody>
      </p:sp>
      <p:sp>
        <p:nvSpPr>
          <p:cNvPr id="6" name="Star: 5 Points 5">
            <a:extLst>
              <a:ext uri="{FF2B5EF4-FFF2-40B4-BE49-F238E27FC236}">
                <a16:creationId xmlns:a16="http://schemas.microsoft.com/office/drawing/2014/main" id="{FC61D987-7D3E-44AF-BA66-461061D2A035}"/>
              </a:ext>
            </a:extLst>
          </p:cNvPr>
          <p:cNvSpPr/>
          <p:nvPr/>
        </p:nvSpPr>
        <p:spPr>
          <a:xfrm>
            <a:off x="238217" y="1676400"/>
            <a:ext cx="956021" cy="990600"/>
          </a:xfrm>
          <a:prstGeom prst="star5">
            <a:avLst/>
          </a:prstGeom>
          <a:solidFill>
            <a:schemeClr val="accent4"/>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7877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STARS Resources Kit</a:t>
            </a:r>
          </a:p>
        </p:txBody>
      </p:sp>
      <p:sp>
        <p:nvSpPr>
          <p:cNvPr id="3" name="Content Placeholder 2"/>
          <p:cNvSpPr>
            <a:spLocks noGrp="1"/>
          </p:cNvSpPr>
          <p:nvPr>
            <p:ph idx="1"/>
          </p:nvPr>
        </p:nvSpPr>
        <p:spPr>
          <a:xfrm>
            <a:off x="612648" y="1600200"/>
            <a:ext cx="8153400" cy="4953000"/>
          </a:xfrm>
        </p:spPr>
        <p:txBody>
          <a:bodyPr>
            <a:normAutofit fontScale="85000" lnSpcReduction="20000"/>
          </a:bodyPr>
          <a:lstStyle/>
          <a:p>
            <a:pPr marL="0" indent="0">
              <a:buNone/>
            </a:pPr>
            <a:r>
              <a:rPr lang="en-US" b="1" dirty="0"/>
              <a:t>STARS Manual:</a:t>
            </a:r>
          </a:p>
          <a:p>
            <a:r>
              <a:rPr lang="en-US" b="1" dirty="0">
                <a:solidFill>
                  <a:schemeClr val="accent3">
                    <a:lumMod val="75000"/>
                  </a:schemeClr>
                </a:solidFill>
              </a:rPr>
              <a:t>Chapter 1: Introduction</a:t>
            </a:r>
          </a:p>
          <a:p>
            <a:r>
              <a:rPr lang="en-US" b="1" dirty="0">
                <a:solidFill>
                  <a:schemeClr val="accent3">
                    <a:lumMod val="75000"/>
                  </a:schemeClr>
                </a:solidFill>
              </a:rPr>
              <a:t>Chapter 2: User Basics</a:t>
            </a:r>
          </a:p>
          <a:p>
            <a:r>
              <a:rPr lang="en-US" b="1" dirty="0">
                <a:solidFill>
                  <a:schemeClr val="accent3">
                    <a:lumMod val="75000"/>
                  </a:schemeClr>
                </a:solidFill>
              </a:rPr>
              <a:t>Chapter 3: Team Member Management</a:t>
            </a:r>
          </a:p>
          <a:p>
            <a:r>
              <a:rPr lang="en-US" b="1" dirty="0">
                <a:solidFill>
                  <a:schemeClr val="accent3">
                    <a:lumMod val="75000"/>
                  </a:schemeClr>
                </a:solidFill>
              </a:rPr>
              <a:t>Chapter 4: Beneficiary Contacts</a:t>
            </a:r>
          </a:p>
          <a:p>
            <a:r>
              <a:rPr lang="en-US" b="1" dirty="0">
                <a:solidFill>
                  <a:schemeClr val="accent3">
                    <a:lumMod val="75000"/>
                  </a:schemeClr>
                </a:solidFill>
              </a:rPr>
              <a:t>Chapter 5: Group and Media Outreach and Education</a:t>
            </a:r>
          </a:p>
          <a:p>
            <a:r>
              <a:rPr lang="en-US" b="1" dirty="0">
                <a:solidFill>
                  <a:schemeClr val="accent3">
                    <a:lumMod val="75000"/>
                  </a:schemeClr>
                </a:solidFill>
              </a:rPr>
              <a:t>Chapter 6: STARS Searches</a:t>
            </a:r>
          </a:p>
          <a:p>
            <a:pPr marL="0" indent="0">
              <a:buNone/>
            </a:pPr>
            <a:r>
              <a:rPr lang="en-US" b="1" dirty="0"/>
              <a:t>Handouts, Job Aids and Webinars about:</a:t>
            </a:r>
          </a:p>
          <a:p>
            <a:r>
              <a:rPr lang="en-US" dirty="0">
                <a:solidFill>
                  <a:schemeClr val="accent2">
                    <a:lumMod val="75000"/>
                  </a:schemeClr>
                </a:solidFill>
              </a:rPr>
              <a:t>PDP/MA-PD Cost Reporting</a:t>
            </a:r>
          </a:p>
          <a:p>
            <a:r>
              <a:rPr lang="en-US" dirty="0">
                <a:solidFill>
                  <a:schemeClr val="accent2">
                    <a:lumMod val="75000"/>
                  </a:schemeClr>
                </a:solidFill>
              </a:rPr>
              <a:t>Reports and Performance Measures</a:t>
            </a:r>
          </a:p>
          <a:p>
            <a:r>
              <a:rPr lang="en-US" dirty="0">
                <a:solidFill>
                  <a:schemeClr val="accent2">
                    <a:lumMod val="75000"/>
                  </a:schemeClr>
                </a:solidFill>
              </a:rPr>
              <a:t>User roles</a:t>
            </a:r>
          </a:p>
          <a:p>
            <a:r>
              <a:rPr lang="en-US" dirty="0">
                <a:solidFill>
                  <a:schemeClr val="accent2">
                    <a:lumMod val="75000"/>
                  </a:schemeClr>
                </a:solidFill>
              </a:rPr>
              <a:t>Data entry and search menu</a:t>
            </a:r>
          </a:p>
        </p:txBody>
      </p:sp>
      <p:sp>
        <p:nvSpPr>
          <p:cNvPr id="4" name="Slide Number Placeholder 3"/>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3134">
            <a:off x="6786501" y="4125474"/>
            <a:ext cx="2051191" cy="2559544"/>
          </a:xfrm>
          <a:prstGeom prst="rect">
            <a:avLst/>
          </a:prstGeom>
        </p:spPr>
      </p:pic>
    </p:spTree>
    <p:extLst>
      <p:ext uri="{BB962C8B-B14F-4D97-AF65-F5344CB8AC3E}">
        <p14:creationId xmlns:p14="http://schemas.microsoft.com/office/powerpoint/2010/main" val="2833731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Individualized Technical Assistance</a:t>
            </a:r>
          </a:p>
        </p:txBody>
      </p:sp>
      <p:sp>
        <p:nvSpPr>
          <p:cNvPr id="6" name="Content Placeholder 5"/>
          <p:cNvSpPr>
            <a:spLocks noGrp="1"/>
          </p:cNvSpPr>
          <p:nvPr>
            <p:ph idx="1"/>
          </p:nvPr>
        </p:nvSpPr>
        <p:spPr>
          <a:xfrm>
            <a:off x="612648" y="1600199"/>
            <a:ext cx="8153400" cy="4896293"/>
          </a:xfrm>
        </p:spPr>
        <p:txBody>
          <a:bodyPr>
            <a:normAutofit/>
          </a:bodyPr>
          <a:lstStyle/>
          <a:p>
            <a:pPr lvl="0"/>
            <a:r>
              <a:rPr lang="en-US" dirty="0"/>
              <a:t>For STARS technical assistance, contact the STARS help desk at Booz Allen Hamilton:</a:t>
            </a:r>
          </a:p>
          <a:p>
            <a:pPr lvl="1"/>
            <a:r>
              <a:rPr lang="en-US" dirty="0"/>
              <a:t> </a:t>
            </a:r>
            <a:r>
              <a:rPr lang="en-US" u="sng" dirty="0">
                <a:solidFill>
                  <a:srgbClr val="0033CC"/>
                </a:solidFill>
              </a:rPr>
              <a:t>boozallenstarshelpdesk@bah.com</a:t>
            </a:r>
            <a:r>
              <a:rPr lang="en-US" dirty="0"/>
              <a:t> or 703-377-4424</a:t>
            </a:r>
          </a:p>
          <a:p>
            <a:r>
              <a:rPr lang="en-US" dirty="0"/>
              <a:t>For questions about STARS training and resources, contact the SHIP TA Center:</a:t>
            </a:r>
          </a:p>
          <a:p>
            <a:pPr lvl="1"/>
            <a:r>
              <a:rPr lang="en-US" u="sng" dirty="0">
                <a:solidFill>
                  <a:srgbClr val="0033CC"/>
                </a:solidFill>
              </a:rPr>
              <a:t>stars@shiptacenter.org</a:t>
            </a:r>
            <a:r>
              <a:rPr lang="en-US" dirty="0"/>
              <a:t> or 877-839-2675</a:t>
            </a:r>
          </a:p>
          <a:p>
            <a:r>
              <a:rPr lang="en-US" dirty="0"/>
              <a:t>Today’s Speakers:</a:t>
            </a:r>
          </a:p>
          <a:p>
            <a:pPr lvl="1"/>
            <a:r>
              <a:rPr lang="en-US" dirty="0"/>
              <a:t>Melissa Simpson: </a:t>
            </a:r>
            <a:r>
              <a:rPr lang="en-US" sz="2300" dirty="0">
                <a:solidFill>
                  <a:srgbClr val="0033CC"/>
                </a:solidFill>
              </a:rPr>
              <a:t>melissa.simpson@acl.hhs.gov</a:t>
            </a:r>
          </a:p>
          <a:p>
            <a:pPr lvl="1"/>
            <a:r>
              <a:rPr lang="en-US" dirty="0"/>
              <a:t>Ginny Paulson: </a:t>
            </a:r>
            <a:r>
              <a:rPr lang="en-US" sz="2300" dirty="0">
                <a:solidFill>
                  <a:srgbClr val="0033CC"/>
                </a:solidFill>
              </a:rPr>
              <a:t>gpaulson@shiptacenter.org</a:t>
            </a:r>
            <a:r>
              <a:rPr lang="en-US" dirty="0"/>
              <a:t> </a:t>
            </a:r>
          </a:p>
        </p:txBody>
      </p:sp>
    </p:spTree>
    <p:extLst>
      <p:ext uri="{BB962C8B-B14F-4D97-AF65-F5344CB8AC3E}">
        <p14:creationId xmlns:p14="http://schemas.microsoft.com/office/powerpoint/2010/main" val="210139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2400" y="255116"/>
            <a:ext cx="9020774" cy="815608"/>
          </a:xfrm>
          <a:prstGeom prst="rect">
            <a:avLst/>
          </a:prstGeom>
          <a:noFill/>
          <a:ln>
            <a:noFill/>
          </a:ln>
        </p:spPr>
        <p:txBody>
          <a:bodyPr vert="horz" lIns="68580" tIns="34290" rIns="68580" bIns="34290" rtlCol="0" anchor="ctr" anchorCtr="0">
            <a:noAutofit/>
          </a:bodyPr>
          <a:lstStyle>
            <a:lvl1pPr algn="ctr">
              <a:spcBef>
                <a:spcPct val="0"/>
              </a:spcBef>
              <a:buNone/>
              <a:defRPr kumimoji="0" sz="4400">
                <a:solidFill>
                  <a:schemeClr val="bg1"/>
                </a:solidFill>
                <a:latin typeface="+mj-lt"/>
                <a:ea typeface="+mj-ea"/>
                <a:cs typeface="+mj-cs"/>
              </a:defRPr>
            </a:lvl1pPr>
          </a:lstStyle>
          <a:p>
            <a:pPr algn="l"/>
            <a:r>
              <a:rPr lang="en-US" dirty="0">
                <a:solidFill>
                  <a:schemeClr val="tx1"/>
                </a:solidFill>
              </a:rPr>
              <a:t>Questions?</a:t>
            </a:r>
          </a:p>
        </p:txBody>
      </p:sp>
      <p:sp>
        <p:nvSpPr>
          <p:cNvPr id="21" name="Slide Number Placeholder 5"/>
          <p:cNvSpPr>
            <a:spLocks noGrp="1"/>
          </p:cNvSpPr>
          <p:nvPr>
            <p:ph type="sldNum" sz="quarter" idx="11"/>
          </p:nvPr>
        </p:nvSpPr>
        <p:spPr>
          <a:xfrm>
            <a:off x="7670802" y="5715000"/>
            <a:ext cx="433633" cy="186326"/>
          </a:xfrm>
          <a:noFill/>
        </p:spPr>
        <p:txBody>
          <a:bodyPr/>
          <a:lstStyle/>
          <a:p>
            <a:r>
              <a:t>3</a:t>
            </a:r>
          </a:p>
        </p:txBody>
      </p:sp>
      <p:pic>
        <p:nvPicPr>
          <p:cNvPr id="23" name="Picture 22">
            <a:extLst>
              <a:ext uri="{FF2B5EF4-FFF2-40B4-BE49-F238E27FC236}">
                <a16:creationId xmlns:a16="http://schemas.microsoft.com/office/drawing/2014/main" id="{8C57F261-CF00-452A-9B7A-1B66C802A0E5}"/>
              </a:ext>
            </a:extLst>
          </p:cNvPr>
          <p:cNvPicPr/>
          <p:nvPr/>
        </p:nvPicPr>
        <p:blipFill rotWithShape="1">
          <a:blip r:embed="rId4">
            <a:extLst>
              <a:ext uri="{28A0092B-C50C-407E-A947-70E740481C1C}">
                <a14:useLocalDpi xmlns:a14="http://schemas.microsoft.com/office/drawing/2010/main" val="0"/>
              </a:ext>
            </a:extLst>
          </a:blip>
          <a:srcRect l="460" t="528" r="1288" b="66011"/>
          <a:stretch/>
        </p:blipFill>
        <p:spPr bwMode="auto">
          <a:xfrm>
            <a:off x="2535891" y="1613477"/>
            <a:ext cx="3937391" cy="2591803"/>
          </a:xfrm>
          <a:prstGeom prst="rect">
            <a:avLst/>
          </a:prstGeom>
          <a:noFill/>
          <a:ln>
            <a:noFill/>
          </a:ln>
        </p:spPr>
      </p:pic>
      <p:pic>
        <p:nvPicPr>
          <p:cNvPr id="10" name="Picture 9">
            <a:extLst>
              <a:ext uri="{FF2B5EF4-FFF2-40B4-BE49-F238E27FC236}">
                <a16:creationId xmlns:a16="http://schemas.microsoft.com/office/drawing/2014/main" id="{DF2527D4-CA2F-4221-8CFB-F9A09D2B76C6}"/>
              </a:ext>
            </a:extLst>
          </p:cNvPr>
          <p:cNvPicPr/>
          <p:nvPr/>
        </p:nvPicPr>
        <p:blipFill rotWithShape="1">
          <a:blip r:embed="rId4">
            <a:extLst>
              <a:ext uri="{28A0092B-C50C-407E-A947-70E740481C1C}">
                <a14:useLocalDpi xmlns:a14="http://schemas.microsoft.com/office/drawing/2010/main" val="0"/>
              </a:ext>
            </a:extLst>
          </a:blip>
          <a:srcRect l="460" t="85162" r="1288" b="-1"/>
          <a:stretch/>
        </p:blipFill>
        <p:spPr bwMode="auto">
          <a:xfrm>
            <a:off x="2535891" y="4721756"/>
            <a:ext cx="3937391" cy="1690525"/>
          </a:xfrm>
          <a:prstGeom prst="rect">
            <a:avLst/>
          </a:prstGeom>
          <a:noFill/>
          <a:ln>
            <a:noFill/>
          </a:ln>
        </p:spPr>
      </p:pic>
      <p:sp>
        <p:nvSpPr>
          <p:cNvPr id="11" name="Arrow: Left 10">
            <a:extLst>
              <a:ext uri="{FF2B5EF4-FFF2-40B4-BE49-F238E27FC236}">
                <a16:creationId xmlns:a16="http://schemas.microsoft.com/office/drawing/2014/main" id="{70863865-EB45-44AA-B976-0FA277D1116C}"/>
              </a:ext>
            </a:extLst>
          </p:cNvPr>
          <p:cNvSpPr/>
          <p:nvPr/>
        </p:nvSpPr>
        <p:spPr>
          <a:xfrm rot="20697546">
            <a:off x="6515113" y="4504517"/>
            <a:ext cx="1572322" cy="6125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Raise Hand</a:t>
            </a:r>
          </a:p>
        </p:txBody>
      </p:sp>
      <p:sp>
        <p:nvSpPr>
          <p:cNvPr id="14" name="Arrow: Left 13">
            <a:extLst>
              <a:ext uri="{FF2B5EF4-FFF2-40B4-BE49-F238E27FC236}">
                <a16:creationId xmlns:a16="http://schemas.microsoft.com/office/drawing/2014/main" id="{53BA6A00-2768-4254-9893-9C697C7987DA}"/>
              </a:ext>
            </a:extLst>
          </p:cNvPr>
          <p:cNvSpPr/>
          <p:nvPr/>
        </p:nvSpPr>
        <p:spPr>
          <a:xfrm>
            <a:off x="6385412" y="571808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CHAT</a:t>
            </a:r>
          </a:p>
        </p:txBody>
      </p:sp>
      <p:pic>
        <p:nvPicPr>
          <p:cNvPr id="16" name="Picture 15">
            <a:extLst>
              <a:ext uri="{FF2B5EF4-FFF2-40B4-BE49-F238E27FC236}">
                <a16:creationId xmlns:a16="http://schemas.microsoft.com/office/drawing/2014/main" id="{0D97C7A7-AFDF-49E6-8369-757E035EA79C}"/>
              </a:ext>
            </a:extLst>
          </p:cNvPr>
          <p:cNvPicPr/>
          <p:nvPr/>
        </p:nvPicPr>
        <p:blipFill rotWithShape="1">
          <a:blip r:embed="rId4">
            <a:extLst>
              <a:ext uri="{28A0092B-C50C-407E-A947-70E740481C1C}">
                <a14:useLocalDpi xmlns:a14="http://schemas.microsoft.com/office/drawing/2010/main" val="0"/>
              </a:ext>
            </a:extLst>
          </a:blip>
          <a:srcRect l="82919" t="87324" r="1288" b="8421"/>
          <a:stretch/>
        </p:blipFill>
        <p:spPr bwMode="auto">
          <a:xfrm>
            <a:off x="5470108" y="4662613"/>
            <a:ext cx="992459" cy="781312"/>
          </a:xfrm>
          <a:prstGeom prst="rect">
            <a:avLst/>
          </a:prstGeom>
          <a:noFill/>
          <a:ln>
            <a:noFill/>
          </a:ln>
        </p:spPr>
      </p:pic>
      <p:sp>
        <p:nvSpPr>
          <p:cNvPr id="25" name="Oval 24">
            <a:extLst>
              <a:ext uri="{FF2B5EF4-FFF2-40B4-BE49-F238E27FC236}">
                <a16:creationId xmlns:a16="http://schemas.microsoft.com/office/drawing/2014/main" id="{3006ED91-8068-4C51-808D-9F0004790BE6}"/>
              </a:ext>
            </a:extLst>
          </p:cNvPr>
          <p:cNvSpPr/>
          <p:nvPr/>
        </p:nvSpPr>
        <p:spPr>
          <a:xfrm>
            <a:off x="5537585" y="4810783"/>
            <a:ext cx="669073" cy="781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4881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D22A-9445-494C-AEA1-DA4289369567}"/>
              </a:ext>
            </a:extLst>
          </p:cNvPr>
          <p:cNvSpPr>
            <a:spLocks noGrp="1"/>
          </p:cNvSpPr>
          <p:nvPr>
            <p:ph type="title"/>
          </p:nvPr>
        </p:nvSpPr>
        <p:spPr>
          <a:xfrm>
            <a:off x="609600" y="228600"/>
            <a:ext cx="8153400" cy="990600"/>
          </a:xfrm>
        </p:spPr>
        <p:txBody>
          <a:bodyPr anchor="ctr">
            <a:normAutofit/>
          </a:bodyPr>
          <a:lstStyle/>
          <a:p>
            <a:r>
              <a:rPr lang="en-US" dirty="0"/>
              <a:t>Today’s Resources</a:t>
            </a:r>
          </a:p>
        </p:txBody>
      </p:sp>
      <p:pic>
        <p:nvPicPr>
          <p:cNvPr id="6" name="Picture 5">
            <a:extLst>
              <a:ext uri="{FF2B5EF4-FFF2-40B4-BE49-F238E27FC236}">
                <a16:creationId xmlns:a16="http://schemas.microsoft.com/office/drawing/2014/main" id="{E745BF7D-C1DA-45BB-8F28-CD871E4B5B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304" y="2234983"/>
            <a:ext cx="6286501" cy="3724660"/>
          </a:xfrm>
          <a:prstGeom prst="rect">
            <a:avLst/>
          </a:prstGeom>
          <a:noFill/>
          <a:ln>
            <a:solidFill>
              <a:srgbClr val="C00000"/>
            </a:solidFill>
          </a:ln>
        </p:spPr>
      </p:pic>
      <p:sp>
        <p:nvSpPr>
          <p:cNvPr id="4" name="Content Placeholder 3">
            <a:extLst>
              <a:ext uri="{FF2B5EF4-FFF2-40B4-BE49-F238E27FC236}">
                <a16:creationId xmlns:a16="http://schemas.microsoft.com/office/drawing/2014/main" id="{80F73D35-4A0C-4CA0-A801-D1A1E2EC1798}"/>
              </a:ext>
            </a:extLst>
          </p:cNvPr>
          <p:cNvSpPr>
            <a:spLocks noGrp="1"/>
          </p:cNvSpPr>
          <p:nvPr>
            <p:ph sz="quarter" idx="2"/>
          </p:nvPr>
        </p:nvSpPr>
        <p:spPr>
          <a:xfrm>
            <a:off x="6437612" y="1971644"/>
            <a:ext cx="2529084" cy="4306190"/>
          </a:xfrm>
        </p:spPr>
        <p:txBody>
          <a:bodyPr>
            <a:normAutofit/>
          </a:bodyPr>
          <a:lstStyle/>
          <a:p>
            <a:pPr>
              <a:lnSpc>
                <a:spcPct val="90000"/>
              </a:lnSpc>
            </a:pPr>
            <a:r>
              <a:rPr lang="en-US" sz="2400" dirty="0"/>
              <a:t>Available for file transfer in Webex</a:t>
            </a:r>
          </a:p>
          <a:p>
            <a:pPr>
              <a:lnSpc>
                <a:spcPct val="90000"/>
              </a:lnSpc>
            </a:pPr>
            <a:r>
              <a:rPr lang="en-US" sz="2400" dirty="0"/>
              <a:t>In the STARS menu, </a:t>
            </a:r>
            <a:r>
              <a:rPr lang="en-US" sz="2400" i="1" dirty="0"/>
              <a:t>and</a:t>
            </a:r>
          </a:p>
          <a:p>
            <a:pPr>
              <a:lnSpc>
                <a:spcPct val="90000"/>
              </a:lnSpc>
            </a:pPr>
            <a:r>
              <a:rPr lang="en-US" sz="2400" dirty="0"/>
              <a:t>In the Resource Library </a:t>
            </a:r>
          </a:p>
          <a:p>
            <a:pPr>
              <a:lnSpc>
                <a:spcPct val="90000"/>
              </a:lnSpc>
            </a:pPr>
            <a:r>
              <a:rPr lang="en-US" sz="2400" dirty="0"/>
              <a:t>Recording added tomorrow</a:t>
            </a:r>
          </a:p>
        </p:txBody>
      </p:sp>
      <p:sp>
        <p:nvSpPr>
          <p:cNvPr id="3" name="Slide Number Placeholder 2">
            <a:extLst>
              <a:ext uri="{FF2B5EF4-FFF2-40B4-BE49-F238E27FC236}">
                <a16:creationId xmlns:a16="http://schemas.microsoft.com/office/drawing/2014/main" id="{FC49D232-AA69-4CE3-9FEE-F378EB947287}"/>
              </a:ext>
            </a:extLst>
          </p:cNvPr>
          <p:cNvSpPr>
            <a:spLocks noGrp="1"/>
          </p:cNvSpPr>
          <p:nvPr>
            <p:ph type="sldNum" sz="quarter" idx="16"/>
          </p:nvPr>
        </p:nvSpPr>
        <p:spPr>
          <a:xfrm>
            <a:off x="0" y="1272222"/>
            <a:ext cx="533400" cy="244476"/>
          </a:xfrm>
        </p:spPr>
        <p:txBody>
          <a:bodyPr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A162D542-39A4-4598-BEB9-D1267FDA8501}" type="slidenum">
              <a:rPr kumimoji="0" lang="en-US" sz="11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43</a:t>
            </a:fld>
            <a:endParaRPr kumimoji="0" lang="en-US" sz="11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7" name="Rectangle 6">
            <a:extLst>
              <a:ext uri="{FF2B5EF4-FFF2-40B4-BE49-F238E27FC236}">
                <a16:creationId xmlns:a16="http://schemas.microsoft.com/office/drawing/2014/main" id="{F680A2D0-65CA-41BB-8DF3-9DA9A10F35D8}"/>
              </a:ext>
            </a:extLst>
          </p:cNvPr>
          <p:cNvSpPr/>
          <p:nvPr/>
        </p:nvSpPr>
        <p:spPr>
          <a:xfrm>
            <a:off x="151111" y="4572000"/>
            <a:ext cx="1525289" cy="3810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a:extLst>
              <a:ext uri="{FF2B5EF4-FFF2-40B4-BE49-F238E27FC236}">
                <a16:creationId xmlns:a16="http://schemas.microsoft.com/office/drawing/2014/main" id="{F3481648-2812-4EE2-8935-C32C0F181F17}"/>
              </a:ext>
            </a:extLst>
          </p:cNvPr>
          <p:cNvSpPr/>
          <p:nvPr/>
        </p:nvSpPr>
        <p:spPr>
          <a:xfrm>
            <a:off x="2282227" y="2988366"/>
            <a:ext cx="2024270" cy="864705"/>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408546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304800"/>
            <a:ext cx="9144000" cy="738664"/>
          </a:xfrm>
        </p:spPr>
        <p:txBody>
          <a:bodyPr>
            <a:normAutofit fontScale="90000"/>
          </a:bodyPr>
          <a:lstStyle/>
          <a:p>
            <a:r>
              <a:rPr lang="en-US" dirty="0"/>
              <a:t>Thank you for participating!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13112" y="2374754"/>
            <a:ext cx="4876801" cy="3250003"/>
          </a:xfrm>
          <a:prstGeom prst="rect">
            <a:avLst/>
          </a:prstGeom>
        </p:spPr>
      </p:pic>
      <p:sp>
        <p:nvSpPr>
          <p:cNvPr id="4" name="TextBox 3"/>
          <p:cNvSpPr txBox="1"/>
          <p:nvPr/>
        </p:nvSpPr>
        <p:spPr>
          <a:xfrm>
            <a:off x="623304" y="1600200"/>
            <a:ext cx="8382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1" u="none" strike="noStrike" kern="1200" cap="none" spc="0" normalizeH="0" baseline="0" noProof="0" dirty="0">
                <a:ln>
                  <a:noFill/>
                </a:ln>
                <a:solidFill>
                  <a:srgbClr val="595959"/>
                </a:solidFill>
                <a:effectLst/>
                <a:uLnTx/>
                <a:uFillTx/>
                <a:latin typeface="Tw Cen MT"/>
                <a:ea typeface="+mn-ea"/>
                <a:cs typeface="+mn-cs"/>
              </a:rPr>
              <a:t>Today’s webinar materials are available for download within WebEx. </a:t>
            </a:r>
          </a:p>
        </p:txBody>
      </p:sp>
      <p:sp>
        <p:nvSpPr>
          <p:cNvPr id="5" name="Slide Number Placeholder 4"/>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TextBox 5"/>
          <p:cNvSpPr txBox="1"/>
          <p:nvPr/>
        </p:nvSpPr>
        <p:spPr>
          <a:xfrm>
            <a:off x="394704" y="5968425"/>
            <a:ext cx="8839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95959"/>
                </a:solidFill>
                <a:effectLst/>
                <a:uLnTx/>
                <a:uFillTx/>
                <a:latin typeface="Tw Cen MT"/>
                <a:ea typeface="+mn-ea"/>
                <a:cs typeface="+mn-cs"/>
              </a:rPr>
              <a:t>This webinar was supported, in part, by grant number 90SATC0002 from the U.S. Administration for Community Living, Department of Health and Human Services, Washington, D.C. 20201.</a:t>
            </a:r>
            <a:endParaRPr kumimoji="0" lang="en-US" sz="1600" b="0" i="0" u="none" strike="noStrike" kern="1200" cap="none" spc="0" normalizeH="0" baseline="0" noProof="0" dirty="0">
              <a:ln>
                <a:noFill/>
              </a:ln>
              <a:solidFill>
                <a:srgbClr val="595959"/>
              </a:solidFill>
              <a:effectLst/>
              <a:uLnTx/>
              <a:uFillTx/>
              <a:latin typeface="Tw Cen MT"/>
              <a:ea typeface="+mn-ea"/>
              <a:cs typeface="+mn-cs"/>
            </a:endParaRPr>
          </a:p>
        </p:txBody>
      </p:sp>
    </p:spTree>
    <p:extLst>
      <p:ext uri="{BB962C8B-B14F-4D97-AF65-F5344CB8AC3E}">
        <p14:creationId xmlns:p14="http://schemas.microsoft.com/office/powerpoint/2010/main" val="336730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Tracking </a:t>
            </a:r>
            <a:r>
              <a:rPr lang="en-US" dirty="0">
                <a:solidFill>
                  <a:srgbClr val="3C619E"/>
                </a:solidFill>
              </a:rPr>
              <a:t>Part D Enrollment Outcomes</a:t>
            </a:r>
          </a:p>
        </p:txBody>
      </p:sp>
      <p:sp>
        <p:nvSpPr>
          <p:cNvPr id="5" name="Text Placeholder 4"/>
          <p:cNvSpPr>
            <a:spLocks noGrp="1"/>
          </p:cNvSpPr>
          <p:nvPr>
            <p:ph type="body" idx="1"/>
          </p:nvPr>
        </p:nvSpPr>
        <p:spPr/>
        <p:txBody>
          <a:bodyPr/>
          <a:lstStyle/>
          <a:p>
            <a:r>
              <a:rPr lang="en-US" dirty="0"/>
              <a:t>Melissa Simpson, ACL</a:t>
            </a:r>
          </a:p>
        </p:txBody>
      </p:sp>
      <p:sp>
        <p:nvSpPr>
          <p:cNvPr id="2" name="Slide Number Placeholder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9432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7051-253C-45CF-8F8C-75173B513640}"/>
              </a:ext>
            </a:extLst>
          </p:cNvPr>
          <p:cNvSpPr>
            <a:spLocks noGrp="1"/>
          </p:cNvSpPr>
          <p:nvPr>
            <p:ph type="title"/>
          </p:nvPr>
        </p:nvSpPr>
        <p:spPr/>
        <p:txBody>
          <a:bodyPr/>
          <a:lstStyle/>
          <a:p>
            <a:r>
              <a:rPr lang="en-US" dirty="0">
                <a:solidFill>
                  <a:srgbClr val="3C619E"/>
                </a:solidFill>
              </a:rPr>
              <a:t>Overview</a:t>
            </a:r>
          </a:p>
        </p:txBody>
      </p:sp>
      <p:sp>
        <p:nvSpPr>
          <p:cNvPr id="3" name="Slide Number Placeholder 2">
            <a:extLst>
              <a:ext uri="{FF2B5EF4-FFF2-40B4-BE49-F238E27FC236}">
                <a16:creationId xmlns:a16="http://schemas.microsoft.com/office/drawing/2014/main" id="{72A35C52-96CC-44C5-82ED-E4AA4CF287D4}"/>
              </a:ext>
            </a:extLst>
          </p:cNvPr>
          <p:cNvSpPr>
            <a:spLocks noGrp="1"/>
          </p:cNvSpPr>
          <p:nvPr>
            <p:ph type="sldNum" sz="quarter" idx="12"/>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62D542-39A4-4598-BEB9-D1267FDA8501}" type="slidenum">
              <a:rPr lang="en-US" smtClean="0"/>
              <a:pPr/>
              <a:t>6</a:t>
            </a:fld>
            <a:endParaRPr lang="en-US" dirty="0"/>
          </a:p>
        </p:txBody>
      </p:sp>
      <p:sp>
        <p:nvSpPr>
          <p:cNvPr id="4" name="Content Placeholder 3">
            <a:extLst>
              <a:ext uri="{FF2B5EF4-FFF2-40B4-BE49-F238E27FC236}">
                <a16:creationId xmlns:a16="http://schemas.microsoft.com/office/drawing/2014/main" id="{9EA8CB8B-5E9C-4470-B5FC-810FC0E5EB28}"/>
              </a:ext>
            </a:extLst>
          </p:cNvPr>
          <p:cNvSpPr>
            <a:spLocks noGrp="1"/>
          </p:cNvSpPr>
          <p:nvPr>
            <p:ph sz="quarter" idx="1"/>
          </p:nvPr>
        </p:nvSpPr>
        <p:spPr>
          <a:xfrm>
            <a:off x="457200" y="1725295"/>
            <a:ext cx="8229600" cy="4446906"/>
          </a:xfrm>
        </p:spPr>
        <p:txBody>
          <a:bodyPr>
            <a:normAutofit fontScale="55000" lnSpcReduction="20000"/>
          </a:bodyPr>
          <a:lstStyle/>
          <a:p>
            <a:pPr marL="0" indent="0">
              <a:buNone/>
            </a:pPr>
            <a:r>
              <a:rPr lang="en-US" sz="4400" dirty="0"/>
              <a:t>ACL uses STARS to collect data related to the cost changes as result of enrollment in Part D prescription drug plans (PDPs) and Medicare Advantage plans with prescription drug coverage (MA-PDs) available through the Medicare Plan Finder (MPF).</a:t>
            </a:r>
          </a:p>
          <a:p>
            <a:pPr marL="0" indent="0">
              <a:buNone/>
            </a:pPr>
            <a:endParaRPr lang="en-US" dirty="0"/>
          </a:p>
          <a:p>
            <a:pPr marL="0" indent="0">
              <a:buNone/>
            </a:pPr>
            <a:r>
              <a:rPr lang="en-US" sz="4400" dirty="0"/>
              <a:t>By collecting this data, SHIPs can demonstrate the impact of their work on behalf of beneficiaries in three ways:</a:t>
            </a:r>
          </a:p>
          <a:p>
            <a:pPr marL="457200" indent="-457200">
              <a:buFont typeface="+mj-lt"/>
              <a:buAutoNum type="arabicPeriod"/>
            </a:pPr>
            <a:r>
              <a:rPr lang="en-US" sz="4400" dirty="0"/>
              <a:t>Data on the number of beneficiaries who received PDP/MA-PD enrollment assistance from SHIPs;</a:t>
            </a:r>
          </a:p>
          <a:p>
            <a:pPr marL="457200" indent="-457200">
              <a:buFont typeface="+mj-lt"/>
              <a:buAutoNum type="arabicPeriod"/>
            </a:pPr>
            <a:r>
              <a:rPr lang="en-US" sz="4400" dirty="0"/>
              <a:t>Data on the average cost change per beneficiary who received PDP/MA-PD enrollment assistance from SHIPs;</a:t>
            </a:r>
          </a:p>
          <a:p>
            <a:pPr marL="457200" indent="-457200">
              <a:buFont typeface="+mj-lt"/>
              <a:buAutoNum type="arabicPeriod"/>
            </a:pPr>
            <a:r>
              <a:rPr lang="en-US" sz="4400" dirty="0"/>
              <a:t>Data on the reported total of PDP/MA-PD cost change for each state.</a:t>
            </a:r>
          </a:p>
          <a:p>
            <a:pPr marL="0" indent="0">
              <a:buNone/>
            </a:pPr>
            <a:endParaRPr lang="en-US" dirty="0"/>
          </a:p>
        </p:txBody>
      </p:sp>
    </p:spTree>
    <p:extLst>
      <p:ext uri="{BB962C8B-B14F-4D97-AF65-F5344CB8AC3E}">
        <p14:creationId xmlns:p14="http://schemas.microsoft.com/office/powerpoint/2010/main" val="212141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D/MA-PD Enrollment Data Steps</a:t>
            </a:r>
          </a:p>
        </p:txBody>
      </p:sp>
      <p:graphicFrame>
        <p:nvGraphicFramePr>
          <p:cNvPr id="5" name="Content Placeholder 4">
            <a:extLst>
              <a:ext uri="{FF2B5EF4-FFF2-40B4-BE49-F238E27FC236}">
                <a16:creationId xmlns:a16="http://schemas.microsoft.com/office/drawing/2014/main" id="{6C6A52F9-612D-4187-BE12-4246C06722FB}"/>
              </a:ext>
            </a:extLst>
          </p:cNvPr>
          <p:cNvGraphicFramePr>
            <a:graphicFrameLocks noGrp="1"/>
          </p:cNvGraphicFramePr>
          <p:nvPr>
            <p:ph idx="1"/>
            <p:extLst>
              <p:ext uri="{D42A27DB-BD31-4B8C-83A1-F6EECF244321}">
                <p14:modId xmlns:p14="http://schemas.microsoft.com/office/powerpoint/2010/main" val="3471477166"/>
              </p:ext>
            </p:extLst>
          </p:nvPr>
        </p:nvGraphicFramePr>
        <p:xfrm>
          <a:off x="458912" y="1743610"/>
          <a:ext cx="8229600" cy="464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D7C79-9F0D-45BA-8AA8-25F5A89F7A34}"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610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E271-885E-440C-A296-2F7D804EB04A}"/>
              </a:ext>
            </a:extLst>
          </p:cNvPr>
          <p:cNvSpPr>
            <a:spLocks noGrp="1"/>
          </p:cNvSpPr>
          <p:nvPr>
            <p:ph type="title"/>
          </p:nvPr>
        </p:nvSpPr>
        <p:spPr>
          <a:xfrm>
            <a:off x="457200" y="1063624"/>
            <a:ext cx="8229600" cy="765175"/>
          </a:xfrm>
        </p:spPr>
        <p:txBody>
          <a:bodyPr/>
          <a:lstStyle/>
          <a:p>
            <a:r>
              <a:rPr lang="en-US" dirty="0"/>
              <a:t>Step 1: Collect PDP/MA-PD Cost Data</a:t>
            </a:r>
          </a:p>
        </p:txBody>
      </p:sp>
      <p:sp>
        <p:nvSpPr>
          <p:cNvPr id="3" name="Content Placeholder 2">
            <a:extLst>
              <a:ext uri="{FF2B5EF4-FFF2-40B4-BE49-F238E27FC236}">
                <a16:creationId xmlns:a16="http://schemas.microsoft.com/office/drawing/2014/main" id="{8C62E971-3587-4492-BDCF-120914F52859}"/>
              </a:ext>
            </a:extLst>
          </p:cNvPr>
          <p:cNvSpPr>
            <a:spLocks noGrp="1"/>
          </p:cNvSpPr>
          <p:nvPr>
            <p:ph idx="1"/>
          </p:nvPr>
        </p:nvSpPr>
        <p:spPr>
          <a:xfrm>
            <a:off x="457200" y="1828799"/>
            <a:ext cx="8229600" cy="4297364"/>
          </a:xfrm>
        </p:spPr>
        <p:txBody>
          <a:bodyPr/>
          <a:lstStyle/>
          <a:p>
            <a:r>
              <a:rPr lang="en-US" sz="2800" dirty="0"/>
              <a:t>Track when you </a:t>
            </a:r>
            <a:r>
              <a:rPr lang="en-US" sz="2800" u="sng" dirty="0"/>
              <a:t>actively assist a beneficiary with PDP/MA-PD enrollment</a:t>
            </a:r>
            <a:r>
              <a:rPr lang="en-US" sz="2800" dirty="0"/>
              <a:t>*</a:t>
            </a:r>
            <a:r>
              <a:rPr lang="en-US" sz="2800" u="sng" dirty="0"/>
              <a:t> </a:t>
            </a:r>
          </a:p>
          <a:p>
            <a:pPr lvl="1"/>
            <a:r>
              <a:rPr lang="en-US" sz="2400" b="1" dirty="0"/>
              <a:t>Online</a:t>
            </a:r>
            <a:r>
              <a:rPr lang="en-US" sz="2400" dirty="0"/>
              <a:t> through the MPF or the plan website, </a:t>
            </a:r>
            <a:r>
              <a:rPr lang="en-US" sz="2400" i="1" dirty="0"/>
              <a:t>or</a:t>
            </a:r>
          </a:p>
          <a:p>
            <a:pPr lvl="1"/>
            <a:r>
              <a:rPr lang="en-US" sz="2400" b="1" dirty="0"/>
              <a:t>Over the phone </a:t>
            </a:r>
            <a:r>
              <a:rPr lang="en-US" sz="2400" dirty="0"/>
              <a:t>with a plan customer service representative or 1-800-Medicare, </a:t>
            </a:r>
            <a:r>
              <a:rPr lang="en-US" sz="2400" i="1" dirty="0"/>
              <a:t>or</a:t>
            </a:r>
            <a:r>
              <a:rPr lang="en-US" sz="2400" dirty="0"/>
              <a:t> </a:t>
            </a:r>
          </a:p>
          <a:p>
            <a:pPr lvl="1"/>
            <a:r>
              <a:rPr lang="en-US" sz="2400" dirty="0"/>
              <a:t>With a </a:t>
            </a:r>
            <a:r>
              <a:rPr lang="en-US" sz="2400" b="1" dirty="0"/>
              <a:t>paper</a:t>
            </a:r>
            <a:r>
              <a:rPr lang="en-US" sz="2400" dirty="0"/>
              <a:t> application </a:t>
            </a:r>
          </a:p>
          <a:p>
            <a:r>
              <a:rPr lang="en-US" sz="2800" dirty="0"/>
              <a:t>Two kinds of enrollment</a:t>
            </a:r>
          </a:p>
          <a:p>
            <a:pPr lvl="1"/>
            <a:r>
              <a:rPr lang="en-US" sz="2400" dirty="0"/>
              <a:t>Switching from one plan to another</a:t>
            </a:r>
          </a:p>
          <a:p>
            <a:pPr lvl="1"/>
            <a:r>
              <a:rPr lang="en-US" sz="2400" dirty="0"/>
              <a:t>New to Medicare PDP/MA-PD</a:t>
            </a:r>
          </a:p>
        </p:txBody>
      </p:sp>
      <p:sp>
        <p:nvSpPr>
          <p:cNvPr id="4" name="Slide Number Placeholder 3">
            <a:extLst>
              <a:ext uri="{FF2B5EF4-FFF2-40B4-BE49-F238E27FC236}">
                <a16:creationId xmlns:a16="http://schemas.microsoft.com/office/drawing/2014/main" id="{A7523761-5391-4BCF-AFEC-4A62D5B33CEB}"/>
              </a:ext>
            </a:extLst>
          </p:cNvPr>
          <p:cNvSpPr>
            <a:spLocks noGrp="1"/>
          </p:cNvSpPr>
          <p:nvPr>
            <p:ph type="sldNum" sz="quarter" idx="10"/>
          </p:nvPr>
        </p:nvSpPr>
        <p:spPr/>
        <p:txBody>
          <a:bodyPr/>
          <a:lstStyle/>
          <a:p>
            <a:fld id="{3F8D7C79-9F0D-45BA-8AA8-25F5A89F7A34}" type="slidenum">
              <a:rPr lang="en-US" smtClean="0">
                <a:solidFill>
                  <a:prstClr val="black"/>
                </a:solidFill>
              </a:rPr>
              <a:pPr/>
              <a:t>8</a:t>
            </a:fld>
            <a:endParaRPr lang="en-US" dirty="0">
              <a:solidFill>
                <a:prstClr val="black"/>
              </a:solidFill>
            </a:endParaRPr>
          </a:p>
        </p:txBody>
      </p:sp>
      <p:sp>
        <p:nvSpPr>
          <p:cNvPr id="5" name="TextBox 4"/>
          <p:cNvSpPr txBox="1"/>
          <p:nvPr/>
        </p:nvSpPr>
        <p:spPr>
          <a:xfrm>
            <a:off x="533400" y="5817156"/>
            <a:ext cx="8077200" cy="738664"/>
          </a:xfrm>
          <a:prstGeom prst="rect">
            <a:avLst/>
          </a:prstGeom>
          <a:noFill/>
        </p:spPr>
        <p:txBody>
          <a:bodyPr wrap="square" rtlCol="0">
            <a:spAutoFit/>
          </a:bodyPr>
          <a:lstStyle/>
          <a:p>
            <a:r>
              <a:rPr lang="en-US" sz="1400" i="1" dirty="0"/>
              <a:t>*Cost changes resulting from any action outside PDP/MA-PD are important and not part of the Enrollment Outcomes tracking. Examples may include change in pharmacy, applications for Part D subsidies like Extra Help/LIS, State Pharmaceutical Assistance Program (SPAP), or drug manufacturer discount programs.  </a:t>
            </a:r>
          </a:p>
        </p:txBody>
      </p:sp>
    </p:spTree>
    <p:extLst>
      <p:ext uri="{BB962C8B-B14F-4D97-AF65-F5344CB8AC3E}">
        <p14:creationId xmlns:p14="http://schemas.microsoft.com/office/powerpoint/2010/main" val="48211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BA52-94B7-43B8-8A9B-4814BB74414E}"/>
              </a:ext>
            </a:extLst>
          </p:cNvPr>
          <p:cNvSpPr>
            <a:spLocks noGrp="1"/>
          </p:cNvSpPr>
          <p:nvPr>
            <p:ph type="title"/>
          </p:nvPr>
        </p:nvSpPr>
        <p:spPr>
          <a:xfrm>
            <a:off x="228600" y="931718"/>
            <a:ext cx="9067800" cy="1069975"/>
          </a:xfrm>
        </p:spPr>
        <p:txBody>
          <a:bodyPr/>
          <a:lstStyle/>
          <a:p>
            <a:r>
              <a:rPr lang="en-US" dirty="0"/>
              <a:t>When using the Medicare Plan Finder (MPF)</a:t>
            </a:r>
          </a:p>
        </p:txBody>
      </p:sp>
      <p:graphicFrame>
        <p:nvGraphicFramePr>
          <p:cNvPr id="5" name="Content Placeholder 4">
            <a:extLst>
              <a:ext uri="{FF2B5EF4-FFF2-40B4-BE49-F238E27FC236}">
                <a16:creationId xmlns:a16="http://schemas.microsoft.com/office/drawing/2014/main" id="{C570445E-1A41-4331-8270-AF38B1FBE479}"/>
              </a:ext>
            </a:extLst>
          </p:cNvPr>
          <p:cNvGraphicFramePr>
            <a:graphicFrameLocks noGrp="1"/>
          </p:cNvGraphicFramePr>
          <p:nvPr>
            <p:ph idx="1"/>
            <p:extLst>
              <p:ext uri="{D42A27DB-BD31-4B8C-83A1-F6EECF244321}">
                <p14:modId xmlns:p14="http://schemas.microsoft.com/office/powerpoint/2010/main" val="3929214581"/>
              </p:ext>
            </p:extLst>
          </p:nvPr>
        </p:nvGraphicFramePr>
        <p:xfrm>
          <a:off x="457200" y="1984375"/>
          <a:ext cx="8229600" cy="414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C24863A-3E40-4428-BEC5-082CB98EF195}"/>
              </a:ext>
            </a:extLst>
          </p:cNvPr>
          <p:cNvSpPr>
            <a:spLocks noGrp="1"/>
          </p:cNvSpPr>
          <p:nvPr>
            <p:ph type="sldNum" sz="quarter" idx="10"/>
          </p:nvPr>
        </p:nvSpPr>
        <p:spPr/>
        <p:txBody>
          <a:bodyPr/>
          <a:lstStyle/>
          <a:p>
            <a:fld id="{3F8D7C79-9F0D-45BA-8AA8-25F5A89F7A3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23535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52F5D4FC43604FBFB3EB9BDF38048F" ma:contentTypeVersion="4" ma:contentTypeDescription="Create a new document." ma:contentTypeScope="" ma:versionID="bfbe0e686e9be6e800526ac4b623a0e5">
  <xsd:schema xmlns:xsd="http://www.w3.org/2001/XMLSchema" xmlns:xs="http://www.w3.org/2001/XMLSchema" xmlns:p="http://schemas.microsoft.com/office/2006/metadata/properties" xmlns:ns2="73036d57-90ed-4e65-94a2-f0300f1f3f50" targetNamespace="http://schemas.microsoft.com/office/2006/metadata/properties" ma:root="true" ma:fieldsID="70386cfb30695efa477d8cd2a8d4ded3" ns2:_="">
    <xsd:import namespace="73036d57-90ed-4e65-94a2-f0300f1f3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036d57-90ed-4e65-94a2-f0300f1f3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8FF642-858A-4658-A2E6-9704ADB0EB14}"/>
</file>

<file path=customXml/itemProps2.xml><?xml version="1.0" encoding="utf-8"?>
<ds:datastoreItem xmlns:ds="http://schemas.openxmlformats.org/officeDocument/2006/customXml" ds:itemID="{C3F64901-F937-4ACC-9331-D1349737E712}"/>
</file>

<file path=customXml/itemProps3.xml><?xml version="1.0" encoding="utf-8"?>
<ds:datastoreItem xmlns:ds="http://schemas.openxmlformats.org/officeDocument/2006/customXml" ds:itemID="{246EECBA-6AF7-4D48-BB5D-E451455E0C73}"/>
</file>

<file path=docProps/app.xml><?xml version="1.0" encoding="utf-8"?>
<Properties xmlns="http://schemas.openxmlformats.org/officeDocument/2006/extended-properties" xmlns:vt="http://schemas.openxmlformats.org/officeDocument/2006/docPropsVTypes">
  <TotalTime>519</TotalTime>
  <Words>3482</Words>
  <Application>Microsoft Office PowerPoint</Application>
  <PresentationFormat>On-screen Show (4:3)</PresentationFormat>
  <Paragraphs>361</Paragraphs>
  <Slides>44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Tw Cen MT</vt:lpstr>
      <vt:lpstr>Wingdings</vt:lpstr>
      <vt:lpstr>Wingdings 2</vt:lpstr>
      <vt:lpstr>Median</vt:lpstr>
      <vt:lpstr>ACL</vt:lpstr>
      <vt:lpstr>Entering PDP and MA-PD Cost Changes into STARS -Melissa Simpson, ACL -Ginny Paulson, SHIP TA Center</vt:lpstr>
      <vt:lpstr>Agenda</vt:lpstr>
      <vt:lpstr>Polling</vt:lpstr>
      <vt:lpstr>Today’s Focus </vt:lpstr>
      <vt:lpstr>Tracking Part D Enrollment Outcomes</vt:lpstr>
      <vt:lpstr>Overview</vt:lpstr>
      <vt:lpstr>Part D/MA-PD Enrollment Data Steps</vt:lpstr>
      <vt:lpstr>Step 1: Collect PDP/MA-PD Cost Data</vt:lpstr>
      <vt:lpstr>When using the Medicare Plan Finder (MPF)</vt:lpstr>
      <vt:lpstr>MPF - Switching Plans (Original vs. New Costs)</vt:lpstr>
      <vt:lpstr>MPF – New to Medicare (Original Cost Calculation)</vt:lpstr>
      <vt:lpstr>MPF – New to Medicare (New Costs)</vt:lpstr>
      <vt:lpstr>Step 2: Assist with Enrollment and Save Application Confirmation  </vt:lpstr>
      <vt:lpstr>Printing Tips for the MPF – Step 1</vt:lpstr>
      <vt:lpstr>Printing Tips for the MPF – Step 2</vt:lpstr>
      <vt:lpstr>Print using your keyboard</vt:lpstr>
      <vt:lpstr>Snipping Tool – Built into Many Computers</vt:lpstr>
      <vt:lpstr>Step 3 – Enter Data in STARS</vt:lpstr>
      <vt:lpstr>“Enrollment” Topic Discussed</vt:lpstr>
      <vt:lpstr>New to Part D (PDP or MA-PD)?</vt:lpstr>
      <vt:lpstr>Original vs. New PDP/MA-PD Cost</vt:lpstr>
      <vt:lpstr>Original vs. New – Two Examples</vt:lpstr>
      <vt:lpstr>Step 4: Attach Cost Verification Sources</vt:lpstr>
      <vt:lpstr>STARS Security</vt:lpstr>
      <vt:lpstr>PII and PHI</vt:lpstr>
      <vt:lpstr>Tips for Handling Sensitive Data</vt:lpstr>
      <vt:lpstr>Records Retention Requirements</vt:lpstr>
      <vt:lpstr>Part D Enrollment Outcomes and quality assurance Reports</vt:lpstr>
      <vt:lpstr>Enrollment Outcomes Reports in 2021</vt:lpstr>
      <vt:lpstr>STARS Demonstration</vt:lpstr>
      <vt:lpstr>Demonstration Viewing Tips</vt:lpstr>
      <vt:lpstr>Data Accuracy Pointers</vt:lpstr>
      <vt:lpstr>Part D Enrollment Outcomes Accuracy Checklist</vt:lpstr>
      <vt:lpstr>Additional Resources for Accuracy and Security</vt:lpstr>
      <vt:lpstr>Accessing STARS Resources</vt:lpstr>
      <vt:lpstr>STARS Landing Page</vt:lpstr>
      <vt:lpstr>STARS Resources Page</vt:lpstr>
      <vt:lpstr>SHIP Login at www.shiptacenter.org</vt:lpstr>
      <vt:lpstr>STARS Resources Kit in STARS Menu</vt:lpstr>
      <vt:lpstr>In the STARS Resources Kit</vt:lpstr>
      <vt:lpstr>Individualized Technical Assistance</vt:lpstr>
      <vt:lpstr>PowerPoint Presentation</vt:lpstr>
      <vt:lpstr>Today’s Resources</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PDP and MA-PD Cost Changes into STARS -Melissa Simpson, ACL -Ginny Paulson, SHIP TA Center</dc:title>
  <dc:creator>Ginny Paulson</dc:creator>
  <cp:lastModifiedBy>Sue (Pleggenkuhle) Choplin</cp:lastModifiedBy>
  <cp:revision>49</cp:revision>
  <dcterms:created xsi:type="dcterms:W3CDTF">2020-08-26T14:11:32Z</dcterms:created>
  <dcterms:modified xsi:type="dcterms:W3CDTF">2020-09-11T14:20:25Z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0x010100A752F5D4FC43604FBFB3EB9BDF38048F</vt:lpwstr>
  </property>
</Properties>
</file>