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4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53.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54.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25.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2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1" r:id="rId2"/>
  </p:sldMasterIdLst>
  <p:notesMasterIdLst>
    <p:notesMasterId r:id="rId57"/>
  </p:notesMasterIdLst>
  <p:sldIdLst>
    <p:sldId id="256" r:id="rId3"/>
    <p:sldId id="257" r:id="rId4"/>
    <p:sldId id="298" r:id="rId5"/>
    <p:sldId id="301" r:id="rId6"/>
    <p:sldId id="354" r:id="rId7"/>
    <p:sldId id="357" r:id="rId8"/>
    <p:sldId id="299" r:id="rId9"/>
    <p:sldId id="305" r:id="rId10"/>
    <p:sldId id="306" r:id="rId11"/>
    <p:sldId id="311" r:id="rId12"/>
    <p:sldId id="333" r:id="rId13"/>
    <p:sldId id="331" r:id="rId14"/>
    <p:sldId id="307" r:id="rId15"/>
    <p:sldId id="308" r:id="rId16"/>
    <p:sldId id="309" r:id="rId17"/>
    <p:sldId id="330" r:id="rId18"/>
    <p:sldId id="334" r:id="rId19"/>
    <p:sldId id="335" r:id="rId20"/>
    <p:sldId id="312" r:id="rId21"/>
    <p:sldId id="313" r:id="rId22"/>
    <p:sldId id="337" r:id="rId23"/>
    <p:sldId id="338" r:id="rId24"/>
    <p:sldId id="339" r:id="rId25"/>
    <p:sldId id="340" r:id="rId26"/>
    <p:sldId id="341" r:id="rId27"/>
    <p:sldId id="314" r:id="rId28"/>
    <p:sldId id="315" r:id="rId29"/>
    <p:sldId id="316" r:id="rId30"/>
    <p:sldId id="317" r:id="rId31"/>
    <p:sldId id="318" r:id="rId32"/>
    <p:sldId id="342" r:id="rId33"/>
    <p:sldId id="343" r:id="rId34"/>
    <p:sldId id="344" r:id="rId35"/>
    <p:sldId id="345" r:id="rId36"/>
    <p:sldId id="346" r:id="rId37"/>
    <p:sldId id="319" r:id="rId38"/>
    <p:sldId id="347" r:id="rId39"/>
    <p:sldId id="348" r:id="rId40"/>
    <p:sldId id="320" r:id="rId41"/>
    <p:sldId id="321" r:id="rId42"/>
    <p:sldId id="322" r:id="rId43"/>
    <p:sldId id="323" r:id="rId44"/>
    <p:sldId id="324" r:id="rId45"/>
    <p:sldId id="325" r:id="rId46"/>
    <p:sldId id="355" r:id="rId47"/>
    <p:sldId id="356" r:id="rId48"/>
    <p:sldId id="350" r:id="rId49"/>
    <p:sldId id="351" r:id="rId50"/>
    <p:sldId id="327" r:id="rId51"/>
    <p:sldId id="328" r:id="rId52"/>
    <p:sldId id="329" r:id="rId53"/>
    <p:sldId id="353" r:id="rId54"/>
    <p:sldId id="358" r:id="rId55"/>
    <p:sldId id="359"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pson, Melissa (ACL)" initials="SM(" lastIdx="2" clrIdx="0">
    <p:extLst>
      <p:ext uri="{19B8F6BF-5375-455C-9EA6-DF929625EA0E}">
        <p15:presenceInfo xmlns:p15="http://schemas.microsoft.com/office/powerpoint/2012/main" userId="S-1-5-21-1747495209-1248221918-2216747781-166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9870" autoAdjust="0"/>
  </p:normalViewPr>
  <p:slideViewPr>
    <p:cSldViewPr snapToGrid="0">
      <p:cViewPr varScale="1">
        <p:scale>
          <a:sx n="60" d="100"/>
          <a:sy n="60" d="100"/>
        </p:scale>
        <p:origin x="1435"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C1A1E5-1C0A-4B39-B07E-40DF8E576476}" type="datetimeFigureOut">
              <a:rPr lang="en-US" smtClean="0"/>
              <a:t>5/3/2018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165E2-16F1-4EC3-A707-C8E951A9DACA}" type="slidenum">
              <a:rPr lang="en-US" smtClean="0"/>
              <a:t>‹#›</a:t>
            </a:fld>
            <a:endParaRPr lang="en-US"/>
          </a:p>
        </p:txBody>
      </p:sp>
    </p:spTree>
    <p:extLst>
      <p:ext uri="{BB962C8B-B14F-4D97-AF65-F5344CB8AC3E}">
        <p14:creationId xmlns:p14="http://schemas.microsoft.com/office/powerpoint/2010/main" val="2898399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STARS Team Member:</a:t>
            </a:r>
          </a:p>
          <a:p>
            <a:pPr lvl="1"/>
            <a:r>
              <a:rPr lang="en-US" dirty="0" smtClean="0"/>
              <a:t>STARS allows unlimited number of team members </a:t>
            </a:r>
            <a:r>
              <a:rPr lang="en-US" b="1" u="sng" dirty="0" smtClean="0"/>
              <a:t>but</a:t>
            </a:r>
            <a:r>
              <a:rPr lang="en-US" dirty="0" smtClean="0"/>
              <a:t> </a:t>
            </a:r>
          </a:p>
          <a:p>
            <a:pPr lvl="1"/>
            <a:r>
              <a:rPr lang="en-US" dirty="0" smtClean="0"/>
              <a:t>Only </a:t>
            </a:r>
            <a:r>
              <a:rPr lang="en-US" u="sng" dirty="0" smtClean="0"/>
              <a:t>450</a:t>
            </a:r>
            <a:r>
              <a:rPr lang="en-US" dirty="0" smtClean="0"/>
              <a:t> concurrent users (those logged in at the same time)</a:t>
            </a:r>
          </a:p>
          <a:p>
            <a:endParaRPr lang="en-US" dirty="0" smtClean="0"/>
          </a:p>
          <a:p>
            <a:r>
              <a:rPr lang="en-US" dirty="0" smtClean="0"/>
              <a:t>STARS Submitter Role:</a:t>
            </a:r>
          </a:p>
          <a:p>
            <a:pPr lvl="1"/>
            <a:r>
              <a:rPr lang="en-US" dirty="0" smtClean="0"/>
              <a:t>Anyone using this role will </a:t>
            </a:r>
            <a:r>
              <a:rPr lang="en-US" u="sng" dirty="0" smtClean="0"/>
              <a:t>NOT</a:t>
            </a:r>
            <a:r>
              <a:rPr lang="en-US" dirty="0" smtClean="0"/>
              <a:t> count against our concurrent user number </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t>5</a:t>
            </a:fld>
            <a:endParaRPr lang="en-US"/>
          </a:p>
        </p:txBody>
      </p:sp>
    </p:spTree>
    <p:extLst>
      <p:ext uri="{BB962C8B-B14F-4D97-AF65-F5344CB8AC3E}">
        <p14:creationId xmlns:p14="http://schemas.microsoft.com/office/powerpoint/2010/main" val="1376379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INCREASINGLY,</a:t>
            </a:r>
            <a:r>
              <a:rPr lang="en-US" baseline="0" dirty="0" smtClean="0"/>
              <a:t> </a:t>
            </a:r>
            <a:r>
              <a:rPr lang="en-US" dirty="0" smtClean="0"/>
              <a:t>REALLY IMPORTANT</a:t>
            </a:r>
          </a:p>
          <a:p>
            <a:pPr marL="171450" indent="-171450">
              <a:buFont typeface="Arial" panose="020B0604020202020204" pitchFamily="34" charset="0"/>
              <a:buChar char="•"/>
            </a:pPr>
            <a:r>
              <a:rPr lang="en-US" dirty="0" smtClean="0"/>
              <a:t>State</a:t>
            </a:r>
            <a:r>
              <a:rPr lang="en-US" baseline="0" dirty="0" smtClean="0"/>
              <a:t> or federal congressional office</a:t>
            </a:r>
          </a:p>
          <a:p>
            <a:pPr marL="171450" indent="-171450">
              <a:buFont typeface="Arial" panose="020B0604020202020204" pitchFamily="34" charset="0"/>
              <a:buChar char="•"/>
            </a:pPr>
            <a:r>
              <a:rPr lang="en-US" baseline="0" dirty="0" smtClean="0"/>
              <a:t>Health/drug plan – your relationships, required by CMS in notices</a:t>
            </a:r>
          </a:p>
          <a:p>
            <a:pPr marL="171450" indent="-171450">
              <a:buFont typeface="Arial" panose="020B0604020202020204" pitchFamily="34" charset="0"/>
              <a:buChar char="•"/>
            </a:pPr>
            <a:r>
              <a:rPr lang="en-US" baseline="0" dirty="0" smtClean="0"/>
              <a:t>SHIP TA – locator tracking</a:t>
            </a:r>
          </a:p>
          <a:p>
            <a:pPr marL="171450" indent="-171450">
              <a:buFont typeface="Arial" panose="020B0604020202020204" pitchFamily="34" charset="0"/>
              <a:buChar char="•"/>
            </a:pPr>
            <a:r>
              <a:rPr lang="en-US" baseline="0" dirty="0" smtClean="0"/>
              <a:t>Based on your partnership work = SSA = based on your work at partnership, used to be included on “partner agency”</a:t>
            </a:r>
          </a:p>
          <a:p>
            <a:pPr marL="171450" indent="-171450">
              <a:buFont typeface="Arial" panose="020B0604020202020204" pitchFamily="34" charset="0"/>
              <a:buChar char="•"/>
            </a:pPr>
            <a:r>
              <a:rPr lang="en-US" baseline="0" dirty="0" smtClean="0"/>
              <a:t>Medicaid = </a:t>
            </a:r>
          </a:p>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t>19</a:t>
            </a:fld>
            <a:endParaRPr lang="en-US"/>
          </a:p>
        </p:txBody>
      </p:sp>
    </p:spTree>
    <p:extLst>
      <p:ext uri="{BB962C8B-B14F-4D97-AF65-F5344CB8AC3E}">
        <p14:creationId xmlns:p14="http://schemas.microsoft.com/office/powerpoint/2010/main" val="3692529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 based = working to define</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t>20</a:t>
            </a:fld>
            <a:endParaRPr lang="en-US"/>
          </a:p>
        </p:txBody>
      </p:sp>
    </p:spTree>
    <p:extLst>
      <p:ext uri="{BB962C8B-B14F-4D97-AF65-F5344CB8AC3E}">
        <p14:creationId xmlns:p14="http://schemas.microsoft.com/office/powerpoint/2010/main" val="1863391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link NPR,</a:t>
            </a:r>
            <a:r>
              <a:rPr lang="en-US" baseline="0" dirty="0" smtClean="0"/>
              <a:t> can’t select “YES” if over age of 65</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t>24</a:t>
            </a:fld>
            <a:endParaRPr lang="en-US"/>
          </a:p>
        </p:txBody>
      </p:sp>
    </p:spTree>
    <p:extLst>
      <p:ext uri="{BB962C8B-B14F-4D97-AF65-F5344CB8AC3E}">
        <p14:creationId xmlns:p14="http://schemas.microsoft.com/office/powerpoint/2010/main" val="464914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t>27</a:t>
            </a:fld>
            <a:endParaRPr lang="en-US"/>
          </a:p>
        </p:txBody>
      </p:sp>
    </p:spTree>
    <p:extLst>
      <p:ext uri="{BB962C8B-B14F-4D97-AF65-F5344CB8AC3E}">
        <p14:creationId xmlns:p14="http://schemas.microsoft.com/office/powerpoint/2010/main" val="1122702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select these AND</a:t>
            </a:r>
            <a:r>
              <a:rPr lang="en-US" baseline="0" dirty="0" smtClean="0"/>
              <a:t> Original Medicare in the Parts A &amp; B box.</a:t>
            </a:r>
          </a:p>
          <a:p>
            <a:endParaRPr lang="en-US" baseline="0" dirty="0" smtClean="0"/>
          </a:p>
          <a:p>
            <a:r>
              <a:rPr lang="en-US" baseline="0" dirty="0" smtClean="0"/>
              <a:t>These topics should allow more specific detail tracking of common concerns of beneficiaries. </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t>30</a:t>
            </a:fld>
            <a:endParaRPr lang="en-US"/>
          </a:p>
        </p:txBody>
      </p:sp>
    </p:spTree>
    <p:extLst>
      <p:ext uri="{BB962C8B-B14F-4D97-AF65-F5344CB8AC3E}">
        <p14:creationId xmlns:p14="http://schemas.microsoft.com/office/powerpoint/2010/main" val="3896574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a:t>
            </a:r>
            <a:r>
              <a:rPr lang="en-US" baseline="0" dirty="0" smtClean="0"/>
              <a:t> hours would be entered as either: </a:t>
            </a:r>
          </a:p>
          <a:p>
            <a:r>
              <a:rPr lang="en-US" baseline="0" dirty="0" smtClean="0"/>
              <a:t>1 hour and 30 minutes or</a:t>
            </a:r>
          </a:p>
          <a:p>
            <a:r>
              <a:rPr lang="en-US" baseline="0" dirty="0" smtClean="0"/>
              <a:t>90 minutes </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t>31</a:t>
            </a:fld>
            <a:endParaRPr lang="en-US"/>
          </a:p>
        </p:txBody>
      </p:sp>
    </p:spTree>
    <p:extLst>
      <p:ext uri="{BB962C8B-B14F-4D97-AF65-F5344CB8AC3E}">
        <p14:creationId xmlns:p14="http://schemas.microsoft.com/office/powerpoint/2010/main" val="1257496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longer using SUF for MIPPA – recall</a:t>
            </a:r>
            <a:r>
              <a:rPr lang="en-US" baseline="0" dirty="0" smtClean="0"/>
              <a:t> MIPPA radial button from earlier slide</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t>33</a:t>
            </a:fld>
            <a:endParaRPr lang="en-US"/>
          </a:p>
        </p:txBody>
      </p:sp>
    </p:spTree>
    <p:extLst>
      <p:ext uri="{BB962C8B-B14F-4D97-AF65-F5344CB8AC3E}">
        <p14:creationId xmlns:p14="http://schemas.microsoft.com/office/powerpoint/2010/main" val="1924267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 of attachments</a:t>
            </a:r>
            <a:r>
              <a:rPr lang="en-US" baseline="0" dirty="0" smtClean="0"/>
              <a:t> is currently capped at 5. </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t>34</a:t>
            </a:fld>
            <a:endParaRPr lang="en-US"/>
          </a:p>
        </p:txBody>
      </p:sp>
    </p:spTree>
    <p:extLst>
      <p:ext uri="{BB962C8B-B14F-4D97-AF65-F5344CB8AC3E}">
        <p14:creationId xmlns:p14="http://schemas.microsoft.com/office/powerpoint/2010/main" val="1753794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t>36</a:t>
            </a:fld>
            <a:endParaRPr lang="en-US"/>
          </a:p>
        </p:txBody>
      </p:sp>
    </p:spTree>
    <p:extLst>
      <p:ext uri="{BB962C8B-B14F-4D97-AF65-F5344CB8AC3E}">
        <p14:creationId xmlns:p14="http://schemas.microsoft.com/office/powerpoint/2010/main" val="2147227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t>38</a:t>
            </a:fld>
            <a:endParaRPr lang="en-US"/>
          </a:p>
        </p:txBody>
      </p:sp>
    </p:spTree>
    <p:extLst>
      <p:ext uri="{BB962C8B-B14F-4D97-AF65-F5344CB8AC3E}">
        <p14:creationId xmlns:p14="http://schemas.microsoft.com/office/powerpoint/2010/main" val="2621943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9538"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0552"/>
            <a:fld id="{273165E2-16F1-4EC3-A707-C8E951A9DACA}" type="slidenum">
              <a:rPr lang="en-US">
                <a:solidFill>
                  <a:prstClr val="black"/>
                </a:solidFill>
                <a:latin typeface="Calibri" panose="020F0502020204030204"/>
              </a:rPr>
              <a:pPr defTabSz="940552"/>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828129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NOT</a:t>
            </a:r>
            <a:r>
              <a:rPr lang="en-US" dirty="0" smtClean="0"/>
              <a:t> a performance measure</a:t>
            </a:r>
          </a:p>
          <a:p>
            <a:r>
              <a:rPr lang="en-US" dirty="0" smtClean="0"/>
              <a:t>IS a true outcome measure to share with stakeholders</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t>41</a:t>
            </a:fld>
            <a:endParaRPr lang="en-US"/>
          </a:p>
        </p:txBody>
      </p:sp>
    </p:spTree>
    <p:extLst>
      <p:ext uri="{BB962C8B-B14F-4D97-AF65-F5344CB8AC3E}">
        <p14:creationId xmlns:p14="http://schemas.microsoft.com/office/powerpoint/2010/main" val="3595140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3FCE5-04EC-4033-939F-4FC45D8F89BA}" type="slidenum">
              <a:rPr lang="en-US" smtClean="0"/>
              <a:t>43</a:t>
            </a:fld>
            <a:endParaRPr lang="en-US"/>
          </a:p>
        </p:txBody>
      </p:sp>
    </p:spTree>
    <p:extLst>
      <p:ext uri="{BB962C8B-B14F-4D97-AF65-F5344CB8AC3E}">
        <p14:creationId xmlns:p14="http://schemas.microsoft.com/office/powerpoint/2010/main" val="672513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C93FCE5-04EC-4033-939F-4FC45D8F89BA}" type="slidenum">
              <a:rPr lang="en-US" smtClean="0"/>
              <a:t>44</a:t>
            </a:fld>
            <a:endParaRPr lang="en-US"/>
          </a:p>
        </p:txBody>
      </p:sp>
    </p:spTree>
    <p:extLst>
      <p:ext uri="{BB962C8B-B14F-4D97-AF65-F5344CB8AC3E}">
        <p14:creationId xmlns:p14="http://schemas.microsoft.com/office/powerpoint/2010/main" val="2654766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Data that is reported at the federal level is subject to significant examination by accountability entities such as Government Accountability Office (GAO) and Office of Inspector General (OIG), and therefore, ACL must ensure that the data is able to withstand the scrutiny of an audit.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5 attach field</a:t>
            </a:r>
            <a:r>
              <a:rPr lang="en-US" sz="1200" kern="1200" baseline="0" dirty="0" smtClean="0">
                <a:solidFill>
                  <a:schemeClr val="tx1"/>
                </a:solidFill>
                <a:effectLst/>
                <a:latin typeface="+mn-lt"/>
                <a:ea typeface="+mn-ea"/>
                <a:cs typeface="+mn-cs"/>
              </a:rPr>
              <a:t> fields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Verification steps;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SHIPs should conduct regular checks to verify team members enter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ACL will conduct random verification checks and remove cost change data for BCFs without these verifications.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93FCE5-04EC-4033-939F-4FC45D8F89BA}" type="slidenum">
              <a:rPr lang="en-US" smtClean="0"/>
              <a:t>48</a:t>
            </a:fld>
            <a:endParaRPr lang="en-US"/>
          </a:p>
        </p:txBody>
      </p:sp>
    </p:spTree>
    <p:extLst>
      <p:ext uri="{BB962C8B-B14F-4D97-AF65-F5344CB8AC3E}">
        <p14:creationId xmlns:p14="http://schemas.microsoft.com/office/powerpoint/2010/main" val="1869639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38178D10-8F53-45C8-87E3-79DE9AB6AF7A}" type="slidenum">
              <a:rPr lang="en-US" smtClean="0">
                <a:solidFill>
                  <a:prstClr val="black"/>
                </a:solidFill>
              </a:rPr>
              <a:pPr>
                <a:defRPr/>
              </a:pPr>
              <a:t>53</a:t>
            </a:fld>
            <a:endParaRPr lang="en-US" dirty="0">
              <a:solidFill>
                <a:prstClr val="black"/>
              </a:solidFill>
            </a:endParaRPr>
          </a:p>
        </p:txBody>
      </p:sp>
    </p:spTree>
    <p:extLst>
      <p:ext uri="{BB962C8B-B14F-4D97-AF65-F5344CB8AC3E}">
        <p14:creationId xmlns:p14="http://schemas.microsoft.com/office/powerpoint/2010/main" val="3038194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E8F3D-AECB-46DE-B432-7EAB2C255EB1}" type="slidenum">
              <a:rPr lang="en-US" smtClean="0">
                <a:solidFill>
                  <a:prstClr val="black"/>
                </a:solidFill>
              </a:rPr>
              <a:pPr>
                <a:defRPr/>
              </a:pPr>
              <a:t>54</a:t>
            </a:fld>
            <a:endParaRPr lang="en-US" dirty="0">
              <a:solidFill>
                <a:prstClr val="black"/>
              </a:solidFill>
            </a:endParaRPr>
          </a:p>
        </p:txBody>
      </p:sp>
    </p:spTree>
    <p:extLst>
      <p:ext uri="{BB962C8B-B14F-4D97-AF65-F5344CB8AC3E}">
        <p14:creationId xmlns:p14="http://schemas.microsoft.com/office/powerpoint/2010/main" val="46124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idea to bookmark this page or save it as a favorite</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t>7</a:t>
            </a:fld>
            <a:endParaRPr lang="en-US"/>
          </a:p>
        </p:txBody>
      </p:sp>
    </p:spTree>
    <p:extLst>
      <p:ext uri="{BB962C8B-B14F-4D97-AF65-F5344CB8AC3E}">
        <p14:creationId xmlns:p14="http://schemas.microsoft.com/office/powerpoint/2010/main" val="3458666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constitutes a beneficiary contact and when to complete a form has not changed from NPR.  This training will focus only on the functions of STARS and the changes from NPR. </a:t>
            </a:r>
          </a:p>
          <a:p>
            <a:endParaRPr lang="en-US" baseline="0" dirty="0" smtClean="0"/>
          </a:p>
          <a:p>
            <a:r>
              <a:rPr lang="en-US" baseline="0" dirty="0" smtClean="0"/>
              <a:t>Reminder: A beneficiary contact </a:t>
            </a:r>
            <a:r>
              <a:rPr lang="en-US" sz="1200" kern="1200" dirty="0" smtClean="0">
                <a:solidFill>
                  <a:schemeClr val="tx1"/>
                </a:solidFill>
                <a:effectLst/>
                <a:latin typeface="+mn-lt"/>
                <a:ea typeface="+mn-ea"/>
                <a:cs typeface="+mn-cs"/>
              </a:rPr>
              <a:t>includes </a:t>
            </a:r>
            <a:r>
              <a:rPr lang="en-US" sz="1200" b="1" u="sng" kern="1200" dirty="0" smtClean="0">
                <a:solidFill>
                  <a:schemeClr val="tx1"/>
                </a:solidFill>
                <a:effectLst/>
                <a:latin typeface="+mn-lt"/>
                <a:ea typeface="+mn-ea"/>
                <a:cs typeface="+mn-cs"/>
              </a:rPr>
              <a:t>all contacts </a:t>
            </a:r>
            <a:r>
              <a:rPr lang="en-US" sz="1200" kern="1200" dirty="0" smtClean="0">
                <a:solidFill>
                  <a:schemeClr val="tx1"/>
                </a:solidFill>
                <a:effectLst/>
                <a:latin typeface="+mn-lt"/>
                <a:ea typeface="+mn-ea"/>
                <a:cs typeface="+mn-cs"/>
              </a:rPr>
              <a:t>for the purpose of relaying Medicare and SHIP-related information between a counselor or staff and a client. Contacts may occur with Medicare beneficiaries, family members, caregivers, or others working on behalf of a client.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beneficiary</a:t>
            </a:r>
            <a:r>
              <a:rPr lang="en-US" sz="1200" kern="1200" baseline="0" dirty="0" smtClean="0">
                <a:solidFill>
                  <a:schemeClr val="tx1"/>
                </a:solidFill>
                <a:effectLst/>
                <a:latin typeface="+mn-lt"/>
                <a:ea typeface="+mn-ea"/>
                <a:cs typeface="+mn-cs"/>
              </a:rPr>
              <a:t> contact does not include: </a:t>
            </a:r>
          </a:p>
          <a:p>
            <a:pPr lvl="0"/>
            <a:r>
              <a:rPr lang="en-US" sz="1200" kern="1200" dirty="0" smtClean="0">
                <a:solidFill>
                  <a:schemeClr val="tx1"/>
                </a:solidFill>
                <a:effectLst/>
                <a:latin typeface="+mn-lt"/>
                <a:ea typeface="+mn-ea"/>
                <a:cs typeface="+mn-cs"/>
              </a:rPr>
              <a:t>unsuccessful attempts to reach a client (e.g., leaving messages on an answering machine). </a:t>
            </a:r>
          </a:p>
          <a:p>
            <a:pPr lvl="0"/>
            <a:r>
              <a:rPr lang="en-US" sz="1200" kern="1200" dirty="0" smtClean="0">
                <a:solidFill>
                  <a:schemeClr val="tx1"/>
                </a:solidFill>
                <a:effectLst/>
                <a:latin typeface="+mn-lt"/>
                <a:ea typeface="+mn-ea"/>
                <a:cs typeface="+mn-cs"/>
              </a:rPr>
              <a:t>individuals reached at public events such as presentations or health fairs, or for questions asked during or after a presentation. </a:t>
            </a:r>
          </a:p>
          <a:p>
            <a:pPr lvl="0"/>
            <a:r>
              <a:rPr lang="en-US" sz="1200" kern="1200" dirty="0" smtClean="0">
                <a:solidFill>
                  <a:schemeClr val="tx1"/>
                </a:solidFill>
                <a:effectLst/>
                <a:latin typeface="+mn-lt"/>
                <a:ea typeface="+mn-ea"/>
                <a:cs typeface="+mn-cs"/>
              </a:rPr>
              <a:t>calls or other contact when the only purpose is to schedule an appointment with a SHIP counselor.</a:t>
            </a:r>
          </a:p>
          <a:p>
            <a:pPr lvl="0"/>
            <a:r>
              <a:rPr lang="en-US" sz="1200" kern="1200" dirty="0" smtClean="0">
                <a:solidFill>
                  <a:schemeClr val="tx1"/>
                </a:solidFill>
                <a:effectLst/>
                <a:latin typeface="+mn-lt"/>
                <a:ea typeface="+mn-ea"/>
                <a:cs typeface="+mn-cs"/>
              </a:rPr>
              <a:t>calls or other contact when the sole purpose is referral to another agency or program.</a:t>
            </a:r>
          </a:p>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t>10</a:t>
            </a:fld>
            <a:endParaRPr lang="en-US"/>
          </a:p>
        </p:txBody>
      </p:sp>
    </p:spTree>
    <p:extLst>
      <p:ext uri="{BB962C8B-B14F-4D97-AF65-F5344CB8AC3E}">
        <p14:creationId xmlns:p14="http://schemas.microsoft.com/office/powerpoint/2010/main" val="3513985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Home page list will get really long after some time as the forms you enter</a:t>
            </a:r>
            <a:r>
              <a:rPr lang="en-US" baseline="0" dirty="0" smtClean="0"/>
              <a:t> populate this area which may make the “Tracking Inbox” the easiest way to start a new </a:t>
            </a:r>
            <a:r>
              <a:rPr lang="en-US" baseline="0" smtClean="0"/>
              <a:t>form. </a:t>
            </a:r>
            <a:endParaRPr lang="en-US"/>
          </a:p>
        </p:txBody>
      </p:sp>
      <p:sp>
        <p:nvSpPr>
          <p:cNvPr id="4" name="Slide Number Placeholder 3"/>
          <p:cNvSpPr>
            <a:spLocks noGrp="1"/>
          </p:cNvSpPr>
          <p:nvPr>
            <p:ph type="sldNum" sz="quarter" idx="10"/>
          </p:nvPr>
        </p:nvSpPr>
        <p:spPr/>
        <p:txBody>
          <a:bodyPr/>
          <a:lstStyle/>
          <a:p>
            <a:fld id="{273165E2-16F1-4EC3-A707-C8E951A9DACA}" type="slidenum">
              <a:rPr lang="en-US" smtClean="0"/>
              <a:t>12</a:t>
            </a:fld>
            <a:endParaRPr lang="en-US"/>
          </a:p>
        </p:txBody>
      </p:sp>
    </p:spTree>
    <p:extLst>
      <p:ext uri="{BB962C8B-B14F-4D97-AF65-F5344CB8AC3E}">
        <p14:creationId xmlns:p14="http://schemas.microsoft.com/office/powerpoint/2010/main" val="243234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Medicare Improvements</a:t>
            </a:r>
            <a:r>
              <a:rPr lang="en-US" baseline="0" dirty="0" smtClean="0"/>
              <a:t> for Patients and Providers Act (MIPPA) </a:t>
            </a:r>
          </a:p>
          <a:p>
            <a:r>
              <a:rPr lang="en-US" baseline="0" dirty="0" smtClean="0"/>
              <a:t>Funding for LIS/Extra Help, Medicare Savings Program, and Preventive Services outreach and enrollment assistance</a:t>
            </a:r>
          </a:p>
          <a:p>
            <a:r>
              <a:rPr lang="en-US" baseline="0" dirty="0" smtClean="0"/>
              <a:t>Dollars to SHIP, AAA and ADRC. Usually SHIP does this work but not in all states or territories.</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t>13</a:t>
            </a:fld>
            <a:endParaRPr lang="en-US"/>
          </a:p>
        </p:txBody>
      </p:sp>
    </p:spTree>
    <p:extLst>
      <p:ext uri="{BB962C8B-B14F-4D97-AF65-F5344CB8AC3E}">
        <p14:creationId xmlns:p14="http://schemas.microsoft.com/office/powerpoint/2010/main" val="3280215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t>15</a:t>
            </a:fld>
            <a:endParaRPr lang="en-US"/>
          </a:p>
        </p:txBody>
      </p:sp>
    </p:spTree>
    <p:extLst>
      <p:ext uri="{BB962C8B-B14F-4D97-AF65-F5344CB8AC3E}">
        <p14:creationId xmlns:p14="http://schemas.microsoft.com/office/powerpoint/2010/main" val="3653056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t>16</a:t>
            </a:fld>
            <a:endParaRPr lang="en-US"/>
          </a:p>
        </p:txBody>
      </p:sp>
    </p:spTree>
    <p:extLst>
      <p:ext uri="{BB962C8B-B14F-4D97-AF65-F5344CB8AC3E}">
        <p14:creationId xmlns:p14="http://schemas.microsoft.com/office/powerpoint/2010/main" val="2783393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Must use dropdown</a:t>
            </a:r>
            <a:r>
              <a:rPr lang="en-US" baseline="0" dirty="0" smtClean="0"/>
              <a:t> to select state</a:t>
            </a:r>
          </a:p>
          <a:p>
            <a:pPr marL="171450" indent="-171450">
              <a:buFontTx/>
              <a:buChar char="-"/>
            </a:pPr>
            <a:r>
              <a:rPr lang="en-US" baseline="0" dirty="0" smtClean="0"/>
              <a:t>must enter zip code</a:t>
            </a:r>
          </a:p>
          <a:p>
            <a:pPr marL="171450" indent="-171450">
              <a:buFontTx/>
              <a:buChar char="-"/>
            </a:pPr>
            <a:r>
              <a:rPr lang="en-US" dirty="0" smtClean="0"/>
              <a:t>Auto-populates county based on zip code, can choose</a:t>
            </a:r>
            <a:r>
              <a:rPr lang="en-US" baseline="0" dirty="0" smtClean="0"/>
              <a:t> another county if applies</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t>18</a:t>
            </a:fld>
            <a:endParaRPr lang="en-US"/>
          </a:p>
        </p:txBody>
      </p:sp>
    </p:spTree>
    <p:extLst>
      <p:ext uri="{BB962C8B-B14F-4D97-AF65-F5344CB8AC3E}">
        <p14:creationId xmlns:p14="http://schemas.microsoft.com/office/powerpoint/2010/main" val="3938812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8681"/>
            <a:ext cx="7772400" cy="1130492"/>
          </a:xfrm>
        </p:spPr>
        <p:txBody>
          <a:bodyPr>
            <a:noAutofit/>
          </a:bodyPr>
          <a:lstStyle>
            <a:lvl1pPr algn="ctr">
              <a:defRPr sz="5500"/>
            </a:lvl1pPr>
          </a:lstStyle>
          <a:p>
            <a:r>
              <a:rPr lang="en-US" smtClean="0"/>
              <a:t>Click to edit Master title style</a:t>
            </a:r>
            <a:endParaRPr lang="en-US" dirty="0"/>
          </a:p>
        </p:txBody>
      </p:sp>
      <p:sp>
        <p:nvSpPr>
          <p:cNvPr id="3" name="Subtitle 2"/>
          <p:cNvSpPr>
            <a:spLocks noGrp="1"/>
          </p:cNvSpPr>
          <p:nvPr>
            <p:ph type="subTitle" idx="1"/>
          </p:nvPr>
        </p:nvSpPr>
        <p:spPr>
          <a:xfrm>
            <a:off x="685800" y="2734975"/>
            <a:ext cx="7772400" cy="553038"/>
          </a:xfrm>
        </p:spPr>
        <p:txBody>
          <a:bodyPr/>
          <a:lstStyle>
            <a:lvl1pPr marL="0" indent="0" algn="ctr">
              <a:buNone/>
              <a:defRPr>
                <a:solidFill>
                  <a:srgbClr val="00529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54899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8AE7A1B-0D16-438A-92EB-0737FAFC5D61}" type="datetime1">
              <a:rPr lang="en-US" smtClean="0">
                <a:solidFill>
                  <a:srgbClr val="595959"/>
                </a:solidFill>
              </a:rPr>
              <a:pPr/>
              <a:t>5/3/2018</a:t>
            </a:fld>
            <a:endParaRPr lang="en-US" dirty="0">
              <a:solidFill>
                <a:srgbClr val="595959"/>
              </a:solidFill>
            </a:endParaRPr>
          </a:p>
        </p:txBody>
      </p:sp>
      <p:sp>
        <p:nvSpPr>
          <p:cNvPr id="5" name="Footer Placeholder 4"/>
          <p:cNvSpPr>
            <a:spLocks noGrp="1"/>
          </p:cNvSpPr>
          <p:nvPr>
            <p:ph type="ftr" sz="quarter" idx="11"/>
          </p:nvPr>
        </p:nvSpPr>
        <p:spPr/>
        <p:txBody>
          <a:bodyPr/>
          <a:lstStyle/>
          <a:p>
            <a:endParaRPr lang="en-US" dirty="0">
              <a:solidFill>
                <a:srgbClr val="595959"/>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15157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D0F2C9F-1280-4F61-9BD7-527FCA53FF7A}" type="datetime1">
              <a:rPr lang="en-US" smtClean="0">
                <a:solidFill>
                  <a:srgbClr val="595959"/>
                </a:solidFill>
              </a:rPr>
              <a:pPr/>
              <a:t>5/3/2018</a:t>
            </a:fld>
            <a:endParaRPr lang="en-US" dirty="0">
              <a:solidFill>
                <a:srgbClr val="595959"/>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162D542-39A4-4598-BEB9-D1267FDA8501}"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solidFill>
                <a:srgbClr val="595959"/>
              </a:solidFill>
            </a:endParaRPr>
          </a:p>
        </p:txBody>
      </p:sp>
    </p:spTree>
    <p:extLst>
      <p:ext uri="{BB962C8B-B14F-4D97-AF65-F5344CB8AC3E}">
        <p14:creationId xmlns:p14="http://schemas.microsoft.com/office/powerpoint/2010/main" val="1504407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2A6B58A-8F9D-4ECB-86AD-3EB0A0B238F0}" type="datetime1">
              <a:rPr lang="en-US" smtClean="0">
                <a:solidFill>
                  <a:srgbClr val="595959"/>
                </a:solidFill>
              </a:rPr>
              <a:pPr/>
              <a:t>5/3/2018</a:t>
            </a:fld>
            <a:endParaRPr lang="en-US" dirty="0">
              <a:solidFill>
                <a:srgbClr val="595959"/>
              </a:solidFill>
            </a:endParaRPr>
          </a:p>
        </p:txBody>
      </p:sp>
      <p:sp>
        <p:nvSpPr>
          <p:cNvPr id="10" name="Slide Number Placeholder 9"/>
          <p:cNvSpPr>
            <a:spLocks noGrp="1"/>
          </p:cNvSpPr>
          <p:nvPr>
            <p:ph type="sldNum" sz="quarter" idx="16"/>
          </p:nvPr>
        </p:nvSpPr>
        <p:spPr/>
        <p:txBody>
          <a:bodyPr rtlCol="0"/>
          <a:lstStyle/>
          <a:p>
            <a:fld id="{A162D542-39A4-4598-BEB9-D1267FDA8501}"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solidFill>
                <a:srgbClr val="595959"/>
              </a:solidFill>
            </a:endParaRPr>
          </a:p>
        </p:txBody>
      </p:sp>
    </p:spTree>
    <p:extLst>
      <p:ext uri="{BB962C8B-B14F-4D97-AF65-F5344CB8AC3E}">
        <p14:creationId xmlns:p14="http://schemas.microsoft.com/office/powerpoint/2010/main" val="4211419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E613B3A-954E-4CBA-8FE4-4C9961341645}" type="datetime1">
              <a:rPr lang="en-US" smtClean="0">
                <a:solidFill>
                  <a:srgbClr val="595959"/>
                </a:solidFill>
              </a:rPr>
              <a:pPr/>
              <a:t>5/3/2018</a:t>
            </a:fld>
            <a:endParaRPr lang="en-US" dirty="0">
              <a:solidFill>
                <a:srgbClr val="595959"/>
              </a:solidFill>
            </a:endParaRPr>
          </a:p>
        </p:txBody>
      </p:sp>
      <p:sp>
        <p:nvSpPr>
          <p:cNvPr id="12" name="Slide Number Placeholder 11"/>
          <p:cNvSpPr>
            <a:spLocks noGrp="1"/>
          </p:cNvSpPr>
          <p:nvPr>
            <p:ph type="sldNum" sz="quarter" idx="16"/>
          </p:nvPr>
        </p:nvSpPr>
        <p:spPr/>
        <p:txBody>
          <a:bodyPr rtlCol="0"/>
          <a:lstStyle/>
          <a:p>
            <a:fld id="{A162D542-39A4-4598-BEB9-D1267FDA8501}"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solidFill>
                <a:srgbClr val="595959"/>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707757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339C81-5672-4FD8-BF84-25667A76C4E6}" type="datetime1">
              <a:rPr lang="en-US" smtClean="0">
                <a:solidFill>
                  <a:srgbClr val="595959"/>
                </a:solidFill>
              </a:rPr>
              <a:pPr/>
              <a:t>5/3/2018</a:t>
            </a:fld>
            <a:endParaRPr lang="en-US" dirty="0">
              <a:solidFill>
                <a:srgbClr val="595959"/>
              </a:solidFill>
            </a:endParaRPr>
          </a:p>
        </p:txBody>
      </p:sp>
      <p:sp>
        <p:nvSpPr>
          <p:cNvPr id="4" name="Footer Placeholder 3"/>
          <p:cNvSpPr>
            <a:spLocks noGrp="1"/>
          </p:cNvSpPr>
          <p:nvPr>
            <p:ph type="ftr" sz="quarter" idx="11"/>
          </p:nvPr>
        </p:nvSpPr>
        <p:spPr/>
        <p:txBody>
          <a:bodyPr/>
          <a:lstStyle/>
          <a:p>
            <a:endParaRPr lang="en-US" dirty="0">
              <a:solidFill>
                <a:srgbClr val="595959"/>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pPr/>
              <a:t>‹#›</a:t>
            </a:fld>
            <a:endParaRPr lang="en-US" dirty="0"/>
          </a:p>
        </p:txBody>
      </p:sp>
    </p:spTree>
    <p:extLst>
      <p:ext uri="{BB962C8B-B14F-4D97-AF65-F5344CB8AC3E}">
        <p14:creationId xmlns:p14="http://schemas.microsoft.com/office/powerpoint/2010/main" val="2081162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ACF6A-BEFF-48C5-A180-EF81C65A9CA2}" type="datetime1">
              <a:rPr lang="en-US" smtClean="0">
                <a:solidFill>
                  <a:srgbClr val="595959"/>
                </a:solidFill>
              </a:rPr>
              <a:pPr/>
              <a:t>5/3/2018</a:t>
            </a:fld>
            <a:endParaRPr lang="en-US" dirty="0">
              <a:solidFill>
                <a:srgbClr val="595959"/>
              </a:solidFill>
            </a:endParaRPr>
          </a:p>
        </p:txBody>
      </p:sp>
      <p:sp>
        <p:nvSpPr>
          <p:cNvPr id="3" name="Footer Placeholder 2"/>
          <p:cNvSpPr>
            <a:spLocks noGrp="1"/>
          </p:cNvSpPr>
          <p:nvPr>
            <p:ph type="ftr" sz="quarter" idx="11"/>
          </p:nvPr>
        </p:nvSpPr>
        <p:spPr/>
        <p:txBody>
          <a:bodyPr/>
          <a:lstStyle/>
          <a:p>
            <a:endParaRPr lang="en-US" dirty="0">
              <a:solidFill>
                <a:srgbClr val="595959"/>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162D542-39A4-4598-BEB9-D1267FDA8501}" type="slidenum">
              <a:rPr lang="en-US" smtClean="0">
                <a:solidFill>
                  <a:srgbClr val="595959"/>
                </a:solidFill>
              </a:rPr>
              <a:pPr/>
              <a:t>‹#›</a:t>
            </a:fld>
            <a:endParaRPr lang="en-US" dirty="0">
              <a:solidFill>
                <a:srgbClr val="595959"/>
              </a:solidFill>
            </a:endParaRPr>
          </a:p>
        </p:txBody>
      </p:sp>
    </p:spTree>
    <p:extLst>
      <p:ext uri="{BB962C8B-B14F-4D97-AF65-F5344CB8AC3E}">
        <p14:creationId xmlns:p14="http://schemas.microsoft.com/office/powerpoint/2010/main" val="3657280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CCE7160-4657-4BFB-8E18-5EFEEFFE1A18}" type="datetime1">
              <a:rPr lang="en-US" smtClean="0">
                <a:solidFill>
                  <a:srgbClr val="595959"/>
                </a:solidFill>
              </a:rPr>
              <a:pPr/>
              <a:t>5/3/2018</a:t>
            </a:fld>
            <a:endParaRPr lang="en-US" dirty="0">
              <a:solidFill>
                <a:srgbClr val="595959"/>
              </a:solidFill>
            </a:endParaRPr>
          </a:p>
        </p:txBody>
      </p:sp>
      <p:sp>
        <p:nvSpPr>
          <p:cNvPr id="6" name="Footer Placeholder 5"/>
          <p:cNvSpPr>
            <a:spLocks noGrp="1"/>
          </p:cNvSpPr>
          <p:nvPr>
            <p:ph type="ftr" sz="quarter" idx="11"/>
          </p:nvPr>
        </p:nvSpPr>
        <p:spPr/>
        <p:txBody>
          <a:bodyPr/>
          <a:lstStyle/>
          <a:p>
            <a:endParaRPr lang="en-US" dirty="0">
              <a:solidFill>
                <a:srgbClr val="595959"/>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77464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C88E078E-A1EA-4217-8C65-ED7D7909FF40}" type="datetime1">
              <a:rPr lang="en-US" smtClean="0">
                <a:solidFill>
                  <a:srgbClr val="595959"/>
                </a:solidFill>
              </a:rPr>
              <a:pPr/>
              <a:t>5/3/2018</a:t>
            </a:fld>
            <a:endParaRPr lang="en-US" dirty="0">
              <a:solidFill>
                <a:srgbClr val="595959"/>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162D542-39A4-4598-BEB9-D1267FDA8501}"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solidFill>
                <a:srgbClr val="595959"/>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extLst>
      <p:ext uri="{BB962C8B-B14F-4D97-AF65-F5344CB8AC3E}">
        <p14:creationId xmlns:p14="http://schemas.microsoft.com/office/powerpoint/2010/main" val="1309194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B2DE84-60EC-4BA6-9BC2-47CA322DE792}" type="datetime1">
              <a:rPr lang="en-US" smtClean="0">
                <a:solidFill>
                  <a:srgbClr val="595959"/>
                </a:solidFill>
              </a:rPr>
              <a:pPr/>
              <a:t>5/3/2018</a:t>
            </a:fld>
            <a:endParaRPr lang="en-US" dirty="0">
              <a:solidFill>
                <a:srgbClr val="595959"/>
              </a:solidFill>
            </a:endParaRPr>
          </a:p>
        </p:txBody>
      </p:sp>
      <p:sp>
        <p:nvSpPr>
          <p:cNvPr id="5" name="Footer Placeholder 4"/>
          <p:cNvSpPr>
            <a:spLocks noGrp="1"/>
          </p:cNvSpPr>
          <p:nvPr>
            <p:ph type="ftr" sz="quarter" idx="11"/>
          </p:nvPr>
        </p:nvSpPr>
        <p:spPr/>
        <p:txBody>
          <a:bodyPr/>
          <a:lstStyle/>
          <a:p>
            <a:endParaRPr lang="en-US" dirty="0">
              <a:solidFill>
                <a:srgbClr val="595959"/>
              </a:solidFill>
            </a:endParaRPr>
          </a:p>
        </p:txBody>
      </p:sp>
      <p:sp>
        <p:nvSpPr>
          <p:cNvPr id="6" name="Slide Number Placeholder 5"/>
          <p:cNvSpPr>
            <a:spLocks noGrp="1"/>
          </p:cNvSpPr>
          <p:nvPr>
            <p:ph type="sldNum" sz="quarter" idx="12"/>
          </p:nvPr>
        </p:nvSpPr>
        <p:spPr/>
        <p:txBody>
          <a:bodyPr/>
          <a:lstStyle/>
          <a:p>
            <a:fld id="{A162D542-39A4-4598-BEB9-D1267FDA8501}" type="slidenum">
              <a:rPr lang="en-US" smtClean="0"/>
              <a:pPr/>
              <a:t>‹#›</a:t>
            </a:fld>
            <a:endParaRPr lang="en-US" dirty="0"/>
          </a:p>
        </p:txBody>
      </p:sp>
    </p:spTree>
    <p:extLst>
      <p:ext uri="{BB962C8B-B14F-4D97-AF65-F5344CB8AC3E}">
        <p14:creationId xmlns:p14="http://schemas.microsoft.com/office/powerpoint/2010/main" val="1318565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C3B2317-36E0-48DF-9DE1-777071A1A8DA}" type="datetime1">
              <a:rPr lang="en-US" smtClean="0">
                <a:solidFill>
                  <a:srgbClr val="595959"/>
                </a:solidFill>
              </a:rPr>
              <a:pPr/>
              <a:t>5/3/2018</a:t>
            </a:fld>
            <a:endParaRPr lang="en-US" dirty="0">
              <a:solidFill>
                <a:srgbClr val="595959"/>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dirty="0">
              <a:solidFill>
                <a:srgbClr val="595959"/>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A162D542-39A4-4598-BEB9-D1267FDA8501}" type="slidenum">
              <a:rPr lang="en-US" smtClean="0"/>
              <a:pPr/>
              <a:t>‹#›</a:t>
            </a:fld>
            <a:endParaRPr lang="en-US" dirty="0"/>
          </a:p>
        </p:txBody>
      </p:sp>
    </p:spTree>
    <p:extLst>
      <p:ext uri="{BB962C8B-B14F-4D97-AF65-F5344CB8AC3E}">
        <p14:creationId xmlns:p14="http://schemas.microsoft.com/office/powerpoint/2010/main" val="332277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p:txBody>
          <a:bodyPr/>
          <a:lstStyle>
            <a:lvl1pPr algn="r">
              <a:defRPr/>
            </a:lvl1pPr>
          </a:lstStyle>
          <a:p>
            <a:fld id="{3F8D7C79-9F0D-45BA-8AA8-25F5A89F7A34}" type="slidenum">
              <a:rPr lang="en-US" smtClean="0"/>
              <a:pPr/>
              <a:t>‹#›</a:t>
            </a:fld>
            <a:endParaRPr lang="en-US"/>
          </a:p>
        </p:txBody>
      </p:sp>
    </p:spTree>
    <p:extLst>
      <p:ext uri="{BB962C8B-B14F-4D97-AF65-F5344CB8AC3E}">
        <p14:creationId xmlns:p14="http://schemas.microsoft.com/office/powerpoint/2010/main" val="27812090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13860"/>
            <a:ext cx="8229600" cy="2499153"/>
          </a:xfrm>
        </p:spPr>
        <p:txBody>
          <a:bodyPr/>
          <a:lstStyle>
            <a:lvl1pPr>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2"/>
          <p:cNvSpPr>
            <a:spLocks noGrp="1"/>
          </p:cNvSpPr>
          <p:nvPr>
            <p:ph type="pic" idx="10"/>
          </p:nvPr>
        </p:nvSpPr>
        <p:spPr>
          <a:xfrm>
            <a:off x="45720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1" name="Picture Placeholder 2"/>
          <p:cNvSpPr>
            <a:spLocks noGrp="1"/>
          </p:cNvSpPr>
          <p:nvPr>
            <p:ph type="pic" idx="11"/>
          </p:nvPr>
        </p:nvSpPr>
        <p:spPr>
          <a:xfrm>
            <a:off x="3221845"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Picture Placeholder 2"/>
          <p:cNvSpPr>
            <a:spLocks noGrp="1"/>
          </p:cNvSpPr>
          <p:nvPr>
            <p:ph type="pic" idx="12"/>
          </p:nvPr>
        </p:nvSpPr>
        <p:spPr>
          <a:xfrm>
            <a:off x="598932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 name="Text Box 3"/>
          <p:cNvSpPr txBox="1">
            <a:spLocks noGrp="1" noChangeArrowheads="1"/>
          </p:cNvSpPr>
          <p:nvPr>
            <p:ph type="sldNum" sz="quarter" idx="13"/>
          </p:nvPr>
        </p:nvSpPr>
        <p:spPr/>
        <p:txBody>
          <a:bodyPr/>
          <a:lstStyle>
            <a:lvl1pPr>
              <a:defRPr/>
            </a:lvl1pPr>
          </a:lstStyle>
          <a:p>
            <a:fld id="{3F8D7C79-9F0D-45BA-8AA8-25F5A89F7A34}" type="slidenum">
              <a:rPr lang="en-US" smtClean="0"/>
              <a:t>‹#›</a:t>
            </a:fld>
            <a:endParaRPr lang="en-US"/>
          </a:p>
        </p:txBody>
      </p:sp>
    </p:spTree>
    <p:extLst>
      <p:ext uri="{BB962C8B-B14F-4D97-AF65-F5344CB8AC3E}">
        <p14:creationId xmlns:p14="http://schemas.microsoft.com/office/powerpoint/2010/main" val="1927218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Text Box 3"/>
          <p:cNvSpPr txBox="1">
            <a:spLocks noGrp="1" noChangeArrowheads="1"/>
          </p:cNvSpPr>
          <p:nvPr>
            <p:ph type="sldNum" sz="quarter" idx="10"/>
          </p:nvPr>
        </p:nvSpPr>
        <p:spPr>
          <a:xfrm>
            <a:off x="8252519" y="6199367"/>
            <a:ext cx="739775" cy="346075"/>
          </a:xfrm>
        </p:spPr>
        <p:txBody>
          <a:bodyPr/>
          <a:lstStyle>
            <a:lvl1pPr>
              <a:defRPr/>
            </a:lvl1pPr>
          </a:lstStyle>
          <a:p>
            <a:fld id="{3F8D7C79-9F0D-45BA-8AA8-25F5A89F7A34}" type="slidenum">
              <a:rPr lang="en-US" smtClean="0"/>
              <a:t>‹#›</a:t>
            </a:fld>
            <a:endParaRPr lang="en-US"/>
          </a:p>
        </p:txBody>
      </p:sp>
    </p:spTree>
    <p:extLst>
      <p:ext uri="{BB962C8B-B14F-4D97-AF65-F5344CB8AC3E}">
        <p14:creationId xmlns:p14="http://schemas.microsoft.com/office/powerpoint/2010/main" val="239692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p:txBody>
          <a:bodyPr/>
          <a:lstStyle>
            <a:lvl1pPr>
              <a:defRPr/>
            </a:lvl1pPr>
          </a:lstStyle>
          <a:p>
            <a:fld id="{3F8D7C79-9F0D-45BA-8AA8-25F5A89F7A34}" type="slidenum">
              <a:rPr lang="en-US" smtClean="0"/>
              <a:t>‹#›</a:t>
            </a:fld>
            <a:endParaRPr lang="en-US"/>
          </a:p>
        </p:txBody>
      </p:sp>
    </p:spTree>
    <p:extLst>
      <p:ext uri="{BB962C8B-B14F-4D97-AF65-F5344CB8AC3E}">
        <p14:creationId xmlns:p14="http://schemas.microsoft.com/office/powerpoint/2010/main" val="327242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xfrm>
            <a:off x="8316912" y="133418"/>
            <a:ext cx="739775" cy="346075"/>
          </a:xfrm>
        </p:spPr>
        <p:txBody>
          <a:bodyPr/>
          <a:lstStyle>
            <a:lvl1pPr>
              <a:defRPr/>
            </a:lvl1pPr>
          </a:lstStyle>
          <a:p>
            <a:fld id="{3F8D7C79-9F0D-45BA-8AA8-25F5A89F7A34}" type="slidenum">
              <a:rPr lang="en-US" smtClean="0"/>
              <a:t>‹#›</a:t>
            </a:fld>
            <a:endParaRPr lang="en-US"/>
          </a:p>
        </p:txBody>
      </p:sp>
    </p:spTree>
    <p:extLst>
      <p:ext uri="{BB962C8B-B14F-4D97-AF65-F5344CB8AC3E}">
        <p14:creationId xmlns:p14="http://schemas.microsoft.com/office/powerpoint/2010/main" val="3369851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vl1pPr>
          </a:lstStyle>
          <a:p>
            <a:fld id="{3F8D7C79-9F0D-45BA-8AA8-25F5A89F7A34}" type="slidenum">
              <a:rPr lang="en-US" smtClean="0"/>
              <a:t>‹#›</a:t>
            </a:fld>
            <a:endParaRPr lang="en-US"/>
          </a:p>
        </p:txBody>
      </p:sp>
    </p:spTree>
    <p:extLst>
      <p:ext uri="{BB962C8B-B14F-4D97-AF65-F5344CB8AC3E}">
        <p14:creationId xmlns:p14="http://schemas.microsoft.com/office/powerpoint/2010/main" val="597808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atin typeface="Arial" charset="0"/>
              </a:defRPr>
            </a:lvl1pPr>
          </a:lstStyle>
          <a:p>
            <a:fld id="{3F8D7C79-9F0D-45BA-8AA8-25F5A89F7A34}" type="slidenum">
              <a:rPr lang="en-US" smtClean="0"/>
              <a:t>‹#›</a:t>
            </a:fld>
            <a:endParaRPr lang="en-US"/>
          </a:p>
        </p:txBody>
      </p:sp>
    </p:spTree>
    <p:extLst>
      <p:ext uri="{BB962C8B-B14F-4D97-AF65-F5344CB8AC3E}">
        <p14:creationId xmlns:p14="http://schemas.microsoft.com/office/powerpoint/2010/main" val="257796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B3299C3-090B-42FC-9144-58AD9DBFF7E6}" type="datetime1">
              <a:rPr lang="en-US" smtClean="0"/>
              <a:pPr/>
              <a:t>5/3/2018</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solidFill>
                <a:srgbClr val="595959"/>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162D542-39A4-4598-BEB9-D1267FDA8501}" type="slidenum">
              <a:rPr lang="en-US" smtClean="0">
                <a:solidFill>
                  <a:srgbClr val="595959"/>
                </a:solidFill>
              </a:rPr>
              <a:pPr/>
              <a:t>‹#›</a:t>
            </a:fld>
            <a:endParaRPr lang="en-US" dirty="0">
              <a:solidFill>
                <a:srgbClr val="595959"/>
              </a:solidFill>
            </a:endParaRPr>
          </a:p>
        </p:txBody>
      </p:sp>
    </p:spTree>
    <p:extLst>
      <p:ext uri="{BB962C8B-B14F-4D97-AF65-F5344CB8AC3E}">
        <p14:creationId xmlns:p14="http://schemas.microsoft.com/office/powerpoint/2010/main" val="297895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063625"/>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984375"/>
            <a:ext cx="8229600" cy="4141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Text Box 3"/>
          <p:cNvSpPr txBox="1">
            <a:spLocks noGrp="1" noChangeArrowheads="1"/>
          </p:cNvSpPr>
          <p:nvPr>
            <p:ph type="sldNum" sz="quarter" idx="4"/>
          </p:nvPr>
        </p:nvSpPr>
        <p:spPr>
          <a:xfrm>
            <a:off x="8316913" y="6186488"/>
            <a:ext cx="739775" cy="346075"/>
          </a:xfrm>
          <a:prstGeom prst="rect">
            <a:avLst/>
          </a:prstGeom>
        </p:spPr>
        <p:txBody>
          <a:bodyPr/>
          <a:lstStyle>
            <a:lvl1pPr>
              <a:defRPr>
                <a:latin typeface="Arial" charset="0"/>
              </a:defRPr>
            </a:lvl1pPr>
          </a:lstStyle>
          <a:p>
            <a:fld id="{3F8D7C79-9F0D-45BA-8AA8-25F5A89F7A34}" type="slidenum">
              <a:rPr lang="en-US" smtClean="0"/>
              <a:t>‹#›</a:t>
            </a:fld>
            <a:endParaRPr lang="en-US"/>
          </a:p>
        </p:txBody>
      </p:sp>
    </p:spTree>
    <p:extLst>
      <p:ext uri="{BB962C8B-B14F-4D97-AF65-F5344CB8AC3E}">
        <p14:creationId xmlns:p14="http://schemas.microsoft.com/office/powerpoint/2010/main" val="2391223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3800" kern="1200">
          <a:solidFill>
            <a:srgbClr val="00529B"/>
          </a:solidFill>
          <a:latin typeface="+mj-lt"/>
          <a:ea typeface="+mj-ea"/>
          <a:cs typeface="+mj-cs"/>
        </a:defRPr>
      </a:lvl1pPr>
      <a:lvl2pPr algn="l" defTabSz="457200" rtl="0" eaLnBrk="1" fontAlgn="base" hangingPunct="1">
        <a:spcBef>
          <a:spcPct val="0"/>
        </a:spcBef>
        <a:spcAft>
          <a:spcPct val="0"/>
        </a:spcAft>
        <a:defRPr sz="3800">
          <a:solidFill>
            <a:srgbClr val="00529B"/>
          </a:solidFill>
          <a:latin typeface="Calibri" pitchFamily="34" charset="0"/>
        </a:defRPr>
      </a:lvl2pPr>
      <a:lvl3pPr algn="l" defTabSz="457200" rtl="0" eaLnBrk="1" fontAlgn="base" hangingPunct="1">
        <a:spcBef>
          <a:spcPct val="0"/>
        </a:spcBef>
        <a:spcAft>
          <a:spcPct val="0"/>
        </a:spcAft>
        <a:defRPr sz="3800">
          <a:solidFill>
            <a:srgbClr val="00529B"/>
          </a:solidFill>
          <a:latin typeface="Calibri" pitchFamily="34" charset="0"/>
        </a:defRPr>
      </a:lvl3pPr>
      <a:lvl4pPr algn="l" defTabSz="457200" rtl="0" eaLnBrk="1" fontAlgn="base" hangingPunct="1">
        <a:spcBef>
          <a:spcPct val="0"/>
        </a:spcBef>
        <a:spcAft>
          <a:spcPct val="0"/>
        </a:spcAft>
        <a:defRPr sz="3800">
          <a:solidFill>
            <a:srgbClr val="00529B"/>
          </a:solidFill>
          <a:latin typeface="Calibri" pitchFamily="34" charset="0"/>
        </a:defRPr>
      </a:lvl4pPr>
      <a:lvl5pPr algn="l" defTabSz="457200" rtl="0" eaLnBrk="1" fontAlgn="base" hangingPunct="1">
        <a:spcBef>
          <a:spcPct val="0"/>
        </a:spcBef>
        <a:spcAft>
          <a:spcPct val="0"/>
        </a:spcAft>
        <a:defRPr sz="3800">
          <a:solidFill>
            <a:srgbClr val="00529B"/>
          </a:solidFill>
          <a:latin typeface="Calibri" pitchFamily="34" charset="0"/>
        </a:defRPr>
      </a:lvl5pPr>
      <a:lvl6pPr marL="457200" algn="l" defTabSz="457200" rtl="0" eaLnBrk="1" fontAlgn="base" hangingPunct="1">
        <a:spcBef>
          <a:spcPct val="0"/>
        </a:spcBef>
        <a:spcAft>
          <a:spcPct val="0"/>
        </a:spcAft>
        <a:defRPr sz="3800">
          <a:solidFill>
            <a:srgbClr val="00529B"/>
          </a:solidFill>
          <a:latin typeface="Calibri" pitchFamily="34" charset="0"/>
        </a:defRPr>
      </a:lvl6pPr>
      <a:lvl7pPr marL="914400" algn="l" defTabSz="457200" rtl="0" eaLnBrk="1" fontAlgn="base" hangingPunct="1">
        <a:spcBef>
          <a:spcPct val="0"/>
        </a:spcBef>
        <a:spcAft>
          <a:spcPct val="0"/>
        </a:spcAft>
        <a:defRPr sz="3800">
          <a:solidFill>
            <a:srgbClr val="00529B"/>
          </a:solidFill>
          <a:latin typeface="Calibri" pitchFamily="34" charset="0"/>
        </a:defRPr>
      </a:lvl7pPr>
      <a:lvl8pPr marL="1371600" algn="l" defTabSz="457200" rtl="0" eaLnBrk="1" fontAlgn="base" hangingPunct="1">
        <a:spcBef>
          <a:spcPct val="0"/>
        </a:spcBef>
        <a:spcAft>
          <a:spcPct val="0"/>
        </a:spcAft>
        <a:defRPr sz="3800">
          <a:solidFill>
            <a:srgbClr val="00529B"/>
          </a:solidFill>
          <a:latin typeface="Calibri" pitchFamily="34" charset="0"/>
        </a:defRPr>
      </a:lvl8pPr>
      <a:lvl9pPr marL="1828800" algn="l" defTabSz="457200" rtl="0" eaLnBrk="1" fontAlgn="base" hangingPunct="1">
        <a:spcBef>
          <a:spcPct val="0"/>
        </a:spcBef>
        <a:spcAft>
          <a:spcPct val="0"/>
        </a:spcAft>
        <a:defRPr sz="3800">
          <a:solidFill>
            <a:srgbClr val="00529B"/>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25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CB1CD96-94E7-4692-8CE8-EEC1072475FE}" type="datetime1">
              <a:rPr lang="en-US" smtClean="0">
                <a:solidFill>
                  <a:srgbClr val="595959"/>
                </a:solidFill>
              </a:rPr>
              <a:pPr/>
              <a:t>5/3/2018</a:t>
            </a:fld>
            <a:endParaRPr lang="en-US" dirty="0">
              <a:solidFill>
                <a:srgbClr val="595959"/>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solidFill>
                <a:srgbClr val="595959"/>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62D542-39A4-4598-BEB9-D1267FDA8501}" type="slidenum">
              <a:rPr lang="en-US" smtClean="0"/>
              <a:pPr/>
              <a:t>‹#›</a:t>
            </a:fld>
            <a:endParaRPr lang="en-US" dirty="0"/>
          </a:p>
        </p:txBody>
      </p:sp>
    </p:spTree>
    <p:extLst>
      <p:ext uri="{BB962C8B-B14F-4D97-AF65-F5344CB8AC3E}">
        <p14:creationId xmlns:p14="http://schemas.microsoft.com/office/powerpoint/2010/main" val="34465610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DoNotReplyACLSystems@bah.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31.jpg"/></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tars.entellitrak.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9945"/>
            <a:ext cx="7772400" cy="1130492"/>
          </a:xfrm>
        </p:spPr>
        <p:txBody>
          <a:bodyPr/>
          <a:lstStyle/>
          <a:p>
            <a:r>
              <a:rPr lang="en-US" dirty="0" smtClean="0"/>
              <a:t>STARS Beneficiary Contact Form Introduction</a:t>
            </a:r>
            <a:endParaRPr lang="en-US" dirty="0"/>
          </a:p>
        </p:txBody>
      </p:sp>
      <p:sp>
        <p:nvSpPr>
          <p:cNvPr id="3" name="Subtitle 2"/>
          <p:cNvSpPr>
            <a:spLocks noGrp="1"/>
          </p:cNvSpPr>
          <p:nvPr>
            <p:ph type="subTitle" idx="1"/>
          </p:nvPr>
        </p:nvSpPr>
        <p:spPr>
          <a:xfrm>
            <a:off x="685800" y="2898265"/>
            <a:ext cx="7772400" cy="553038"/>
          </a:xfrm>
        </p:spPr>
        <p:txBody>
          <a:bodyPr/>
          <a:lstStyle/>
          <a:p>
            <a:r>
              <a:rPr lang="en-US" dirty="0" smtClean="0"/>
              <a:t>5.3.18</a:t>
            </a:r>
            <a:endParaRPr lang="en-US" dirty="0"/>
          </a:p>
        </p:txBody>
      </p:sp>
    </p:spTree>
    <p:extLst>
      <p:ext uri="{BB962C8B-B14F-4D97-AF65-F5344CB8AC3E}">
        <p14:creationId xmlns:p14="http://schemas.microsoft.com/office/powerpoint/2010/main" val="1279787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Beneficiary Contact Form</a:t>
            </a:r>
            <a:endParaRPr lang="en-US" dirty="0"/>
          </a:p>
        </p:txBody>
      </p:sp>
      <p:sp>
        <p:nvSpPr>
          <p:cNvPr id="7" name="Text Placeholder 6"/>
          <p:cNvSpPr>
            <a:spLocks noGrp="1"/>
          </p:cNvSpPr>
          <p:nvPr>
            <p:ph type="body" idx="1"/>
          </p:nvPr>
        </p:nvSpPr>
        <p:spPr/>
        <p:txBody>
          <a:bodyPr/>
          <a:lstStyle/>
          <a:p>
            <a:endParaRPr lang="en-US"/>
          </a:p>
        </p:txBody>
      </p:sp>
      <p:sp>
        <p:nvSpPr>
          <p:cNvPr id="2" name="Slide Number Placeholder 1"/>
          <p:cNvSpPr>
            <a:spLocks noGrp="1"/>
          </p:cNvSpPr>
          <p:nvPr>
            <p:ph type="sldNum" sz="quarter" idx="10"/>
          </p:nvPr>
        </p:nvSpPr>
        <p:spPr/>
        <p:txBody>
          <a:bodyPr/>
          <a:lstStyle/>
          <a:p>
            <a:fld id="{3F8D7C79-9F0D-45BA-8AA8-25F5A89F7A34}" type="slidenum">
              <a:rPr lang="en-US" smtClean="0"/>
              <a:t>10</a:t>
            </a:fld>
            <a:endParaRPr lang="en-US"/>
          </a:p>
        </p:txBody>
      </p:sp>
    </p:spTree>
    <p:extLst>
      <p:ext uri="{BB962C8B-B14F-4D97-AF65-F5344CB8AC3E}">
        <p14:creationId xmlns:p14="http://schemas.microsoft.com/office/powerpoint/2010/main" val="3800887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Fields</a:t>
            </a:r>
            <a:endParaRPr lang="en-US" dirty="0"/>
          </a:p>
        </p:txBody>
      </p:sp>
      <p:sp>
        <p:nvSpPr>
          <p:cNvPr id="3" name="Content Placeholder 2"/>
          <p:cNvSpPr>
            <a:spLocks noGrp="1"/>
          </p:cNvSpPr>
          <p:nvPr>
            <p:ph idx="1"/>
          </p:nvPr>
        </p:nvSpPr>
        <p:spPr>
          <a:xfrm>
            <a:off x="457200" y="1984375"/>
            <a:ext cx="7421880" cy="4141788"/>
          </a:xfrm>
        </p:spPr>
        <p:txBody>
          <a:bodyPr/>
          <a:lstStyle/>
          <a:p>
            <a:r>
              <a:rPr lang="en-US" dirty="0" smtClean="0"/>
              <a:t>All Required Fields are designated with a red R located on the right hand side of the form next to the element</a:t>
            </a:r>
          </a:p>
          <a:p>
            <a:r>
              <a:rPr lang="en-US" dirty="0" smtClean="0"/>
              <a:t>System note at the top of the page lists incomplete fields to complete before saving</a:t>
            </a:r>
            <a:endParaRPr lang="en-US" sz="2000" dirty="0" smtClean="0"/>
          </a:p>
        </p:txBody>
      </p:sp>
      <p:pic>
        <p:nvPicPr>
          <p:cNvPr id="4" name="Picture 3"/>
          <p:cNvPicPr>
            <a:picLocks noChangeAspect="1"/>
          </p:cNvPicPr>
          <p:nvPr/>
        </p:nvPicPr>
        <p:blipFill rotWithShape="1">
          <a:blip r:embed="rId2"/>
          <a:srcRect l="46497" t="67185" r="51910" b="29759"/>
          <a:stretch/>
        </p:blipFill>
        <p:spPr>
          <a:xfrm>
            <a:off x="8078804" y="2741596"/>
            <a:ext cx="453992" cy="489284"/>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0"/>
          </p:nvPr>
        </p:nvSpPr>
        <p:spPr/>
        <p:txBody>
          <a:bodyPr/>
          <a:lstStyle/>
          <a:p>
            <a:fld id="{3F8D7C79-9F0D-45BA-8AA8-25F5A89F7A34}" type="slidenum">
              <a:rPr lang="en-US" smtClean="0"/>
              <a:t>11</a:t>
            </a:fld>
            <a:endParaRPr lang="en-US"/>
          </a:p>
        </p:txBody>
      </p:sp>
    </p:spTree>
    <p:extLst>
      <p:ext uri="{BB962C8B-B14F-4D97-AF65-F5344CB8AC3E}">
        <p14:creationId xmlns:p14="http://schemas.microsoft.com/office/powerpoint/2010/main" val="3686342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New Form</a:t>
            </a:r>
            <a:endParaRPr lang="en-US" dirty="0"/>
          </a:p>
        </p:txBody>
      </p:sp>
      <p:sp>
        <p:nvSpPr>
          <p:cNvPr id="3" name="Content Placeholder 2"/>
          <p:cNvSpPr>
            <a:spLocks noGrp="1"/>
          </p:cNvSpPr>
          <p:nvPr>
            <p:ph idx="1"/>
          </p:nvPr>
        </p:nvSpPr>
        <p:spPr>
          <a:xfrm>
            <a:off x="457200" y="1984375"/>
            <a:ext cx="3152775" cy="4141788"/>
          </a:xfrm>
        </p:spPr>
        <p:txBody>
          <a:bodyPr/>
          <a:lstStyle/>
          <a:p>
            <a:r>
              <a:rPr lang="en-US" dirty="0" smtClean="0"/>
              <a:t>Two ways to add a new form:</a:t>
            </a:r>
          </a:p>
          <a:p>
            <a:pPr lvl="1"/>
            <a:r>
              <a:rPr lang="en-US" sz="2000" dirty="0" smtClean="0"/>
              <a:t>From your Tracking Inbox, or</a:t>
            </a:r>
          </a:p>
          <a:p>
            <a:pPr lvl="1"/>
            <a:r>
              <a:rPr lang="en-US" sz="2000" dirty="0" smtClean="0"/>
              <a:t>From the Home page</a:t>
            </a:r>
            <a:endParaRPr lang="en-US" sz="2000" dirty="0"/>
          </a:p>
        </p:txBody>
      </p:sp>
      <p:sp>
        <p:nvSpPr>
          <p:cNvPr id="4" name="Slide Number Placeholder 3"/>
          <p:cNvSpPr>
            <a:spLocks noGrp="1"/>
          </p:cNvSpPr>
          <p:nvPr>
            <p:ph type="sldNum" sz="quarter" idx="10"/>
          </p:nvPr>
        </p:nvSpPr>
        <p:spPr/>
        <p:txBody>
          <a:bodyPr/>
          <a:lstStyle/>
          <a:p>
            <a:fld id="{3F8D7C79-9F0D-45BA-8AA8-25F5A89F7A34}" type="slidenum">
              <a:rPr lang="en-US" smtClean="0"/>
              <a:t>12</a:t>
            </a:fld>
            <a:endParaRPr lang="en-US"/>
          </a:p>
        </p:txBody>
      </p:sp>
      <p:pic>
        <p:nvPicPr>
          <p:cNvPr id="5" name="Picture 4"/>
          <p:cNvPicPr>
            <a:picLocks noChangeAspect="1"/>
          </p:cNvPicPr>
          <p:nvPr/>
        </p:nvPicPr>
        <p:blipFill rotWithShape="1">
          <a:blip r:embed="rId3"/>
          <a:srcRect l="50312" t="11328" r="31596" b="38091"/>
          <a:stretch/>
        </p:blipFill>
        <p:spPr>
          <a:xfrm>
            <a:off x="4317313" y="1612106"/>
            <a:ext cx="4369487" cy="4886325"/>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4778031" y="1812131"/>
            <a:ext cx="1724025" cy="819150"/>
          </a:xfrm>
          <a:prstGeom prst="ellipse">
            <a:avLst/>
          </a:prstGeom>
          <a:noFill/>
          <a:ln w="38100">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274901" y="3698478"/>
            <a:ext cx="2227155" cy="819150"/>
          </a:xfrm>
          <a:prstGeom prst="ellipse">
            <a:avLst/>
          </a:prstGeom>
          <a:noFill/>
          <a:ln w="38100">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endCxn id="6" idx="2"/>
          </p:cNvCxnSpPr>
          <p:nvPr/>
        </p:nvCxnSpPr>
        <p:spPr>
          <a:xfrm flipV="1">
            <a:off x="3362325" y="2221706"/>
            <a:ext cx="1415706" cy="807244"/>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endCxn id="7" idx="2"/>
          </p:cNvCxnSpPr>
          <p:nvPr/>
        </p:nvCxnSpPr>
        <p:spPr>
          <a:xfrm>
            <a:off x="3133725" y="3800475"/>
            <a:ext cx="1141176" cy="307578"/>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1654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MIPPA </a:t>
            </a:r>
          </a:p>
        </p:txBody>
      </p:sp>
      <p:sp>
        <p:nvSpPr>
          <p:cNvPr id="3" name="Content Placeholder 2"/>
          <p:cNvSpPr>
            <a:spLocks noGrp="1"/>
          </p:cNvSpPr>
          <p:nvPr>
            <p:ph idx="1"/>
          </p:nvPr>
        </p:nvSpPr>
        <p:spPr/>
        <p:txBody>
          <a:bodyPr/>
          <a:lstStyle/>
          <a:p>
            <a:r>
              <a:rPr lang="en-US" dirty="0"/>
              <a:t>MIPPA Field is required</a:t>
            </a:r>
          </a:p>
          <a:p>
            <a:r>
              <a:rPr lang="en-US" dirty="0" smtClean="0"/>
              <a:t>Simply check the radio button for “Yes” at the top of the page</a:t>
            </a:r>
          </a:p>
          <a:p>
            <a:endParaRPr lang="en-US" dirty="0"/>
          </a:p>
        </p:txBody>
      </p:sp>
      <p:pic>
        <p:nvPicPr>
          <p:cNvPr id="4" name="Content Placeholder 4"/>
          <p:cNvPicPr>
            <a:picLocks noChangeAspect="1"/>
          </p:cNvPicPr>
          <p:nvPr/>
        </p:nvPicPr>
        <p:blipFill rotWithShape="1">
          <a:blip r:embed="rId3"/>
          <a:srcRect t="30207" r="51682" b="65348"/>
          <a:stretch/>
        </p:blipFill>
        <p:spPr bwMode="auto">
          <a:xfrm>
            <a:off x="366167" y="3613088"/>
            <a:ext cx="8366353" cy="432731"/>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0"/>
          </p:nvPr>
        </p:nvSpPr>
        <p:spPr/>
        <p:txBody>
          <a:bodyPr/>
          <a:lstStyle/>
          <a:p>
            <a:fld id="{3F8D7C79-9F0D-45BA-8AA8-25F5A89F7A34}" type="slidenum">
              <a:rPr lang="en-US" smtClean="0"/>
              <a:t>13</a:t>
            </a:fld>
            <a:endParaRPr lang="en-US"/>
          </a:p>
        </p:txBody>
      </p:sp>
    </p:spTree>
    <p:extLst>
      <p:ext uri="{BB962C8B-B14F-4D97-AF65-F5344CB8AC3E}">
        <p14:creationId xmlns:p14="http://schemas.microsoft.com/office/powerpoint/2010/main" val="3758980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SMP Reporting</a:t>
            </a:r>
          </a:p>
        </p:txBody>
      </p:sp>
      <p:sp>
        <p:nvSpPr>
          <p:cNvPr id="3" name="Content Placeholder 2"/>
          <p:cNvSpPr>
            <a:spLocks noGrp="1"/>
          </p:cNvSpPr>
          <p:nvPr>
            <p:ph idx="1"/>
          </p:nvPr>
        </p:nvSpPr>
        <p:spPr>
          <a:xfrm>
            <a:off x="457200" y="3051492"/>
            <a:ext cx="8229600" cy="4141788"/>
          </a:xfrm>
        </p:spPr>
        <p:txBody>
          <a:bodyPr/>
          <a:lstStyle/>
          <a:p>
            <a:r>
              <a:rPr lang="en-US" dirty="0" smtClean="0"/>
              <a:t>To send a form to SMP SIRS you will need to select “Send to SMP” at the top of the form</a:t>
            </a:r>
          </a:p>
          <a:p>
            <a:r>
              <a:rPr lang="en-US" dirty="0" smtClean="0"/>
              <a:t>The SIRS </a:t>
            </a:r>
            <a:r>
              <a:rPr lang="en-US" dirty="0" err="1" smtClean="0"/>
              <a:t>eFile</a:t>
            </a:r>
            <a:r>
              <a:rPr lang="en-US" dirty="0" smtClean="0"/>
              <a:t> ID will be auto-populated with your SIRS </a:t>
            </a:r>
            <a:r>
              <a:rPr lang="en-US" dirty="0" err="1" smtClean="0"/>
              <a:t>eFile</a:t>
            </a:r>
            <a:r>
              <a:rPr lang="en-US" dirty="0" smtClean="0"/>
              <a:t> ID</a:t>
            </a:r>
            <a:endParaRPr lang="en-US" dirty="0"/>
          </a:p>
          <a:p>
            <a:pPr lvl="1"/>
            <a:r>
              <a:rPr lang="en-US" sz="2000" dirty="0" smtClean="0"/>
              <a:t>You can update the SIRS </a:t>
            </a:r>
            <a:r>
              <a:rPr lang="en-US" sz="2000" dirty="0" err="1" smtClean="0"/>
              <a:t>eFile</a:t>
            </a:r>
            <a:r>
              <a:rPr lang="en-US" sz="2000" dirty="0" smtClean="0"/>
              <a:t> ID to someone else’s number if you are entering the data for that person but </a:t>
            </a:r>
          </a:p>
          <a:p>
            <a:pPr lvl="1"/>
            <a:r>
              <a:rPr lang="en-US" sz="2000" dirty="0" smtClean="0"/>
              <a:t>The SIRS</a:t>
            </a:r>
            <a:r>
              <a:rPr lang="en-US" sz="2000" dirty="0"/>
              <a:t> </a:t>
            </a:r>
            <a:r>
              <a:rPr lang="en-US" sz="2000" dirty="0" err="1" smtClean="0"/>
              <a:t>eFile</a:t>
            </a:r>
            <a:r>
              <a:rPr lang="en-US" sz="2000" dirty="0" smtClean="0"/>
              <a:t> ID must be present on the STARS form for the data to transfer to SIRS</a:t>
            </a:r>
          </a:p>
          <a:p>
            <a:r>
              <a:rPr lang="en-US" dirty="0" smtClean="0"/>
              <a:t>Once saved the SIRS Reference Number will populate</a:t>
            </a:r>
          </a:p>
          <a:p>
            <a:pPr marL="0" indent="0">
              <a:buNone/>
            </a:pPr>
            <a:endParaRPr lang="en-US" dirty="0"/>
          </a:p>
        </p:txBody>
      </p:sp>
      <p:pic>
        <p:nvPicPr>
          <p:cNvPr id="4" name="Content Placeholder 4"/>
          <p:cNvPicPr>
            <a:picLocks noChangeAspect="1"/>
          </p:cNvPicPr>
          <p:nvPr/>
        </p:nvPicPr>
        <p:blipFill rotWithShape="1">
          <a:blip r:embed="rId2"/>
          <a:srcRect t="33449" r="51682" b="54687"/>
          <a:stretch/>
        </p:blipFill>
        <p:spPr bwMode="auto">
          <a:xfrm>
            <a:off x="388823" y="1784843"/>
            <a:ext cx="8366353" cy="1155031"/>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0"/>
          </p:nvPr>
        </p:nvSpPr>
        <p:spPr/>
        <p:txBody>
          <a:bodyPr/>
          <a:lstStyle/>
          <a:p>
            <a:fld id="{3F8D7C79-9F0D-45BA-8AA8-25F5A89F7A34}" type="slidenum">
              <a:rPr lang="en-US" smtClean="0"/>
              <a:t>14</a:t>
            </a:fld>
            <a:endParaRPr lang="en-US"/>
          </a:p>
        </p:txBody>
      </p:sp>
    </p:spTree>
    <p:extLst>
      <p:ext uri="{BB962C8B-B14F-4D97-AF65-F5344CB8AC3E}">
        <p14:creationId xmlns:p14="http://schemas.microsoft.com/office/powerpoint/2010/main" val="1435669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SMP Reporting, cont. </a:t>
            </a:r>
            <a:endParaRPr lang="en-US" dirty="0"/>
          </a:p>
        </p:txBody>
      </p:sp>
      <p:sp>
        <p:nvSpPr>
          <p:cNvPr id="3" name="Content Placeholder 2"/>
          <p:cNvSpPr>
            <a:spLocks noGrp="1"/>
          </p:cNvSpPr>
          <p:nvPr>
            <p:ph idx="1"/>
          </p:nvPr>
        </p:nvSpPr>
        <p:spPr/>
        <p:txBody>
          <a:bodyPr/>
          <a:lstStyle/>
          <a:p>
            <a:r>
              <a:rPr lang="en-US" dirty="0"/>
              <a:t>Data is shared one way only (STARS to SIRS</a:t>
            </a:r>
            <a:r>
              <a:rPr lang="en-US" dirty="0" smtClean="0"/>
              <a:t>) and only once</a:t>
            </a:r>
            <a:endParaRPr lang="en-US" dirty="0"/>
          </a:p>
          <a:p>
            <a:pPr lvl="1"/>
            <a:r>
              <a:rPr lang="en-US" sz="2000" dirty="0"/>
              <a:t>Cases updated in SIRS will not also be updated in STARS </a:t>
            </a:r>
            <a:endParaRPr lang="en-US" sz="2000" dirty="0" smtClean="0"/>
          </a:p>
          <a:p>
            <a:pPr lvl="1"/>
            <a:r>
              <a:rPr lang="en-US" sz="2000" dirty="0" smtClean="0"/>
              <a:t>In the event of an error, you must log in and update forms in both systems to make corrections/edits</a:t>
            </a:r>
            <a:endParaRPr lang="en-US" sz="2000" dirty="0"/>
          </a:p>
          <a:p>
            <a:r>
              <a:rPr lang="en-US" dirty="0"/>
              <a:t>SMP Complex </a:t>
            </a:r>
            <a:r>
              <a:rPr lang="en-US" dirty="0" smtClean="0"/>
              <a:t>Interactions must be </a:t>
            </a:r>
            <a:r>
              <a:rPr lang="en-US" dirty="0"/>
              <a:t>finalized in SIRS</a:t>
            </a:r>
          </a:p>
          <a:p>
            <a:r>
              <a:rPr lang="en-US" dirty="0" smtClean="0"/>
              <a:t>“Send to SMP SIRS” should </a:t>
            </a:r>
            <a:r>
              <a:rPr lang="en-US" dirty="0"/>
              <a:t>only be used for cases and activities that fall under both SHIP and </a:t>
            </a:r>
            <a:r>
              <a:rPr lang="en-US" dirty="0" smtClean="0"/>
              <a:t>SMP</a:t>
            </a:r>
          </a:p>
          <a:p>
            <a:pPr lvl="1"/>
            <a:r>
              <a:rPr lang="en-US" sz="2000" dirty="0" smtClean="0"/>
              <a:t>Only forms that include SMP related topics will be sent to SIRS</a:t>
            </a:r>
            <a:endParaRPr lang="en-US" sz="2000" dirty="0"/>
          </a:p>
          <a:p>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t>15</a:t>
            </a:fld>
            <a:endParaRPr lang="en-US"/>
          </a:p>
        </p:txBody>
      </p:sp>
    </p:spTree>
    <p:extLst>
      <p:ext uri="{BB962C8B-B14F-4D97-AF65-F5344CB8AC3E}">
        <p14:creationId xmlns:p14="http://schemas.microsoft.com/office/powerpoint/2010/main" val="1677936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Session Conducted By</a:t>
            </a:r>
            <a:endParaRPr lang="en-US" dirty="0"/>
          </a:p>
        </p:txBody>
      </p:sp>
      <p:sp>
        <p:nvSpPr>
          <p:cNvPr id="5" name="Content Placeholder 4"/>
          <p:cNvSpPr>
            <a:spLocks noGrp="1"/>
          </p:cNvSpPr>
          <p:nvPr>
            <p:ph idx="1"/>
          </p:nvPr>
        </p:nvSpPr>
        <p:spPr/>
        <p:txBody>
          <a:bodyPr/>
          <a:lstStyle/>
          <a:p>
            <a:r>
              <a:rPr lang="en-US" dirty="0" smtClean="0"/>
              <a:t>This section of the form collects information on the person that counseled or worked with the beneficiary</a:t>
            </a:r>
          </a:p>
          <a:p>
            <a:r>
              <a:rPr lang="en-US" dirty="0" smtClean="0"/>
              <a:t>Use the drop down bars to select the correct options</a:t>
            </a:r>
          </a:p>
          <a:p>
            <a:pPr lvl="1"/>
            <a:r>
              <a:rPr lang="en-US" sz="2000" dirty="0" smtClean="0"/>
              <a:t>Partner Organization will auto-populate </a:t>
            </a:r>
          </a:p>
          <a:p>
            <a:pPr lvl="1"/>
            <a:r>
              <a:rPr lang="en-US" sz="2000" dirty="0" smtClean="0"/>
              <a:t>County will also auto-populate after you enter the Zip Code</a:t>
            </a:r>
          </a:p>
          <a:p>
            <a:pPr lvl="1"/>
            <a:r>
              <a:rPr lang="en-US" sz="2000" dirty="0" smtClean="0"/>
              <a:t>Remember: Session location is where </a:t>
            </a:r>
            <a:r>
              <a:rPr lang="en-US" sz="2000" u="sng" dirty="0" smtClean="0"/>
              <a:t>you</a:t>
            </a:r>
            <a:r>
              <a:rPr lang="en-US" sz="2000" dirty="0" smtClean="0"/>
              <a:t> are when counseling; not the beneficiary’s residence </a:t>
            </a:r>
            <a:endParaRPr lang="en-US" sz="2000" dirty="0"/>
          </a:p>
        </p:txBody>
      </p:sp>
      <p:sp>
        <p:nvSpPr>
          <p:cNvPr id="7" name="Slide Number Placeholder 6"/>
          <p:cNvSpPr>
            <a:spLocks noGrp="1"/>
          </p:cNvSpPr>
          <p:nvPr>
            <p:ph type="sldNum" sz="quarter" idx="10"/>
          </p:nvPr>
        </p:nvSpPr>
        <p:spPr/>
        <p:txBody>
          <a:bodyPr/>
          <a:lstStyle/>
          <a:p>
            <a:fld id="{3F8D7C79-9F0D-45BA-8AA8-25F5A89F7A34}" type="slidenum">
              <a:rPr lang="en-US" smtClean="0"/>
              <a:t>16</a:t>
            </a:fld>
            <a:endParaRPr lang="en-US"/>
          </a:p>
        </p:txBody>
      </p:sp>
      <p:pic>
        <p:nvPicPr>
          <p:cNvPr id="6" name="Picture 5"/>
          <p:cNvPicPr>
            <a:picLocks noChangeAspect="1"/>
          </p:cNvPicPr>
          <p:nvPr/>
        </p:nvPicPr>
        <p:blipFill rotWithShape="1">
          <a:blip r:embed="rId3"/>
          <a:srcRect l="219" t="51020" r="49532" b="27795"/>
          <a:stretch/>
        </p:blipFill>
        <p:spPr>
          <a:xfrm>
            <a:off x="534089" y="4784270"/>
            <a:ext cx="8152711" cy="19325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1659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Beneficiary Information</a:t>
            </a:r>
            <a:endParaRPr lang="en-US" dirty="0"/>
          </a:p>
        </p:txBody>
      </p:sp>
      <p:sp>
        <p:nvSpPr>
          <p:cNvPr id="3" name="Content Placeholder 2"/>
          <p:cNvSpPr>
            <a:spLocks noGrp="1"/>
          </p:cNvSpPr>
          <p:nvPr>
            <p:ph idx="1"/>
          </p:nvPr>
        </p:nvSpPr>
        <p:spPr/>
        <p:txBody>
          <a:bodyPr/>
          <a:lstStyle/>
          <a:p>
            <a:r>
              <a:rPr lang="en-US" dirty="0" smtClean="0"/>
              <a:t>Space to collect both the Beneficiary’s information and/or a Representative’s information as needed</a:t>
            </a:r>
          </a:p>
          <a:p>
            <a:r>
              <a:rPr lang="en-US" dirty="0" smtClean="0"/>
              <a:t>None of these fields are required BUT please enter the name and phone number as often as possible</a:t>
            </a:r>
          </a:p>
          <a:p>
            <a:pPr lvl="1"/>
            <a:r>
              <a:rPr lang="en-US" sz="2000" dirty="0" smtClean="0"/>
              <a:t>ACL needs the name and phone number to conduct our beneficiary satisfaction surveys </a:t>
            </a:r>
            <a:endParaRPr lang="en-US" sz="2000" dirty="0"/>
          </a:p>
        </p:txBody>
      </p:sp>
      <p:sp>
        <p:nvSpPr>
          <p:cNvPr id="4" name="Slide Number Placeholder 3"/>
          <p:cNvSpPr>
            <a:spLocks noGrp="1"/>
          </p:cNvSpPr>
          <p:nvPr>
            <p:ph type="sldNum" sz="quarter" idx="10"/>
          </p:nvPr>
        </p:nvSpPr>
        <p:spPr/>
        <p:txBody>
          <a:bodyPr/>
          <a:lstStyle/>
          <a:p>
            <a:fld id="{3F8D7C79-9F0D-45BA-8AA8-25F5A89F7A34}" type="slidenum">
              <a:rPr lang="en-US" smtClean="0"/>
              <a:t>17</a:t>
            </a:fld>
            <a:endParaRPr lang="en-US"/>
          </a:p>
        </p:txBody>
      </p:sp>
    </p:spTree>
    <p:extLst>
      <p:ext uri="{BB962C8B-B14F-4D97-AF65-F5344CB8AC3E}">
        <p14:creationId xmlns:p14="http://schemas.microsoft.com/office/powerpoint/2010/main" val="3925623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Beneficiary Residence Info</a:t>
            </a:r>
            <a:endParaRPr lang="en-US" dirty="0"/>
          </a:p>
        </p:txBody>
      </p:sp>
      <p:sp>
        <p:nvSpPr>
          <p:cNvPr id="3" name="Content Placeholder 2"/>
          <p:cNvSpPr>
            <a:spLocks noGrp="1"/>
          </p:cNvSpPr>
          <p:nvPr>
            <p:ph idx="1"/>
          </p:nvPr>
        </p:nvSpPr>
        <p:spPr>
          <a:xfrm>
            <a:off x="457200" y="1984375"/>
            <a:ext cx="8229600" cy="593785"/>
          </a:xfrm>
        </p:spPr>
        <p:txBody>
          <a:bodyPr/>
          <a:lstStyle/>
          <a:p>
            <a:r>
              <a:rPr lang="en-US" dirty="0" smtClean="0"/>
              <a:t>This information is required</a:t>
            </a:r>
            <a:endParaRPr lang="en-US" dirty="0"/>
          </a:p>
        </p:txBody>
      </p:sp>
      <p:pic>
        <p:nvPicPr>
          <p:cNvPr id="4" name="Picture 3"/>
          <p:cNvPicPr>
            <a:picLocks noChangeAspect="1"/>
          </p:cNvPicPr>
          <p:nvPr/>
        </p:nvPicPr>
        <p:blipFill rotWithShape="1">
          <a:blip r:embed="rId3"/>
          <a:srcRect t="48510" r="51171" b="30845"/>
          <a:stretch/>
        </p:blipFill>
        <p:spPr>
          <a:xfrm>
            <a:off x="220510" y="2578160"/>
            <a:ext cx="8702980" cy="2068644"/>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bwMode="auto">
          <a:xfrm>
            <a:off x="318986" y="4776883"/>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800" kern="1200">
                <a:solidFill>
                  <a:srgbClr val="00529B"/>
                </a:solidFill>
                <a:latin typeface="+mj-lt"/>
                <a:ea typeface="+mj-ea"/>
                <a:cs typeface="+mj-cs"/>
              </a:defRPr>
            </a:lvl1pPr>
            <a:lvl2pPr algn="l" defTabSz="457200" rtl="0" eaLnBrk="1" fontAlgn="base" hangingPunct="1">
              <a:spcBef>
                <a:spcPct val="0"/>
              </a:spcBef>
              <a:spcAft>
                <a:spcPct val="0"/>
              </a:spcAft>
              <a:defRPr sz="3800">
                <a:solidFill>
                  <a:srgbClr val="00529B"/>
                </a:solidFill>
                <a:latin typeface="Calibri" pitchFamily="34" charset="0"/>
              </a:defRPr>
            </a:lvl2pPr>
            <a:lvl3pPr algn="l" defTabSz="457200" rtl="0" eaLnBrk="1" fontAlgn="base" hangingPunct="1">
              <a:spcBef>
                <a:spcPct val="0"/>
              </a:spcBef>
              <a:spcAft>
                <a:spcPct val="0"/>
              </a:spcAft>
              <a:defRPr sz="3800">
                <a:solidFill>
                  <a:srgbClr val="00529B"/>
                </a:solidFill>
                <a:latin typeface="Calibri" pitchFamily="34" charset="0"/>
              </a:defRPr>
            </a:lvl3pPr>
            <a:lvl4pPr algn="l" defTabSz="457200" rtl="0" eaLnBrk="1" fontAlgn="base" hangingPunct="1">
              <a:spcBef>
                <a:spcPct val="0"/>
              </a:spcBef>
              <a:spcAft>
                <a:spcPct val="0"/>
              </a:spcAft>
              <a:defRPr sz="3800">
                <a:solidFill>
                  <a:srgbClr val="00529B"/>
                </a:solidFill>
                <a:latin typeface="Calibri" pitchFamily="34" charset="0"/>
              </a:defRPr>
            </a:lvl4pPr>
            <a:lvl5pPr algn="l" defTabSz="457200" rtl="0" eaLnBrk="1" fontAlgn="base" hangingPunct="1">
              <a:spcBef>
                <a:spcPct val="0"/>
              </a:spcBef>
              <a:spcAft>
                <a:spcPct val="0"/>
              </a:spcAft>
              <a:defRPr sz="3800">
                <a:solidFill>
                  <a:srgbClr val="00529B"/>
                </a:solidFill>
                <a:latin typeface="Calibri" pitchFamily="34" charset="0"/>
              </a:defRPr>
            </a:lvl5pPr>
            <a:lvl6pPr marL="457200" algn="l" defTabSz="457200" rtl="0" eaLnBrk="1" fontAlgn="base" hangingPunct="1">
              <a:spcBef>
                <a:spcPct val="0"/>
              </a:spcBef>
              <a:spcAft>
                <a:spcPct val="0"/>
              </a:spcAft>
              <a:defRPr sz="3800">
                <a:solidFill>
                  <a:srgbClr val="00529B"/>
                </a:solidFill>
                <a:latin typeface="Calibri" pitchFamily="34" charset="0"/>
              </a:defRPr>
            </a:lvl6pPr>
            <a:lvl7pPr marL="914400" algn="l" defTabSz="457200" rtl="0" eaLnBrk="1" fontAlgn="base" hangingPunct="1">
              <a:spcBef>
                <a:spcPct val="0"/>
              </a:spcBef>
              <a:spcAft>
                <a:spcPct val="0"/>
              </a:spcAft>
              <a:defRPr sz="3800">
                <a:solidFill>
                  <a:srgbClr val="00529B"/>
                </a:solidFill>
                <a:latin typeface="Calibri" pitchFamily="34" charset="0"/>
              </a:defRPr>
            </a:lvl7pPr>
            <a:lvl8pPr marL="1371600" algn="l" defTabSz="457200" rtl="0" eaLnBrk="1" fontAlgn="base" hangingPunct="1">
              <a:spcBef>
                <a:spcPct val="0"/>
              </a:spcBef>
              <a:spcAft>
                <a:spcPct val="0"/>
              </a:spcAft>
              <a:defRPr sz="3800">
                <a:solidFill>
                  <a:srgbClr val="00529B"/>
                </a:solidFill>
                <a:latin typeface="Calibri" pitchFamily="34" charset="0"/>
              </a:defRPr>
            </a:lvl8pPr>
            <a:lvl9pPr marL="1828800" algn="l" defTabSz="457200" rtl="0" eaLnBrk="1" fontAlgn="base" hangingPunct="1">
              <a:spcBef>
                <a:spcPct val="0"/>
              </a:spcBef>
              <a:spcAft>
                <a:spcPct val="0"/>
              </a:spcAft>
              <a:defRPr sz="3800">
                <a:solidFill>
                  <a:srgbClr val="00529B"/>
                </a:solidFill>
                <a:latin typeface="Calibri" pitchFamily="34" charset="0"/>
              </a:defRPr>
            </a:lvl9pPr>
          </a:lstStyle>
          <a:p>
            <a:r>
              <a:rPr lang="en-US" dirty="0" smtClean="0"/>
              <a:t>Date of Contact</a:t>
            </a:r>
            <a:endParaRPr lang="en-US" dirty="0"/>
          </a:p>
        </p:txBody>
      </p:sp>
      <p:sp>
        <p:nvSpPr>
          <p:cNvPr id="6" name="Content Placeholder 2"/>
          <p:cNvSpPr txBox="1">
            <a:spLocks/>
          </p:cNvSpPr>
          <p:nvPr/>
        </p:nvSpPr>
        <p:spPr bwMode="auto">
          <a:xfrm>
            <a:off x="457200" y="5346391"/>
            <a:ext cx="8229600" cy="13779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25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This information is required</a:t>
            </a:r>
          </a:p>
          <a:p>
            <a:r>
              <a:rPr lang="en-US" dirty="0" smtClean="0"/>
              <a:t>You can manually enter the date or </a:t>
            </a:r>
          </a:p>
          <a:p>
            <a:r>
              <a:rPr lang="en-US" dirty="0"/>
              <a:t>U</a:t>
            </a:r>
            <a:r>
              <a:rPr lang="en-US" dirty="0" smtClean="0"/>
              <a:t>se the Date Picker tool by clicking on the calendar icon</a:t>
            </a:r>
            <a:endParaRPr lang="en-US" dirty="0"/>
          </a:p>
        </p:txBody>
      </p:sp>
      <p:cxnSp>
        <p:nvCxnSpPr>
          <p:cNvPr id="8" name="Straight Arrow Connector 7"/>
          <p:cNvCxnSpPr/>
          <p:nvPr/>
        </p:nvCxnSpPr>
        <p:spPr>
          <a:xfrm flipH="1" flipV="1">
            <a:off x="7315200" y="4431324"/>
            <a:ext cx="492369" cy="1842867"/>
          </a:xfrm>
          <a:prstGeom prst="straightConnector1">
            <a:avLst/>
          </a:prstGeom>
          <a:ln>
            <a:solidFill>
              <a:srgbClr val="FF0000"/>
            </a:solidFill>
            <a:tailEnd type="triangle"/>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10" name="Slide Number Placeholder 9"/>
          <p:cNvSpPr>
            <a:spLocks noGrp="1"/>
          </p:cNvSpPr>
          <p:nvPr>
            <p:ph type="sldNum" sz="quarter" idx="10"/>
          </p:nvPr>
        </p:nvSpPr>
        <p:spPr/>
        <p:txBody>
          <a:bodyPr/>
          <a:lstStyle/>
          <a:p>
            <a:fld id="{3F8D7C79-9F0D-45BA-8AA8-25F5A89F7A34}" type="slidenum">
              <a:rPr lang="en-US" smtClean="0"/>
              <a:t>18</a:t>
            </a:fld>
            <a:endParaRPr lang="en-US"/>
          </a:p>
        </p:txBody>
      </p:sp>
    </p:spTree>
    <p:extLst>
      <p:ext uri="{BB962C8B-B14F-4D97-AF65-F5344CB8AC3E}">
        <p14:creationId xmlns:p14="http://schemas.microsoft.com/office/powerpoint/2010/main" val="3042908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Beneficiary Learn About SHIP?</a:t>
            </a:r>
            <a:endParaRPr lang="en-US" dirty="0"/>
          </a:p>
        </p:txBody>
      </p:sp>
      <p:sp>
        <p:nvSpPr>
          <p:cNvPr id="3" name="Content Placeholder 2"/>
          <p:cNvSpPr>
            <a:spLocks noGrp="1"/>
          </p:cNvSpPr>
          <p:nvPr>
            <p:ph idx="1"/>
          </p:nvPr>
        </p:nvSpPr>
        <p:spPr>
          <a:xfrm>
            <a:off x="457199" y="1984375"/>
            <a:ext cx="8480323" cy="4141788"/>
          </a:xfrm>
        </p:spPr>
        <p:txBody>
          <a:bodyPr/>
          <a:lstStyle/>
          <a:p>
            <a:r>
              <a:rPr lang="en-US" sz="2400" dirty="0" smtClean="0"/>
              <a:t>Updated options include:</a:t>
            </a:r>
          </a:p>
          <a:p>
            <a:pPr lvl="1"/>
            <a:r>
              <a:rPr lang="en-US" sz="1800" dirty="0" smtClean="0"/>
              <a:t>Congressional Office</a:t>
            </a:r>
          </a:p>
          <a:p>
            <a:pPr lvl="1"/>
            <a:r>
              <a:rPr lang="en-US" sz="1800" dirty="0" smtClean="0"/>
              <a:t>Health/Drug Plan</a:t>
            </a:r>
          </a:p>
          <a:p>
            <a:pPr lvl="1"/>
            <a:r>
              <a:rPr lang="en-US" sz="1800" dirty="0" smtClean="0"/>
              <a:t>SHIP TA Center</a:t>
            </a:r>
          </a:p>
          <a:p>
            <a:pPr lvl="1"/>
            <a:r>
              <a:rPr lang="en-US" sz="1800" dirty="0" smtClean="0"/>
              <a:t>SSA</a:t>
            </a:r>
          </a:p>
          <a:p>
            <a:pPr lvl="1"/>
            <a:r>
              <a:rPr lang="en-US" sz="1800" dirty="0" smtClean="0"/>
              <a:t>State Medicaid Agency </a:t>
            </a:r>
          </a:p>
          <a:p>
            <a:r>
              <a:rPr lang="en-US" sz="2400" dirty="0" smtClean="0"/>
              <a:t>Pulled “1-800-Medicare” out of the “CMS Outreach” option so now they appear as separate selections independent of each other. </a:t>
            </a:r>
          </a:p>
          <a:p>
            <a:r>
              <a:rPr lang="en-US" sz="2400" dirty="0" smtClean="0"/>
              <a:t>Added “SHIP” as a qualifier in front of some of the selections to clarify that the selections are specific to SHIP activities/efforts.   (i.e. “SHIP Mailings” and “SHIP Presentation”) </a:t>
            </a:r>
            <a:endParaRPr lang="en-US" sz="2400" dirty="0"/>
          </a:p>
        </p:txBody>
      </p:sp>
      <p:sp>
        <p:nvSpPr>
          <p:cNvPr id="4" name="Slide Number Placeholder 3"/>
          <p:cNvSpPr>
            <a:spLocks noGrp="1"/>
          </p:cNvSpPr>
          <p:nvPr>
            <p:ph type="sldNum" sz="quarter" idx="10"/>
          </p:nvPr>
        </p:nvSpPr>
        <p:spPr/>
        <p:txBody>
          <a:bodyPr/>
          <a:lstStyle/>
          <a:p>
            <a:fld id="{3F8D7C79-9F0D-45BA-8AA8-25F5A89F7A34}" type="slidenum">
              <a:rPr lang="en-US" smtClean="0"/>
              <a:t>19</a:t>
            </a:fld>
            <a:endParaRPr lang="en-US"/>
          </a:p>
        </p:txBody>
      </p:sp>
      <p:pic>
        <p:nvPicPr>
          <p:cNvPr id="5" name="Content Placeholder 3"/>
          <p:cNvPicPr>
            <a:picLocks noChangeAspect="1"/>
          </p:cNvPicPr>
          <p:nvPr/>
        </p:nvPicPr>
        <p:blipFill rotWithShape="1">
          <a:blip r:embed="rId3"/>
          <a:srcRect l="32327" t="47813" r="57352" b="22919"/>
          <a:stretch/>
        </p:blipFill>
        <p:spPr bwMode="auto">
          <a:xfrm>
            <a:off x="4247147" y="1790659"/>
            <a:ext cx="1420463" cy="2264610"/>
          </a:xfrm>
          <a:prstGeom prst="rect">
            <a:avLst/>
          </a:prstGeom>
          <a:noFill/>
          <a:ln w="9525">
            <a:noFill/>
            <a:miter lim="800000"/>
            <a:headEnd/>
            <a:tailEnd/>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22473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STARS Introduction</a:t>
            </a:r>
          </a:p>
          <a:p>
            <a:r>
              <a:rPr lang="en-US" dirty="0" smtClean="0"/>
              <a:t>Sharing Data</a:t>
            </a:r>
            <a:endParaRPr lang="en-US" dirty="0"/>
          </a:p>
          <a:p>
            <a:r>
              <a:rPr lang="en-US" dirty="0" smtClean="0"/>
              <a:t>Beneficiary Contact Form Overview</a:t>
            </a:r>
          </a:p>
          <a:p>
            <a:r>
              <a:rPr lang="en-US" dirty="0" smtClean="0"/>
              <a:t>Beneficiary Additional Contacts</a:t>
            </a:r>
          </a:p>
          <a:p>
            <a:r>
              <a:rPr lang="en-US" dirty="0" smtClean="0"/>
              <a:t>Part D/MAPD Enrollment Data</a:t>
            </a:r>
            <a:endParaRPr lang="en-US" dirty="0"/>
          </a:p>
          <a:p>
            <a:r>
              <a:rPr lang="en-US" dirty="0" smtClean="0"/>
              <a:t>Data </a:t>
            </a:r>
            <a:r>
              <a:rPr lang="en-US" dirty="0"/>
              <a:t>Transfer from NPR</a:t>
            </a:r>
          </a:p>
          <a:p>
            <a:r>
              <a:rPr lang="en-US" dirty="0" smtClean="0"/>
              <a:t>Questions</a:t>
            </a:r>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t>2</a:t>
            </a:fld>
            <a:endParaRPr lang="en-US"/>
          </a:p>
        </p:txBody>
      </p:sp>
    </p:spTree>
    <p:extLst>
      <p:ext uri="{BB962C8B-B14F-4D97-AF65-F5344CB8AC3E}">
        <p14:creationId xmlns:p14="http://schemas.microsoft.com/office/powerpoint/2010/main" val="2754949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of Contact Changes</a:t>
            </a:r>
            <a:endParaRPr lang="en-US" dirty="0"/>
          </a:p>
        </p:txBody>
      </p:sp>
      <p:sp>
        <p:nvSpPr>
          <p:cNvPr id="3" name="Content Placeholder 2"/>
          <p:cNvSpPr>
            <a:spLocks noGrp="1"/>
          </p:cNvSpPr>
          <p:nvPr>
            <p:ph idx="1"/>
          </p:nvPr>
        </p:nvSpPr>
        <p:spPr/>
        <p:txBody>
          <a:bodyPr/>
          <a:lstStyle/>
          <a:p>
            <a:r>
              <a:rPr lang="en-US" dirty="0" smtClean="0"/>
              <a:t>The options under </a:t>
            </a:r>
            <a:r>
              <a:rPr lang="en-US" i="1" dirty="0" smtClean="0"/>
              <a:t>Method of Contact </a:t>
            </a:r>
            <a:r>
              <a:rPr lang="en-US" dirty="0" smtClean="0"/>
              <a:t>have changed slightly from NPR to include Web-based contacts</a:t>
            </a:r>
          </a:p>
          <a:p>
            <a:pPr lvl="1"/>
            <a:r>
              <a:rPr lang="en-US" sz="2300" dirty="0" smtClean="0"/>
              <a:t> This option would be selected when using things such as website chat options to counsel a beneficiary </a:t>
            </a:r>
          </a:p>
        </p:txBody>
      </p:sp>
      <p:pic>
        <p:nvPicPr>
          <p:cNvPr id="4" name="Picture 3"/>
          <p:cNvPicPr>
            <a:picLocks noChangeAspect="1"/>
          </p:cNvPicPr>
          <p:nvPr/>
        </p:nvPicPr>
        <p:blipFill rotWithShape="1">
          <a:blip r:embed="rId3"/>
          <a:srcRect l="29965" t="46386" r="32294" b="33998"/>
          <a:stretch/>
        </p:blipFill>
        <p:spPr>
          <a:xfrm>
            <a:off x="575823" y="3756071"/>
            <a:ext cx="8110977" cy="2370092"/>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0"/>
          </p:nvPr>
        </p:nvSpPr>
        <p:spPr/>
        <p:txBody>
          <a:bodyPr/>
          <a:lstStyle/>
          <a:p>
            <a:fld id="{3F8D7C79-9F0D-45BA-8AA8-25F5A89F7A34}" type="slidenum">
              <a:rPr lang="en-US" smtClean="0"/>
              <a:t>20</a:t>
            </a:fld>
            <a:endParaRPr lang="en-US"/>
          </a:p>
        </p:txBody>
      </p:sp>
    </p:spTree>
    <p:extLst>
      <p:ext uri="{BB962C8B-B14F-4D97-AF65-F5344CB8AC3E}">
        <p14:creationId xmlns:p14="http://schemas.microsoft.com/office/powerpoint/2010/main" val="2203404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Beneficiary Demographics</a:t>
            </a:r>
            <a:endParaRPr lang="en-US" dirty="0"/>
          </a:p>
        </p:txBody>
      </p:sp>
      <p:sp>
        <p:nvSpPr>
          <p:cNvPr id="3" name="Content Placeholder 2"/>
          <p:cNvSpPr>
            <a:spLocks noGrp="1"/>
          </p:cNvSpPr>
          <p:nvPr>
            <p:ph idx="1"/>
          </p:nvPr>
        </p:nvSpPr>
        <p:spPr/>
        <p:txBody>
          <a:bodyPr/>
          <a:lstStyle/>
          <a:p>
            <a:r>
              <a:rPr lang="en-US" dirty="0" smtClean="0"/>
              <a:t>Age Group - Options have not changed from NPR</a:t>
            </a:r>
          </a:p>
          <a:p>
            <a:r>
              <a:rPr lang="en-US" dirty="0" smtClean="0"/>
              <a:t>Gender - Now includes “Other”</a:t>
            </a:r>
          </a:p>
          <a:p>
            <a:r>
              <a:rPr lang="en-US" dirty="0" smtClean="0"/>
              <a:t>Race - Consolidated choices to mirror other ACL system fields: </a:t>
            </a:r>
            <a:endParaRPr lang="en-US" dirty="0"/>
          </a:p>
        </p:txBody>
      </p:sp>
      <p:pic>
        <p:nvPicPr>
          <p:cNvPr id="4" name="Picture 3"/>
          <p:cNvPicPr>
            <a:picLocks noChangeAspect="1"/>
          </p:cNvPicPr>
          <p:nvPr/>
        </p:nvPicPr>
        <p:blipFill rotWithShape="1">
          <a:blip r:embed="rId2"/>
          <a:srcRect l="34755" t="52356" r="36917" b="26106"/>
          <a:stretch/>
        </p:blipFill>
        <p:spPr>
          <a:xfrm>
            <a:off x="1957921" y="3650248"/>
            <a:ext cx="5791868" cy="2475915"/>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0"/>
          </p:nvPr>
        </p:nvSpPr>
        <p:spPr/>
        <p:txBody>
          <a:bodyPr/>
          <a:lstStyle/>
          <a:p>
            <a:fld id="{3F8D7C79-9F0D-45BA-8AA8-25F5A89F7A34}" type="slidenum">
              <a:rPr lang="en-US" smtClean="0"/>
              <a:t>21</a:t>
            </a:fld>
            <a:endParaRPr lang="en-US"/>
          </a:p>
        </p:txBody>
      </p:sp>
    </p:spTree>
    <p:extLst>
      <p:ext uri="{BB962C8B-B14F-4D97-AF65-F5344CB8AC3E}">
        <p14:creationId xmlns:p14="http://schemas.microsoft.com/office/powerpoint/2010/main" val="1306709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as a Primary Language</a:t>
            </a:r>
            <a:endParaRPr lang="en-US" dirty="0"/>
          </a:p>
        </p:txBody>
      </p:sp>
      <p:sp>
        <p:nvSpPr>
          <p:cNvPr id="3" name="Content Placeholder 2"/>
          <p:cNvSpPr>
            <a:spLocks noGrp="1"/>
          </p:cNvSpPr>
          <p:nvPr>
            <p:ph idx="1"/>
          </p:nvPr>
        </p:nvSpPr>
        <p:spPr/>
        <p:txBody>
          <a:bodyPr/>
          <a:lstStyle/>
          <a:p>
            <a:r>
              <a:rPr lang="en-US" sz="2800" dirty="0" smtClean="0"/>
              <a:t>Select “No” when you know or can </a:t>
            </a:r>
            <a:r>
              <a:rPr lang="en-US" sz="2800" dirty="0"/>
              <a:t>reasonably conclude that the </a:t>
            </a:r>
            <a:r>
              <a:rPr lang="en-US" sz="2800" dirty="0" smtClean="0"/>
              <a:t>beneficiary is </a:t>
            </a:r>
            <a:r>
              <a:rPr lang="en-US" sz="2800" dirty="0"/>
              <a:t>not </a:t>
            </a:r>
            <a:r>
              <a:rPr lang="en-US" sz="2800" dirty="0" smtClean="0"/>
              <a:t>fluent </a:t>
            </a:r>
            <a:r>
              <a:rPr lang="en-US" sz="2800" dirty="0"/>
              <a:t>in understanding, speaking, reading, and/or writing </a:t>
            </a:r>
            <a:r>
              <a:rPr lang="en-US" sz="2800" b="1" dirty="0"/>
              <a:t> </a:t>
            </a:r>
            <a:r>
              <a:rPr lang="en-US" sz="2800" dirty="0"/>
              <a:t>the English language.</a:t>
            </a:r>
          </a:p>
          <a:p>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t>22</a:t>
            </a:fld>
            <a:endParaRPr lang="en-US"/>
          </a:p>
        </p:txBody>
      </p:sp>
    </p:spTree>
    <p:extLst>
      <p:ext uri="{BB962C8B-B14F-4D97-AF65-F5344CB8AC3E}">
        <p14:creationId xmlns:p14="http://schemas.microsoft.com/office/powerpoint/2010/main" val="2342602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Beneficiary Income &amp; Assets</a:t>
            </a:r>
            <a:endParaRPr lang="en-US" dirty="0"/>
          </a:p>
        </p:txBody>
      </p:sp>
      <p:sp>
        <p:nvSpPr>
          <p:cNvPr id="3" name="Content Placeholder 2"/>
          <p:cNvSpPr>
            <a:spLocks noGrp="1"/>
          </p:cNvSpPr>
          <p:nvPr>
            <p:ph idx="1"/>
          </p:nvPr>
        </p:nvSpPr>
        <p:spPr/>
        <p:txBody>
          <a:bodyPr/>
          <a:lstStyle/>
          <a:p>
            <a:r>
              <a:rPr lang="en-US" dirty="0" smtClean="0"/>
              <a:t>Report beneficiary income and assets are above or below the maximum Extra Help/LIS eligibility levels (150% FPL)</a:t>
            </a:r>
          </a:p>
          <a:p>
            <a:r>
              <a:rPr lang="en-US" dirty="0" smtClean="0"/>
              <a:t>“Not collected” is an option</a:t>
            </a:r>
            <a:endParaRPr lang="en-US" dirty="0"/>
          </a:p>
        </p:txBody>
      </p:sp>
      <p:pic>
        <p:nvPicPr>
          <p:cNvPr id="4" name="Picture 3"/>
          <p:cNvPicPr>
            <a:picLocks noChangeAspect="1"/>
          </p:cNvPicPr>
          <p:nvPr/>
        </p:nvPicPr>
        <p:blipFill rotWithShape="1">
          <a:blip r:embed="rId2"/>
          <a:srcRect t="39471" r="46973" b="47837"/>
          <a:stretch/>
        </p:blipFill>
        <p:spPr>
          <a:xfrm>
            <a:off x="196948" y="4258298"/>
            <a:ext cx="8707901" cy="1171831"/>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0"/>
          </p:nvPr>
        </p:nvSpPr>
        <p:spPr/>
        <p:txBody>
          <a:bodyPr/>
          <a:lstStyle/>
          <a:p>
            <a:fld id="{3F8D7C79-9F0D-45BA-8AA8-25F5A89F7A34}" type="slidenum">
              <a:rPr lang="en-US" smtClean="0"/>
              <a:t>23</a:t>
            </a:fld>
            <a:endParaRPr lang="en-US"/>
          </a:p>
        </p:txBody>
      </p:sp>
    </p:spTree>
    <p:extLst>
      <p:ext uri="{BB962C8B-B14F-4D97-AF65-F5344CB8AC3E}">
        <p14:creationId xmlns:p14="http://schemas.microsoft.com/office/powerpoint/2010/main" val="1742296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or Applying for SSDI?</a:t>
            </a:r>
            <a:endParaRPr lang="en-US" dirty="0"/>
          </a:p>
        </p:txBody>
      </p:sp>
      <p:sp>
        <p:nvSpPr>
          <p:cNvPr id="3" name="Content Placeholder 2"/>
          <p:cNvSpPr>
            <a:spLocks noGrp="1"/>
          </p:cNvSpPr>
          <p:nvPr>
            <p:ph idx="1"/>
          </p:nvPr>
        </p:nvSpPr>
        <p:spPr/>
        <p:txBody>
          <a:bodyPr/>
          <a:lstStyle/>
          <a:p>
            <a:r>
              <a:rPr lang="en-US" dirty="0" smtClean="0"/>
              <a:t>Select “Yes” to this question if:</a:t>
            </a:r>
          </a:p>
          <a:p>
            <a:pPr lvl="1"/>
            <a:r>
              <a:rPr lang="en-US" sz="2000" dirty="0" smtClean="0"/>
              <a:t>Beneficiary is under age 65 </a:t>
            </a:r>
            <a:r>
              <a:rPr lang="en-US" sz="2000" b="1" u="sng" dirty="0" smtClean="0"/>
              <a:t>and</a:t>
            </a:r>
          </a:p>
          <a:p>
            <a:pPr lvl="1"/>
            <a:r>
              <a:rPr lang="en-US" sz="2000" u="sng" dirty="0"/>
              <a:t>Receiving </a:t>
            </a:r>
            <a:r>
              <a:rPr lang="en-US" sz="2000" i="1" u="sng" dirty="0"/>
              <a:t>or</a:t>
            </a:r>
            <a:r>
              <a:rPr lang="en-US" sz="2000" u="sng" dirty="0"/>
              <a:t> applying </a:t>
            </a:r>
            <a:r>
              <a:rPr lang="en-US" sz="2000" dirty="0"/>
              <a:t>for Medicare and Social Security benefits due to disability or; </a:t>
            </a:r>
          </a:p>
          <a:p>
            <a:pPr lvl="1"/>
            <a:r>
              <a:rPr lang="en-US" sz="2000" dirty="0"/>
              <a:t>Receiving Medicare because of End-Stage Renal Disease</a:t>
            </a:r>
          </a:p>
        </p:txBody>
      </p:sp>
      <p:pic>
        <p:nvPicPr>
          <p:cNvPr id="4" name="Picture 3"/>
          <p:cNvPicPr>
            <a:picLocks noChangeAspect="1"/>
          </p:cNvPicPr>
          <p:nvPr/>
        </p:nvPicPr>
        <p:blipFill rotWithShape="1">
          <a:blip r:embed="rId3"/>
          <a:srcRect l="-1" t="48999" r="54533" b="42355"/>
          <a:stretch/>
        </p:blipFill>
        <p:spPr>
          <a:xfrm>
            <a:off x="661182" y="4406537"/>
            <a:ext cx="7466595" cy="798286"/>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0"/>
          </p:nvPr>
        </p:nvSpPr>
        <p:spPr/>
        <p:txBody>
          <a:bodyPr/>
          <a:lstStyle/>
          <a:p>
            <a:fld id="{3F8D7C79-9F0D-45BA-8AA8-25F5A89F7A34}" type="slidenum">
              <a:rPr lang="en-US" smtClean="0"/>
              <a:t>24</a:t>
            </a:fld>
            <a:endParaRPr lang="en-US"/>
          </a:p>
        </p:txBody>
      </p:sp>
    </p:spTree>
    <p:extLst>
      <p:ext uri="{BB962C8B-B14F-4D97-AF65-F5344CB8AC3E}">
        <p14:creationId xmlns:p14="http://schemas.microsoft.com/office/powerpoint/2010/main" val="4245401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Discussed</a:t>
            </a:r>
            <a:endParaRPr lang="en-US" dirty="0"/>
          </a:p>
        </p:txBody>
      </p:sp>
      <p:sp>
        <p:nvSpPr>
          <p:cNvPr id="3" name="Content Placeholder 2"/>
          <p:cNvSpPr>
            <a:spLocks noGrp="1"/>
          </p:cNvSpPr>
          <p:nvPr>
            <p:ph idx="1"/>
          </p:nvPr>
        </p:nvSpPr>
        <p:spPr/>
        <p:txBody>
          <a:bodyPr/>
          <a:lstStyle/>
          <a:p>
            <a:r>
              <a:rPr lang="en-US" dirty="0" smtClean="0"/>
              <a:t>Largest section of the Beneficiary Contact Form</a:t>
            </a:r>
          </a:p>
          <a:p>
            <a:r>
              <a:rPr lang="en-US" dirty="0" smtClean="0"/>
              <a:t>Select as many options as are necessary to fully explain beneficiary assistance </a:t>
            </a:r>
          </a:p>
          <a:p>
            <a:r>
              <a:rPr lang="en-US" dirty="0" smtClean="0"/>
              <a:t>Must select at least </a:t>
            </a:r>
            <a:r>
              <a:rPr lang="en-US" u="sng" dirty="0" smtClean="0"/>
              <a:t>one</a:t>
            </a:r>
            <a:r>
              <a:rPr lang="en-US" dirty="0" smtClean="0"/>
              <a:t> topic discussed</a:t>
            </a:r>
          </a:p>
          <a:p>
            <a:r>
              <a:rPr lang="en-US" dirty="0" smtClean="0"/>
              <a:t>The following slides highlight changes from NPR but do not capture all of the Topics Discussed in STARS </a:t>
            </a:r>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t>25</a:t>
            </a:fld>
            <a:endParaRPr lang="en-US"/>
          </a:p>
        </p:txBody>
      </p:sp>
    </p:spTree>
    <p:extLst>
      <p:ext uri="{BB962C8B-B14F-4D97-AF65-F5344CB8AC3E}">
        <p14:creationId xmlns:p14="http://schemas.microsoft.com/office/powerpoint/2010/main" val="3105760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Topics Discussed: Disenrollment</a:t>
            </a:r>
            <a:endParaRPr lang="en-US" dirty="0"/>
          </a:p>
        </p:txBody>
      </p:sp>
      <p:sp>
        <p:nvSpPr>
          <p:cNvPr id="3" name="Content Placeholder 2"/>
          <p:cNvSpPr>
            <a:spLocks noGrp="1"/>
          </p:cNvSpPr>
          <p:nvPr>
            <p:ph idx="1"/>
          </p:nvPr>
        </p:nvSpPr>
        <p:spPr/>
        <p:txBody>
          <a:bodyPr/>
          <a:lstStyle/>
          <a:p>
            <a:r>
              <a:rPr lang="en-US" dirty="0" smtClean="0"/>
              <a:t>New option under </a:t>
            </a:r>
            <a:r>
              <a:rPr lang="en-US" i="1" dirty="0" smtClean="0"/>
              <a:t>Medicare Advantage </a:t>
            </a:r>
            <a:r>
              <a:rPr lang="en-US" dirty="0" smtClean="0"/>
              <a:t>and             </a:t>
            </a:r>
            <a:r>
              <a:rPr lang="en-US" i="1" dirty="0" smtClean="0"/>
              <a:t>Medicare Part D</a:t>
            </a:r>
            <a:endParaRPr lang="en-US" dirty="0"/>
          </a:p>
          <a:p>
            <a:pPr lvl="1"/>
            <a:r>
              <a:rPr lang="en-US" sz="2000" dirty="0" smtClean="0"/>
              <a:t>To be used plan disenrollment at any time (not limited to the Open Enrollment Period)</a:t>
            </a:r>
          </a:p>
          <a:p>
            <a:pPr lvl="1"/>
            <a:r>
              <a:rPr lang="en-US" sz="2000" dirty="0" smtClean="0"/>
              <a:t>Allows tracking of enrollments and </a:t>
            </a:r>
            <a:r>
              <a:rPr lang="en-US" sz="2000" dirty="0" err="1" smtClean="0"/>
              <a:t>disenrollments</a:t>
            </a:r>
            <a:r>
              <a:rPr lang="en-US" sz="2000" dirty="0" smtClean="0"/>
              <a:t> separately, lesson from Part D Enrollment Pilot</a:t>
            </a:r>
            <a:endParaRPr lang="en-US" sz="2000" dirty="0"/>
          </a:p>
          <a:p>
            <a:pPr lvl="1"/>
            <a:endParaRPr lang="en-US" sz="2000" i="1" dirty="0"/>
          </a:p>
        </p:txBody>
      </p:sp>
      <p:sp>
        <p:nvSpPr>
          <p:cNvPr id="4" name="Slide Number Placeholder 3"/>
          <p:cNvSpPr>
            <a:spLocks noGrp="1"/>
          </p:cNvSpPr>
          <p:nvPr>
            <p:ph type="sldNum" sz="quarter" idx="10"/>
          </p:nvPr>
        </p:nvSpPr>
        <p:spPr/>
        <p:txBody>
          <a:bodyPr/>
          <a:lstStyle/>
          <a:p>
            <a:fld id="{3F8D7C79-9F0D-45BA-8AA8-25F5A89F7A34}" type="slidenum">
              <a:rPr lang="en-US" smtClean="0"/>
              <a:t>26</a:t>
            </a:fld>
            <a:endParaRPr lang="en-US"/>
          </a:p>
        </p:txBody>
      </p:sp>
    </p:spTree>
    <p:extLst>
      <p:ext uri="{BB962C8B-B14F-4D97-AF65-F5344CB8AC3E}">
        <p14:creationId xmlns:p14="http://schemas.microsoft.com/office/powerpoint/2010/main" val="1494017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Topics Discussed: Part D LIS</a:t>
            </a:r>
            <a:endParaRPr lang="en-US" dirty="0"/>
          </a:p>
        </p:txBody>
      </p:sp>
      <p:sp>
        <p:nvSpPr>
          <p:cNvPr id="3" name="Content Placeholder 2"/>
          <p:cNvSpPr>
            <a:spLocks noGrp="1"/>
          </p:cNvSpPr>
          <p:nvPr>
            <p:ph idx="1"/>
          </p:nvPr>
        </p:nvSpPr>
        <p:spPr/>
        <p:txBody>
          <a:bodyPr/>
          <a:lstStyle/>
          <a:p>
            <a:r>
              <a:rPr lang="en-US" dirty="0" smtClean="0"/>
              <a:t>Two new options </a:t>
            </a:r>
            <a:r>
              <a:rPr lang="en-US" dirty="0"/>
              <a:t>f</a:t>
            </a:r>
            <a:r>
              <a:rPr lang="en-US" dirty="0" smtClean="0"/>
              <a:t>ound under </a:t>
            </a:r>
            <a:r>
              <a:rPr lang="en-US" i="1" dirty="0" smtClean="0"/>
              <a:t>Part D Low Income Subsidy (LIS/Extra Help)</a:t>
            </a:r>
          </a:p>
          <a:p>
            <a:pPr lvl="1"/>
            <a:r>
              <a:rPr lang="en-US" sz="2000" u="sng" dirty="0" smtClean="0"/>
              <a:t>Application Submission</a:t>
            </a:r>
            <a:r>
              <a:rPr lang="en-US" sz="2000" dirty="0" smtClean="0"/>
              <a:t>: Selected if assist </a:t>
            </a:r>
            <a:r>
              <a:rPr lang="en-US" sz="2000" dirty="0"/>
              <a:t>with </a:t>
            </a:r>
            <a:r>
              <a:rPr lang="en-US" sz="2000" dirty="0" smtClean="0"/>
              <a:t>submission of an </a:t>
            </a:r>
            <a:r>
              <a:rPr lang="en-US" sz="2000" dirty="0"/>
              <a:t>LIS application, either paper or electronically via SSA’s </a:t>
            </a:r>
            <a:r>
              <a:rPr lang="en-US" sz="2000" dirty="0" smtClean="0"/>
              <a:t>website</a:t>
            </a:r>
            <a:r>
              <a:rPr lang="en-US" sz="2000" dirty="0"/>
              <a:t>.</a:t>
            </a:r>
            <a:endParaRPr lang="en-US" dirty="0"/>
          </a:p>
          <a:p>
            <a:pPr lvl="1"/>
            <a:endParaRPr lang="en-US" sz="2000" dirty="0" smtClean="0"/>
          </a:p>
          <a:p>
            <a:pPr lvl="1"/>
            <a:r>
              <a:rPr lang="en-US" sz="2000" u="sng" dirty="0" smtClean="0"/>
              <a:t>LI NET/BAE</a:t>
            </a:r>
            <a:r>
              <a:rPr lang="en-US" sz="2000" dirty="0" smtClean="0"/>
              <a:t>: Selected if assist accessing the limited Income Newly Eligible Transition Program (LI NET) benefit for those with an LIS award but no Part D coverage. Examples include:</a:t>
            </a:r>
          </a:p>
          <a:p>
            <a:pPr lvl="2"/>
            <a:r>
              <a:rPr lang="en-US" sz="2000" dirty="0" smtClean="0"/>
              <a:t>providing LI NET education to pharmacy  </a:t>
            </a:r>
          </a:p>
          <a:p>
            <a:pPr lvl="2"/>
            <a:r>
              <a:rPr lang="en-US" sz="2000" dirty="0" smtClean="0"/>
              <a:t>submitting required documents for the </a:t>
            </a:r>
            <a:r>
              <a:rPr lang="en-US" sz="2000" dirty="0"/>
              <a:t>Best Available Evidence (BAE) process </a:t>
            </a:r>
            <a:r>
              <a:rPr lang="en-US" sz="2000" dirty="0" smtClean="0"/>
              <a:t>if LIS award is not reflected in CMS/SSA systems</a:t>
            </a:r>
          </a:p>
          <a:p>
            <a:pPr lvl="1"/>
            <a:endParaRPr lang="en-US" sz="2000" dirty="0"/>
          </a:p>
        </p:txBody>
      </p:sp>
      <p:sp>
        <p:nvSpPr>
          <p:cNvPr id="4" name="Slide Number Placeholder 3"/>
          <p:cNvSpPr>
            <a:spLocks noGrp="1"/>
          </p:cNvSpPr>
          <p:nvPr>
            <p:ph type="sldNum" sz="quarter" idx="10"/>
          </p:nvPr>
        </p:nvSpPr>
        <p:spPr/>
        <p:txBody>
          <a:bodyPr/>
          <a:lstStyle/>
          <a:p>
            <a:fld id="{3F8D7C79-9F0D-45BA-8AA8-25F5A89F7A34}" type="slidenum">
              <a:rPr lang="en-US" smtClean="0"/>
              <a:t>27</a:t>
            </a:fld>
            <a:endParaRPr lang="en-US"/>
          </a:p>
        </p:txBody>
      </p:sp>
    </p:spTree>
    <p:extLst>
      <p:ext uri="{BB962C8B-B14F-4D97-AF65-F5344CB8AC3E}">
        <p14:creationId xmlns:p14="http://schemas.microsoft.com/office/powerpoint/2010/main" val="970370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Topics Discussed: Medicaid</a:t>
            </a:r>
            <a:endParaRPr lang="en-US" dirty="0"/>
          </a:p>
        </p:txBody>
      </p:sp>
      <p:sp>
        <p:nvSpPr>
          <p:cNvPr id="3" name="Content Placeholder 2"/>
          <p:cNvSpPr>
            <a:spLocks noGrp="1"/>
          </p:cNvSpPr>
          <p:nvPr>
            <p:ph idx="1"/>
          </p:nvPr>
        </p:nvSpPr>
        <p:spPr>
          <a:xfrm>
            <a:off x="457200" y="1840681"/>
            <a:ext cx="8229600" cy="4507865"/>
          </a:xfrm>
        </p:spPr>
        <p:txBody>
          <a:bodyPr/>
          <a:lstStyle/>
          <a:p>
            <a:r>
              <a:rPr lang="en-US" sz="2400" dirty="0" smtClean="0"/>
              <a:t>Expanded options under the </a:t>
            </a:r>
            <a:r>
              <a:rPr lang="en-US" sz="2400" i="1" dirty="0" smtClean="0"/>
              <a:t>Medicaid</a:t>
            </a:r>
            <a:r>
              <a:rPr lang="en-US" sz="2400" dirty="0" smtClean="0"/>
              <a:t> header to include: </a:t>
            </a:r>
          </a:p>
          <a:p>
            <a:pPr lvl="1"/>
            <a:r>
              <a:rPr lang="en-US" sz="2000" dirty="0" smtClean="0"/>
              <a:t>Application Submission</a:t>
            </a:r>
          </a:p>
          <a:p>
            <a:pPr lvl="1"/>
            <a:r>
              <a:rPr lang="en-US" sz="2000" dirty="0" smtClean="0"/>
              <a:t>Medicare Buy-In Coordination</a:t>
            </a:r>
          </a:p>
          <a:p>
            <a:pPr lvl="1"/>
            <a:r>
              <a:rPr lang="en-US" sz="2000" dirty="0" smtClean="0"/>
              <a:t>Medicaid Managed Care</a:t>
            </a:r>
          </a:p>
          <a:p>
            <a:pPr lvl="1"/>
            <a:r>
              <a:rPr lang="en-US" sz="2000" dirty="0" smtClean="0"/>
              <a:t>Recertification</a:t>
            </a:r>
            <a:endParaRPr lang="en-US" sz="2000" dirty="0"/>
          </a:p>
        </p:txBody>
      </p:sp>
      <p:sp>
        <p:nvSpPr>
          <p:cNvPr id="4" name="Slide Number Placeholder 3"/>
          <p:cNvSpPr>
            <a:spLocks noGrp="1"/>
          </p:cNvSpPr>
          <p:nvPr>
            <p:ph type="sldNum" sz="quarter" idx="10"/>
          </p:nvPr>
        </p:nvSpPr>
        <p:spPr/>
        <p:txBody>
          <a:bodyPr/>
          <a:lstStyle/>
          <a:p>
            <a:fld id="{3F8D7C79-9F0D-45BA-8AA8-25F5A89F7A34}" type="slidenum">
              <a:rPr lang="en-US" smtClean="0"/>
              <a:t>28</a:t>
            </a:fld>
            <a:endParaRPr lang="en-US"/>
          </a:p>
        </p:txBody>
      </p:sp>
    </p:spTree>
    <p:extLst>
      <p:ext uri="{BB962C8B-B14F-4D97-AF65-F5344CB8AC3E}">
        <p14:creationId xmlns:p14="http://schemas.microsoft.com/office/powerpoint/2010/main" val="71575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Topics Discussed: Other Insurance</a:t>
            </a:r>
            <a:endParaRPr lang="en-US" dirty="0"/>
          </a:p>
        </p:txBody>
      </p:sp>
      <p:sp>
        <p:nvSpPr>
          <p:cNvPr id="3" name="Content Placeholder 2"/>
          <p:cNvSpPr>
            <a:spLocks noGrp="1"/>
          </p:cNvSpPr>
          <p:nvPr>
            <p:ph idx="1"/>
          </p:nvPr>
        </p:nvSpPr>
        <p:spPr/>
        <p:txBody>
          <a:bodyPr/>
          <a:lstStyle/>
          <a:p>
            <a:r>
              <a:rPr lang="en-US" dirty="0" smtClean="0"/>
              <a:t>Several additional options have been added under </a:t>
            </a:r>
            <a:r>
              <a:rPr lang="en-US" i="1" dirty="0" smtClean="0"/>
              <a:t>Other Insurance</a:t>
            </a:r>
            <a:r>
              <a:rPr lang="en-US" dirty="0" smtClean="0"/>
              <a:t>:</a:t>
            </a:r>
          </a:p>
          <a:p>
            <a:pPr lvl="1"/>
            <a:r>
              <a:rPr lang="en-US" sz="2400" dirty="0" smtClean="0"/>
              <a:t>Active Employer Health Benefits</a:t>
            </a:r>
          </a:p>
          <a:p>
            <a:pPr lvl="1"/>
            <a:r>
              <a:rPr lang="en-US" sz="2400" dirty="0" smtClean="0"/>
              <a:t>Indian Health Services</a:t>
            </a:r>
          </a:p>
          <a:p>
            <a:pPr lvl="1"/>
            <a:r>
              <a:rPr lang="en-US" sz="2400" dirty="0" smtClean="0"/>
              <a:t>Retiree Employer Health Benefits</a:t>
            </a:r>
          </a:p>
          <a:p>
            <a:pPr lvl="1"/>
            <a:r>
              <a:rPr lang="en-US" sz="2400" dirty="0" smtClean="0"/>
              <a:t>Tricare For Life Health Benefits</a:t>
            </a:r>
          </a:p>
          <a:p>
            <a:pPr lvl="1"/>
            <a:r>
              <a:rPr lang="en-US" sz="2400" dirty="0" smtClean="0"/>
              <a:t>Tricare Health Benefits</a:t>
            </a:r>
          </a:p>
          <a:p>
            <a:pPr lvl="1"/>
            <a:r>
              <a:rPr lang="en-US" sz="2400" dirty="0" smtClean="0"/>
              <a:t>VA/Veterans Health Benefits </a:t>
            </a:r>
            <a:endParaRPr lang="en-US" sz="2400" dirty="0"/>
          </a:p>
        </p:txBody>
      </p:sp>
      <p:sp>
        <p:nvSpPr>
          <p:cNvPr id="4" name="Slide Number Placeholder 3"/>
          <p:cNvSpPr>
            <a:spLocks noGrp="1"/>
          </p:cNvSpPr>
          <p:nvPr>
            <p:ph type="sldNum" sz="quarter" idx="10"/>
          </p:nvPr>
        </p:nvSpPr>
        <p:spPr/>
        <p:txBody>
          <a:bodyPr/>
          <a:lstStyle/>
          <a:p>
            <a:fld id="{3F8D7C79-9F0D-45BA-8AA8-25F5A89F7A34}" type="slidenum">
              <a:rPr lang="en-US" smtClean="0"/>
              <a:t>29</a:t>
            </a:fld>
            <a:endParaRPr lang="en-US"/>
          </a:p>
        </p:txBody>
      </p:sp>
    </p:spTree>
    <p:extLst>
      <p:ext uri="{BB962C8B-B14F-4D97-AF65-F5344CB8AC3E}">
        <p14:creationId xmlns:p14="http://schemas.microsoft.com/office/powerpoint/2010/main" val="94395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Stars introduction and access</a:t>
            </a:r>
            <a:endParaRPr lang="en-US" dirty="0"/>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0"/>
          </p:nvPr>
        </p:nvSpPr>
        <p:spPr/>
        <p:txBody>
          <a:bodyPr/>
          <a:lstStyle/>
          <a:p>
            <a:fld id="{3F8D7C79-9F0D-45BA-8AA8-25F5A89F7A34}" type="slidenum">
              <a:rPr lang="en-US" smtClean="0"/>
              <a:t>3</a:t>
            </a:fld>
            <a:endParaRPr lang="en-US"/>
          </a:p>
        </p:txBody>
      </p:sp>
    </p:spTree>
    <p:extLst>
      <p:ext uri="{BB962C8B-B14F-4D97-AF65-F5344CB8AC3E}">
        <p14:creationId xmlns:p14="http://schemas.microsoft.com/office/powerpoint/2010/main" val="1344665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Topics Discussed: Additional Topics</a:t>
            </a:r>
            <a:endParaRPr lang="en-US" dirty="0"/>
          </a:p>
        </p:txBody>
      </p:sp>
      <p:sp>
        <p:nvSpPr>
          <p:cNvPr id="3" name="Content Placeholder 2"/>
          <p:cNvSpPr>
            <a:spLocks noGrp="1"/>
          </p:cNvSpPr>
          <p:nvPr>
            <p:ph idx="1"/>
          </p:nvPr>
        </p:nvSpPr>
        <p:spPr/>
        <p:txBody>
          <a:bodyPr/>
          <a:lstStyle/>
          <a:p>
            <a:r>
              <a:rPr lang="en-US" dirty="0" smtClean="0"/>
              <a:t>A whole new category of topics has been added under the header </a:t>
            </a:r>
            <a:r>
              <a:rPr lang="en-US" i="1" dirty="0" smtClean="0"/>
              <a:t>Additional Topic Details</a:t>
            </a:r>
            <a:r>
              <a:rPr lang="en-US" dirty="0"/>
              <a:t> </a:t>
            </a:r>
            <a:r>
              <a:rPr lang="en-US" dirty="0" smtClean="0"/>
              <a:t>which includes:</a:t>
            </a:r>
          </a:p>
          <a:p>
            <a:pPr lvl="1"/>
            <a:r>
              <a:rPr lang="en-US" sz="2000" dirty="0" smtClean="0"/>
              <a:t>Ambulance </a:t>
            </a:r>
          </a:p>
          <a:p>
            <a:pPr lvl="1"/>
            <a:r>
              <a:rPr lang="en-US" sz="2000" dirty="0" smtClean="0"/>
              <a:t>Dental/Vision/Hearing</a:t>
            </a:r>
          </a:p>
          <a:p>
            <a:pPr lvl="1"/>
            <a:r>
              <a:rPr lang="en-US" sz="2000" dirty="0" smtClean="0"/>
              <a:t>DMEPOS</a:t>
            </a:r>
          </a:p>
          <a:p>
            <a:pPr lvl="1"/>
            <a:r>
              <a:rPr lang="en-US" sz="2000" dirty="0" smtClean="0"/>
              <a:t>Duals Demonstration</a:t>
            </a:r>
          </a:p>
          <a:p>
            <a:pPr lvl="1"/>
            <a:r>
              <a:rPr lang="en-US" sz="2000" dirty="0" smtClean="0"/>
              <a:t>Home Health Care</a:t>
            </a:r>
          </a:p>
          <a:p>
            <a:pPr lvl="1"/>
            <a:r>
              <a:rPr lang="en-US" sz="2000" dirty="0" smtClean="0"/>
              <a:t>Hospice </a:t>
            </a:r>
          </a:p>
          <a:p>
            <a:pPr lvl="1"/>
            <a:r>
              <a:rPr lang="en-US" sz="2000" dirty="0" smtClean="0"/>
              <a:t>Hospital</a:t>
            </a:r>
          </a:p>
          <a:p>
            <a:pPr lvl="1"/>
            <a:r>
              <a:rPr lang="en-US" sz="2000" dirty="0" smtClean="0"/>
              <a:t>New Medicare Card</a:t>
            </a:r>
          </a:p>
          <a:p>
            <a:pPr lvl="1"/>
            <a:r>
              <a:rPr lang="en-US" sz="2000" dirty="0" smtClean="0"/>
              <a:t>Preventive Benefits</a:t>
            </a:r>
          </a:p>
          <a:p>
            <a:pPr lvl="1"/>
            <a:r>
              <a:rPr lang="en-US" sz="2000" dirty="0" smtClean="0"/>
              <a:t>Skilled Nursing Facility </a:t>
            </a:r>
            <a:endParaRPr lang="en-US" sz="2000" dirty="0"/>
          </a:p>
        </p:txBody>
      </p:sp>
      <p:sp>
        <p:nvSpPr>
          <p:cNvPr id="4" name="TextBox 3"/>
          <p:cNvSpPr txBox="1"/>
          <p:nvPr/>
        </p:nvSpPr>
        <p:spPr>
          <a:xfrm>
            <a:off x="4572000" y="3331031"/>
            <a:ext cx="4206240" cy="14773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b="1" dirty="0" smtClean="0"/>
              <a:t>Note to CMS Duals Demonstration Grantees</a:t>
            </a:r>
            <a:r>
              <a:rPr lang="en-US" dirty="0" smtClean="0"/>
              <a:t>: </a:t>
            </a:r>
          </a:p>
          <a:p>
            <a:pPr algn="ctr"/>
            <a:r>
              <a:rPr lang="en-US" dirty="0" smtClean="0"/>
              <a:t>Contact forms </a:t>
            </a:r>
            <a:r>
              <a:rPr lang="en-US" u="sng" dirty="0" smtClean="0"/>
              <a:t>must</a:t>
            </a:r>
            <a:r>
              <a:rPr lang="en-US" dirty="0" smtClean="0"/>
              <a:t> include selection of “Duals Demonstration” on this area of the form (pictured below). </a:t>
            </a:r>
            <a:endParaRPr lang="en-US" dirty="0"/>
          </a:p>
        </p:txBody>
      </p:sp>
      <p:grpSp>
        <p:nvGrpSpPr>
          <p:cNvPr id="5" name="Group 4"/>
          <p:cNvGrpSpPr/>
          <p:nvPr/>
        </p:nvGrpSpPr>
        <p:grpSpPr>
          <a:xfrm>
            <a:off x="4175761" y="5297827"/>
            <a:ext cx="4648199" cy="899159"/>
            <a:chOff x="747712" y="4261484"/>
            <a:chExt cx="7527607" cy="1362075"/>
          </a:xfrm>
        </p:grpSpPr>
        <p:grpSp>
          <p:nvGrpSpPr>
            <p:cNvPr id="6" name="Group 5"/>
            <p:cNvGrpSpPr/>
            <p:nvPr/>
          </p:nvGrpSpPr>
          <p:grpSpPr>
            <a:xfrm>
              <a:off x="747712" y="4261484"/>
              <a:ext cx="7527607" cy="1362075"/>
              <a:chOff x="747713" y="4261485"/>
              <a:chExt cx="5042534" cy="895350"/>
            </a:xfrm>
          </p:grpSpPr>
          <p:pic>
            <p:nvPicPr>
              <p:cNvPr id="8" name="Picture 7"/>
              <p:cNvPicPr>
                <a:picLocks noChangeAspect="1"/>
              </p:cNvPicPr>
              <p:nvPr/>
            </p:nvPicPr>
            <p:blipFill rotWithShape="1">
              <a:blip r:embed="rId3"/>
              <a:srcRect r="79091"/>
              <a:stretch/>
            </p:blipFill>
            <p:spPr>
              <a:xfrm>
                <a:off x="747713" y="4261485"/>
                <a:ext cx="1599248" cy="895350"/>
              </a:xfrm>
              <a:prstGeom prst="rect">
                <a:avLst/>
              </a:prstGeom>
            </p:spPr>
          </p:pic>
          <p:pic>
            <p:nvPicPr>
              <p:cNvPr id="9" name="Picture 8"/>
              <p:cNvPicPr>
                <a:picLocks noChangeAspect="1"/>
              </p:cNvPicPr>
              <p:nvPr/>
            </p:nvPicPr>
            <p:blipFill rotWithShape="1">
              <a:blip r:embed="rId3"/>
              <a:srcRect l="57173"/>
              <a:stretch/>
            </p:blipFill>
            <p:spPr>
              <a:xfrm>
                <a:off x="2514600" y="4261485"/>
                <a:ext cx="3275647" cy="895350"/>
              </a:xfrm>
              <a:prstGeom prst="rect">
                <a:avLst/>
              </a:prstGeom>
            </p:spPr>
          </p:pic>
        </p:grpSp>
        <p:pic>
          <p:nvPicPr>
            <p:cNvPr id="7" name="Picture 6" descr="HEAVY &lt;strong&gt;CHECK MARK&lt;/strong&gt; - letrag"/>
            <p:cNvPicPr>
              <a:picLocks noChangeAspect="1"/>
            </p:cNvPicPr>
            <p:nvPr/>
          </p:nvPicPr>
          <p:blipFill rotWithShape="1">
            <a:blip r:embed="rId4" cstate="print">
              <a:extLst>
                <a:ext uri="{28A0092B-C50C-407E-A947-70E740481C1C}">
                  <a14:useLocalDpi xmlns:a14="http://schemas.microsoft.com/office/drawing/2010/main" val="0"/>
                </a:ext>
              </a:extLst>
            </a:blip>
            <a:srcRect l="21640" t="23868" r="23243" b="27066"/>
            <a:stretch/>
          </p:blipFill>
          <p:spPr>
            <a:xfrm>
              <a:off x="3550919" y="5058496"/>
              <a:ext cx="274321" cy="245024"/>
            </a:xfrm>
            <a:prstGeom prst="rect">
              <a:avLst/>
            </a:prstGeom>
          </p:spPr>
        </p:pic>
      </p:grpSp>
      <p:sp>
        <p:nvSpPr>
          <p:cNvPr id="10" name="Slide Number Placeholder 9"/>
          <p:cNvSpPr>
            <a:spLocks noGrp="1"/>
          </p:cNvSpPr>
          <p:nvPr>
            <p:ph type="sldNum" sz="quarter" idx="10"/>
          </p:nvPr>
        </p:nvSpPr>
        <p:spPr/>
        <p:txBody>
          <a:bodyPr/>
          <a:lstStyle/>
          <a:p>
            <a:fld id="{3F8D7C79-9F0D-45BA-8AA8-25F5A89F7A34}" type="slidenum">
              <a:rPr lang="en-US" smtClean="0"/>
              <a:t>30</a:t>
            </a:fld>
            <a:endParaRPr lang="en-US"/>
          </a:p>
        </p:txBody>
      </p:sp>
    </p:spTree>
    <p:extLst>
      <p:ext uri="{BB962C8B-B14F-4D97-AF65-F5344CB8AC3E}">
        <p14:creationId xmlns:p14="http://schemas.microsoft.com/office/powerpoint/2010/main" val="1849328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Spent</a:t>
            </a:r>
            <a:endParaRPr lang="en-US" dirty="0"/>
          </a:p>
        </p:txBody>
      </p:sp>
      <p:sp>
        <p:nvSpPr>
          <p:cNvPr id="3" name="Content Placeholder 2"/>
          <p:cNvSpPr>
            <a:spLocks noGrp="1"/>
          </p:cNvSpPr>
          <p:nvPr>
            <p:ph idx="1"/>
          </p:nvPr>
        </p:nvSpPr>
        <p:spPr/>
        <p:txBody>
          <a:bodyPr/>
          <a:lstStyle/>
          <a:p>
            <a:r>
              <a:rPr lang="en-US" dirty="0" smtClean="0"/>
              <a:t>Enter all of the time you spent helping the beneficiary during this contact.  Includes:</a:t>
            </a:r>
          </a:p>
          <a:p>
            <a:pPr lvl="1"/>
            <a:r>
              <a:rPr lang="en-US" sz="2000" dirty="0" smtClean="0"/>
              <a:t>All time meeting with beneficiary </a:t>
            </a:r>
          </a:p>
          <a:p>
            <a:pPr lvl="1"/>
            <a:r>
              <a:rPr lang="en-US" sz="2000" dirty="0" smtClean="0"/>
              <a:t>Any time spent researching, preparing materials, completing paperwork/form, and traveling to meet with the beneficiary. </a:t>
            </a:r>
          </a:p>
          <a:p>
            <a:r>
              <a:rPr lang="en-US" dirty="0" smtClean="0"/>
              <a:t>Enter time in whole hours and minutes </a:t>
            </a:r>
          </a:p>
          <a:p>
            <a:pPr lvl="1"/>
            <a:r>
              <a:rPr lang="en-US" sz="2000" dirty="0" smtClean="0"/>
              <a:t>The system will total the time for you</a:t>
            </a:r>
            <a:endParaRPr lang="en-US" sz="2000" dirty="0"/>
          </a:p>
        </p:txBody>
      </p:sp>
      <p:pic>
        <p:nvPicPr>
          <p:cNvPr id="4" name="Picture 3"/>
          <p:cNvPicPr>
            <a:picLocks noChangeAspect="1"/>
          </p:cNvPicPr>
          <p:nvPr/>
        </p:nvPicPr>
        <p:blipFill rotWithShape="1">
          <a:blip r:embed="rId3"/>
          <a:srcRect l="554" t="46429" r="46611" b="38393"/>
          <a:stretch/>
        </p:blipFill>
        <p:spPr>
          <a:xfrm>
            <a:off x="248290" y="4849584"/>
            <a:ext cx="8650781" cy="1397277"/>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0"/>
          </p:nvPr>
        </p:nvSpPr>
        <p:spPr/>
        <p:txBody>
          <a:bodyPr/>
          <a:lstStyle/>
          <a:p>
            <a:fld id="{3F8D7C79-9F0D-45BA-8AA8-25F5A89F7A34}" type="slidenum">
              <a:rPr lang="en-US" smtClean="0"/>
              <a:t>31</a:t>
            </a:fld>
            <a:endParaRPr lang="en-US"/>
          </a:p>
        </p:txBody>
      </p:sp>
    </p:spTree>
    <p:extLst>
      <p:ext uri="{BB962C8B-B14F-4D97-AF65-F5344CB8AC3E}">
        <p14:creationId xmlns:p14="http://schemas.microsoft.com/office/powerpoint/2010/main" val="1851456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a:t>
            </a:r>
            <a:endParaRPr lang="en-US" dirty="0"/>
          </a:p>
        </p:txBody>
      </p:sp>
      <p:sp>
        <p:nvSpPr>
          <p:cNvPr id="3" name="Content Placeholder 2"/>
          <p:cNvSpPr>
            <a:spLocks noGrp="1"/>
          </p:cNvSpPr>
          <p:nvPr>
            <p:ph idx="1"/>
          </p:nvPr>
        </p:nvSpPr>
        <p:spPr/>
        <p:txBody>
          <a:bodyPr/>
          <a:lstStyle/>
          <a:p>
            <a:r>
              <a:rPr lang="en-US" dirty="0" smtClean="0"/>
              <a:t>STARS has only two status options:</a:t>
            </a:r>
          </a:p>
          <a:p>
            <a:pPr lvl="1"/>
            <a:r>
              <a:rPr lang="en-US" sz="2000" dirty="0" smtClean="0"/>
              <a:t>In progress</a:t>
            </a:r>
          </a:p>
          <a:p>
            <a:pPr lvl="1"/>
            <a:r>
              <a:rPr lang="en-US" sz="2000" dirty="0" smtClean="0"/>
              <a:t>Completed</a:t>
            </a:r>
            <a:endParaRPr lang="en-US" sz="2000" dirty="0"/>
          </a:p>
        </p:txBody>
      </p:sp>
      <p:pic>
        <p:nvPicPr>
          <p:cNvPr id="4" name="Picture 3"/>
          <p:cNvPicPr>
            <a:picLocks noChangeAspect="1"/>
          </p:cNvPicPr>
          <p:nvPr/>
        </p:nvPicPr>
        <p:blipFill rotWithShape="1">
          <a:blip r:embed="rId2"/>
          <a:srcRect l="31670" t="60045" r="42847" b="27901"/>
          <a:stretch/>
        </p:blipFill>
        <p:spPr>
          <a:xfrm>
            <a:off x="1891791" y="3451111"/>
            <a:ext cx="6952950" cy="1849021"/>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0"/>
          </p:nvPr>
        </p:nvSpPr>
        <p:spPr/>
        <p:txBody>
          <a:bodyPr/>
          <a:lstStyle/>
          <a:p>
            <a:fld id="{3F8D7C79-9F0D-45BA-8AA8-25F5A89F7A34}" type="slidenum">
              <a:rPr lang="en-US" smtClean="0"/>
              <a:t>32</a:t>
            </a:fld>
            <a:endParaRPr lang="en-US"/>
          </a:p>
        </p:txBody>
      </p:sp>
    </p:spTree>
    <p:extLst>
      <p:ext uri="{BB962C8B-B14F-4D97-AF65-F5344CB8AC3E}">
        <p14:creationId xmlns:p14="http://schemas.microsoft.com/office/powerpoint/2010/main" val="3311373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Use Fields</a:t>
            </a:r>
            <a:endParaRPr lang="en-US" dirty="0"/>
          </a:p>
        </p:txBody>
      </p:sp>
      <p:sp>
        <p:nvSpPr>
          <p:cNvPr id="3" name="Content Placeholder 2"/>
          <p:cNvSpPr>
            <a:spLocks noGrp="1"/>
          </p:cNvSpPr>
          <p:nvPr>
            <p:ph idx="1"/>
          </p:nvPr>
        </p:nvSpPr>
        <p:spPr>
          <a:xfrm>
            <a:off x="457200" y="1984375"/>
            <a:ext cx="4114800" cy="4141788"/>
          </a:xfrm>
        </p:spPr>
        <p:txBody>
          <a:bodyPr/>
          <a:lstStyle/>
          <a:p>
            <a:r>
              <a:rPr lang="en-US" dirty="0" smtClean="0"/>
              <a:t>STARS has 5 Special Use Fields</a:t>
            </a:r>
          </a:p>
          <a:p>
            <a:r>
              <a:rPr lang="en-US" dirty="0" smtClean="0"/>
              <a:t>Two fields are being used and are explained later</a:t>
            </a:r>
            <a:endParaRPr lang="en-US" dirty="0"/>
          </a:p>
          <a:p>
            <a:pPr marL="0" indent="0">
              <a:buNone/>
            </a:pPr>
            <a:endParaRPr lang="en-US" dirty="0"/>
          </a:p>
        </p:txBody>
      </p:sp>
      <p:pic>
        <p:nvPicPr>
          <p:cNvPr id="4" name="Picture 3"/>
          <p:cNvPicPr>
            <a:picLocks noChangeAspect="1"/>
          </p:cNvPicPr>
          <p:nvPr/>
        </p:nvPicPr>
        <p:blipFill rotWithShape="1">
          <a:blip r:embed="rId3"/>
          <a:srcRect t="22106" r="84098" b="50579"/>
          <a:stretch/>
        </p:blipFill>
        <p:spPr>
          <a:xfrm>
            <a:off x="4758116" y="2328493"/>
            <a:ext cx="3576108" cy="3453551"/>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0"/>
          </p:nvPr>
        </p:nvSpPr>
        <p:spPr/>
        <p:txBody>
          <a:bodyPr/>
          <a:lstStyle/>
          <a:p>
            <a:fld id="{3F8D7C79-9F0D-45BA-8AA8-25F5A89F7A34}" type="slidenum">
              <a:rPr lang="en-US" smtClean="0"/>
              <a:t>33</a:t>
            </a:fld>
            <a:endParaRPr lang="en-US"/>
          </a:p>
        </p:txBody>
      </p:sp>
    </p:spTree>
    <p:extLst>
      <p:ext uri="{BB962C8B-B14F-4D97-AF65-F5344CB8AC3E}">
        <p14:creationId xmlns:p14="http://schemas.microsoft.com/office/powerpoint/2010/main" val="3290714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and File Attachments</a:t>
            </a:r>
            <a:endParaRPr lang="en-US" dirty="0"/>
          </a:p>
        </p:txBody>
      </p:sp>
      <p:sp>
        <p:nvSpPr>
          <p:cNvPr id="3" name="Content Placeholder 2"/>
          <p:cNvSpPr>
            <a:spLocks noGrp="1"/>
          </p:cNvSpPr>
          <p:nvPr>
            <p:ph idx="1"/>
          </p:nvPr>
        </p:nvSpPr>
        <p:spPr/>
        <p:txBody>
          <a:bodyPr/>
          <a:lstStyle/>
          <a:p>
            <a:r>
              <a:rPr lang="en-US" dirty="0" smtClean="0"/>
              <a:t>STARS allows you to both type in notes on the contact (similar to NPR) and</a:t>
            </a:r>
          </a:p>
          <a:p>
            <a:r>
              <a:rPr lang="en-US" dirty="0" smtClean="0"/>
              <a:t>Attach supporting documents (such as PDFs or Word documents)</a:t>
            </a:r>
            <a:endParaRPr lang="en-US" dirty="0"/>
          </a:p>
        </p:txBody>
      </p:sp>
      <p:pic>
        <p:nvPicPr>
          <p:cNvPr id="4" name="Picture 3"/>
          <p:cNvPicPr>
            <a:picLocks noChangeAspect="1"/>
          </p:cNvPicPr>
          <p:nvPr/>
        </p:nvPicPr>
        <p:blipFill rotWithShape="1">
          <a:blip r:embed="rId3"/>
          <a:srcRect t="39733" r="37199" b="24777"/>
          <a:stretch/>
        </p:blipFill>
        <p:spPr>
          <a:xfrm>
            <a:off x="457200" y="3820886"/>
            <a:ext cx="8171089" cy="2596244"/>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0"/>
          </p:nvPr>
        </p:nvSpPr>
        <p:spPr/>
        <p:txBody>
          <a:bodyPr/>
          <a:lstStyle/>
          <a:p>
            <a:fld id="{3F8D7C79-9F0D-45BA-8AA8-25F5A89F7A34}" type="slidenum">
              <a:rPr lang="en-US" smtClean="0"/>
              <a:t>34</a:t>
            </a:fld>
            <a:endParaRPr lang="en-US"/>
          </a:p>
        </p:txBody>
      </p:sp>
    </p:spTree>
    <p:extLst>
      <p:ext uri="{BB962C8B-B14F-4D97-AF65-F5344CB8AC3E}">
        <p14:creationId xmlns:p14="http://schemas.microsoft.com/office/powerpoint/2010/main" val="3530696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SHIP Additional Beneficiary Sessions</a:t>
            </a:r>
            <a:endParaRPr lang="en-US" dirty="0"/>
          </a:p>
        </p:txBody>
      </p:sp>
      <p:sp>
        <p:nvSpPr>
          <p:cNvPr id="5" name="Text Placeholder 4"/>
          <p:cNvSpPr>
            <a:spLocks noGrp="1"/>
          </p:cNvSpPr>
          <p:nvPr>
            <p:ph type="body" idx="1"/>
          </p:nvPr>
        </p:nvSpPr>
        <p:spPr/>
        <p:txBody>
          <a:bodyPr/>
          <a:lstStyle/>
          <a:p>
            <a:r>
              <a:rPr lang="en-US" dirty="0" smtClean="0"/>
              <a:t>Illustrating Complexity </a:t>
            </a:r>
            <a:endParaRPr lang="en-US" dirty="0"/>
          </a:p>
        </p:txBody>
      </p:sp>
      <p:sp>
        <p:nvSpPr>
          <p:cNvPr id="6" name="Slide Number Placeholder 5"/>
          <p:cNvSpPr>
            <a:spLocks noGrp="1"/>
          </p:cNvSpPr>
          <p:nvPr>
            <p:ph type="sldNum" sz="quarter" idx="10"/>
          </p:nvPr>
        </p:nvSpPr>
        <p:spPr/>
        <p:txBody>
          <a:bodyPr/>
          <a:lstStyle/>
          <a:p>
            <a:fld id="{3F8D7C79-9F0D-45BA-8AA8-25F5A89F7A34}" type="slidenum">
              <a:rPr lang="en-US" smtClean="0"/>
              <a:t>35</a:t>
            </a:fld>
            <a:endParaRPr lang="en-US"/>
          </a:p>
        </p:txBody>
      </p:sp>
    </p:spTree>
    <p:extLst>
      <p:ext uri="{BB962C8B-B14F-4D97-AF65-F5344CB8AC3E}">
        <p14:creationId xmlns:p14="http://schemas.microsoft.com/office/powerpoint/2010/main" val="4294554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Contacts on Same Issue</a:t>
            </a:r>
            <a:endParaRPr lang="en-US" dirty="0"/>
          </a:p>
        </p:txBody>
      </p:sp>
      <p:sp>
        <p:nvSpPr>
          <p:cNvPr id="3" name="Content Placeholder 2"/>
          <p:cNvSpPr>
            <a:spLocks noGrp="1"/>
          </p:cNvSpPr>
          <p:nvPr>
            <p:ph idx="1"/>
          </p:nvPr>
        </p:nvSpPr>
        <p:spPr/>
        <p:txBody>
          <a:bodyPr/>
          <a:lstStyle/>
          <a:p>
            <a:r>
              <a:rPr lang="en-US" dirty="0" smtClean="0"/>
              <a:t>STARS allows users to group together multiple contacts involving the same issue</a:t>
            </a:r>
          </a:p>
          <a:p>
            <a:r>
              <a:rPr lang="en-US" dirty="0" smtClean="0"/>
              <a:t>Click the </a:t>
            </a:r>
            <a:r>
              <a:rPr lang="en-US" i="1" dirty="0" smtClean="0"/>
              <a:t>SHIP Additional Sessions </a:t>
            </a:r>
            <a:r>
              <a:rPr lang="en-US" dirty="0" smtClean="0"/>
              <a:t>tab to add additional time and details </a:t>
            </a:r>
          </a:p>
          <a:p>
            <a:r>
              <a:rPr lang="en-US" dirty="0" smtClean="0"/>
              <a:t>Would be used only on complex issues that require multiple contacts to complete</a:t>
            </a:r>
          </a:p>
        </p:txBody>
      </p:sp>
      <p:pic>
        <p:nvPicPr>
          <p:cNvPr id="5" name="Picture 4"/>
          <p:cNvPicPr>
            <a:picLocks noChangeAspect="1"/>
          </p:cNvPicPr>
          <p:nvPr/>
        </p:nvPicPr>
        <p:blipFill rotWithShape="1">
          <a:blip r:embed="rId3"/>
          <a:srcRect t="14476"/>
          <a:stretch/>
        </p:blipFill>
        <p:spPr>
          <a:xfrm>
            <a:off x="4997551" y="4447002"/>
            <a:ext cx="3895725" cy="1213783"/>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flipV="1">
            <a:off x="5633884" y="5436275"/>
            <a:ext cx="1022555" cy="113167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0"/>
          </p:nvPr>
        </p:nvSpPr>
        <p:spPr/>
        <p:txBody>
          <a:bodyPr/>
          <a:lstStyle/>
          <a:p>
            <a:fld id="{3F8D7C79-9F0D-45BA-8AA8-25F5A89F7A34}" type="slidenum">
              <a:rPr lang="en-US" smtClean="0"/>
              <a:t>36</a:t>
            </a:fld>
            <a:endParaRPr lang="en-US"/>
          </a:p>
        </p:txBody>
      </p:sp>
    </p:spTree>
    <p:extLst>
      <p:ext uri="{BB962C8B-B14F-4D97-AF65-F5344CB8AC3E}">
        <p14:creationId xmlns:p14="http://schemas.microsoft.com/office/powerpoint/2010/main" val="2579508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Additional Contacts</a:t>
            </a:r>
            <a:endParaRPr lang="en-US" dirty="0"/>
          </a:p>
        </p:txBody>
      </p:sp>
      <p:sp>
        <p:nvSpPr>
          <p:cNvPr id="3" name="Content Placeholder 2"/>
          <p:cNvSpPr>
            <a:spLocks noGrp="1"/>
          </p:cNvSpPr>
          <p:nvPr>
            <p:ph idx="1"/>
          </p:nvPr>
        </p:nvSpPr>
        <p:spPr/>
        <p:txBody>
          <a:bodyPr/>
          <a:lstStyle/>
          <a:p>
            <a:r>
              <a:rPr lang="en-US" dirty="0" smtClean="0"/>
              <a:t>Provides space to enter the additional time spent and topics discussed</a:t>
            </a:r>
          </a:p>
          <a:p>
            <a:r>
              <a:rPr lang="en-US" dirty="0" smtClean="0"/>
              <a:t>Can add as many additional contact forms as needed</a:t>
            </a:r>
          </a:p>
          <a:p>
            <a:r>
              <a:rPr lang="en-US" dirty="0" smtClean="0"/>
              <a:t>Each additional contact counts the same way as a stand-alone contact on SHIP Performance Measures</a:t>
            </a:r>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t>37</a:t>
            </a:fld>
            <a:endParaRPr lang="en-US"/>
          </a:p>
        </p:txBody>
      </p:sp>
    </p:spTree>
    <p:extLst>
      <p:ext uri="{BB962C8B-B14F-4D97-AF65-F5344CB8AC3E}">
        <p14:creationId xmlns:p14="http://schemas.microsoft.com/office/powerpoint/2010/main" val="3839382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Contact Screenshot</a:t>
            </a:r>
            <a:endParaRPr lang="en-US" dirty="0"/>
          </a:p>
        </p:txBody>
      </p:sp>
      <p:pic>
        <p:nvPicPr>
          <p:cNvPr id="4" name="Content Placeholder 3"/>
          <p:cNvPicPr>
            <a:picLocks noGrp="1" noChangeAspect="1"/>
          </p:cNvPicPr>
          <p:nvPr>
            <p:ph idx="1"/>
          </p:nvPr>
        </p:nvPicPr>
        <p:blipFill rotWithShape="1">
          <a:blip r:embed="rId3"/>
          <a:srcRect t="19110" r="48670" b="20326"/>
          <a:stretch/>
        </p:blipFill>
        <p:spPr>
          <a:xfrm>
            <a:off x="787206" y="1673225"/>
            <a:ext cx="7569587" cy="5021489"/>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0"/>
          </p:nvPr>
        </p:nvSpPr>
        <p:spPr/>
        <p:txBody>
          <a:bodyPr/>
          <a:lstStyle/>
          <a:p>
            <a:fld id="{3F8D7C79-9F0D-45BA-8AA8-25F5A89F7A34}" type="slidenum">
              <a:rPr lang="en-US" smtClean="0"/>
              <a:t>38</a:t>
            </a:fld>
            <a:endParaRPr lang="en-US"/>
          </a:p>
        </p:txBody>
      </p:sp>
    </p:spTree>
    <p:extLst>
      <p:ext uri="{BB962C8B-B14F-4D97-AF65-F5344CB8AC3E}">
        <p14:creationId xmlns:p14="http://schemas.microsoft.com/office/powerpoint/2010/main" val="425217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 D/MAPD Enrollment Data</a:t>
            </a:r>
            <a:endParaRPr lang="en-US" dirty="0"/>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0"/>
          </p:nvPr>
        </p:nvSpPr>
        <p:spPr/>
        <p:txBody>
          <a:bodyPr/>
          <a:lstStyle/>
          <a:p>
            <a:fld id="{3F8D7C79-9F0D-45BA-8AA8-25F5A89F7A34}" type="slidenum">
              <a:rPr lang="en-US" smtClean="0"/>
              <a:t>39</a:t>
            </a:fld>
            <a:endParaRPr lang="en-US"/>
          </a:p>
        </p:txBody>
      </p:sp>
    </p:spTree>
    <p:extLst>
      <p:ext uri="{BB962C8B-B14F-4D97-AF65-F5344CB8AC3E}">
        <p14:creationId xmlns:p14="http://schemas.microsoft.com/office/powerpoint/2010/main" val="3782244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STARS</a:t>
            </a:r>
            <a:endParaRPr lang="en-US" dirty="0"/>
          </a:p>
        </p:txBody>
      </p:sp>
      <p:sp>
        <p:nvSpPr>
          <p:cNvPr id="3" name="Content Placeholder 2"/>
          <p:cNvSpPr>
            <a:spLocks noGrp="1"/>
          </p:cNvSpPr>
          <p:nvPr>
            <p:ph idx="1"/>
          </p:nvPr>
        </p:nvSpPr>
        <p:spPr/>
        <p:txBody>
          <a:bodyPr/>
          <a:lstStyle/>
          <a:p>
            <a:r>
              <a:rPr lang="en-US" sz="4000" dirty="0" smtClean="0"/>
              <a:t>S</a:t>
            </a:r>
            <a:r>
              <a:rPr lang="en-US" sz="2800" dirty="0" smtClean="0"/>
              <a:t>HIP </a:t>
            </a:r>
            <a:r>
              <a:rPr lang="en-US" sz="4000" dirty="0" smtClean="0"/>
              <a:t>T</a:t>
            </a:r>
            <a:r>
              <a:rPr lang="en-US" sz="2800" dirty="0" smtClean="0"/>
              <a:t>racking </a:t>
            </a:r>
            <a:r>
              <a:rPr lang="en-US" sz="4000" dirty="0" smtClean="0"/>
              <a:t>A</a:t>
            </a:r>
            <a:r>
              <a:rPr lang="en-US" sz="2800" dirty="0" smtClean="0"/>
              <a:t>nd </a:t>
            </a:r>
            <a:r>
              <a:rPr lang="en-US" sz="4000" dirty="0" smtClean="0"/>
              <a:t>R</a:t>
            </a:r>
            <a:r>
              <a:rPr lang="en-US" sz="2800" dirty="0" smtClean="0"/>
              <a:t>eporting </a:t>
            </a:r>
            <a:r>
              <a:rPr lang="en-US" sz="4000" dirty="0" smtClean="0"/>
              <a:t>S</a:t>
            </a:r>
            <a:r>
              <a:rPr lang="en-US" sz="2800" dirty="0" smtClean="0"/>
              <a:t>ystem (STARS)</a:t>
            </a:r>
          </a:p>
          <a:p>
            <a:r>
              <a:rPr lang="en-US" sz="2800" dirty="0" smtClean="0"/>
              <a:t>National, web-based data system</a:t>
            </a:r>
          </a:p>
          <a:p>
            <a:r>
              <a:rPr lang="en-US" sz="2800" dirty="0" smtClean="0"/>
              <a:t>Developed and owned by ACL OHIC</a:t>
            </a:r>
          </a:p>
          <a:p>
            <a:r>
              <a:rPr lang="en-US" sz="2800" dirty="0" smtClean="0"/>
              <a:t>Sharing Data</a:t>
            </a:r>
          </a:p>
          <a:p>
            <a:pPr lvl="1"/>
            <a:r>
              <a:rPr lang="en-US" sz="2000" dirty="0" smtClean="0"/>
              <a:t>MIPPA </a:t>
            </a:r>
          </a:p>
          <a:p>
            <a:pPr lvl="1"/>
            <a:r>
              <a:rPr lang="en-US" sz="2000" dirty="0" smtClean="0"/>
              <a:t>SMP SIRS</a:t>
            </a:r>
          </a:p>
          <a:p>
            <a:endParaRPr lang="en-US" sz="2800" dirty="0"/>
          </a:p>
        </p:txBody>
      </p:sp>
      <p:pic>
        <p:nvPicPr>
          <p:cNvPr id="4" name="Picture 3" descr="OJS 3: &lt;strong&gt;New&lt;/strong&gt; &lt;strong&gt;Features&lt;/strong&gt; Overview | Public Knowledge Projec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6148" y="4055269"/>
            <a:ext cx="1824782" cy="1255395"/>
          </a:xfrm>
          <a:prstGeom prst="rect">
            <a:avLst/>
          </a:prstGeom>
        </p:spPr>
      </p:pic>
      <p:sp>
        <p:nvSpPr>
          <p:cNvPr id="5" name="Slide Number Placeholder 4"/>
          <p:cNvSpPr>
            <a:spLocks noGrp="1"/>
          </p:cNvSpPr>
          <p:nvPr>
            <p:ph type="sldNum" sz="quarter" idx="10"/>
          </p:nvPr>
        </p:nvSpPr>
        <p:spPr/>
        <p:txBody>
          <a:bodyPr/>
          <a:lstStyle/>
          <a:p>
            <a:fld id="{3F8D7C79-9F0D-45BA-8AA8-25F5A89F7A34}" type="slidenum">
              <a:rPr lang="en-US" smtClean="0"/>
              <a:t>4</a:t>
            </a:fld>
            <a:endParaRPr lang="en-US"/>
          </a:p>
        </p:txBody>
      </p:sp>
    </p:spTree>
    <p:extLst>
      <p:ext uri="{BB962C8B-B14F-4D97-AF65-F5344CB8AC3E}">
        <p14:creationId xmlns:p14="http://schemas.microsoft.com/office/powerpoint/2010/main" val="27478421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idx="1"/>
          </p:nvPr>
        </p:nvSpPr>
        <p:spPr>
          <a:xfrm>
            <a:off x="457200" y="1858962"/>
            <a:ext cx="8229600" cy="4141788"/>
          </a:xfrm>
        </p:spPr>
        <p:txBody>
          <a:bodyPr/>
          <a:lstStyle/>
          <a:p>
            <a:r>
              <a:rPr lang="en-US" dirty="0" smtClean="0"/>
              <a:t>SHIP Evaluation results showed that SHIPs strongly desire a way to measure savings to Medicare beneficiaries</a:t>
            </a:r>
          </a:p>
          <a:p>
            <a:r>
              <a:rPr lang="en-US" dirty="0" smtClean="0"/>
              <a:t>ACL Pilot:</a:t>
            </a:r>
          </a:p>
          <a:p>
            <a:pPr lvl="1"/>
            <a:r>
              <a:rPr lang="en-US" sz="2000" dirty="0" smtClean="0"/>
              <a:t>Over the last year ACL has conducted a pilot project with a number of SHIPs to test collection of enrollment data.  </a:t>
            </a:r>
          </a:p>
          <a:p>
            <a:pPr lvl="1"/>
            <a:r>
              <a:rPr lang="en-US" sz="2000" dirty="0" smtClean="0"/>
              <a:t>Counselors in the pilot reported the before and after costs whenever they assisted with a Part D or MAPD enrollment.  </a:t>
            </a:r>
          </a:p>
          <a:p>
            <a:pPr lvl="1"/>
            <a:r>
              <a:rPr lang="en-US" sz="2000" dirty="0" smtClean="0"/>
              <a:t>Data used comes directly from the Medicare Plan Finder</a:t>
            </a:r>
          </a:p>
          <a:p>
            <a:pPr lvl="1"/>
            <a:r>
              <a:rPr lang="en-US" sz="2000" dirty="0" smtClean="0"/>
              <a:t>Data from pilot was encouraging enough for ACL to decide to roll-out these data elements to everyone now </a:t>
            </a:r>
          </a:p>
          <a:p>
            <a:r>
              <a:rPr lang="en-US" dirty="0"/>
              <a:t>Goal is to provide more detailed information on the work that SHIPs do and the service we provide to beneficiaries</a:t>
            </a:r>
          </a:p>
          <a:p>
            <a:pPr lvl="1"/>
            <a:endParaRPr lang="en-US" sz="2000" dirty="0" smtClean="0"/>
          </a:p>
        </p:txBody>
      </p:sp>
      <p:sp>
        <p:nvSpPr>
          <p:cNvPr id="2" name="Slide Number Placeholder 1"/>
          <p:cNvSpPr>
            <a:spLocks noGrp="1"/>
          </p:cNvSpPr>
          <p:nvPr>
            <p:ph type="sldNum" sz="quarter" idx="10"/>
          </p:nvPr>
        </p:nvSpPr>
        <p:spPr/>
        <p:txBody>
          <a:bodyPr/>
          <a:lstStyle/>
          <a:p>
            <a:fld id="{3F8D7C79-9F0D-45BA-8AA8-25F5A89F7A34}" type="slidenum">
              <a:rPr lang="en-US" smtClean="0"/>
              <a:t>40</a:t>
            </a:fld>
            <a:endParaRPr lang="en-US"/>
          </a:p>
        </p:txBody>
      </p:sp>
    </p:spTree>
    <p:extLst>
      <p:ext uri="{BB962C8B-B14F-4D97-AF65-F5344CB8AC3E}">
        <p14:creationId xmlns:p14="http://schemas.microsoft.com/office/powerpoint/2010/main" val="22735164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New Data</a:t>
            </a:r>
            <a:endParaRPr lang="en-US" dirty="0"/>
          </a:p>
        </p:txBody>
      </p:sp>
      <p:sp>
        <p:nvSpPr>
          <p:cNvPr id="3" name="Content Placeholder 2"/>
          <p:cNvSpPr>
            <a:spLocks noGrp="1"/>
          </p:cNvSpPr>
          <p:nvPr>
            <p:ph idx="1"/>
          </p:nvPr>
        </p:nvSpPr>
        <p:spPr/>
        <p:txBody>
          <a:bodyPr/>
          <a:lstStyle/>
          <a:p>
            <a:r>
              <a:rPr lang="en-US" dirty="0" smtClean="0"/>
              <a:t>New Data collection elements allow analysis of </a:t>
            </a:r>
            <a:r>
              <a:rPr lang="en-US" b="1" dirty="0"/>
              <a:t>three components </a:t>
            </a:r>
            <a:r>
              <a:rPr lang="en-US" dirty="0"/>
              <a:t>that will help measure the impact of SHIP programs’ ability to provide savings </a:t>
            </a:r>
            <a:r>
              <a:rPr lang="en-US" dirty="0" smtClean="0"/>
              <a:t>for beneficiaries:</a:t>
            </a:r>
          </a:p>
          <a:p>
            <a:pPr marL="914400" lvl="1" indent="-514350">
              <a:buFont typeface="+mj-lt"/>
              <a:buAutoNum type="arabicPeriod"/>
            </a:pPr>
            <a:r>
              <a:rPr lang="en-US" sz="2000" dirty="0"/>
              <a:t>Number of beneficiaries who received PDP/MA-PD enrollment assistance;</a:t>
            </a:r>
          </a:p>
          <a:p>
            <a:pPr marL="914400" lvl="1" indent="-514350">
              <a:buFont typeface="+mj-lt"/>
              <a:buAutoNum type="arabicPeriod"/>
            </a:pPr>
            <a:r>
              <a:rPr lang="en-US" sz="2000" dirty="0"/>
              <a:t>Average savings per beneficiary who received PDP/MA-PD enrollment assistance;</a:t>
            </a:r>
          </a:p>
          <a:p>
            <a:pPr marL="914400" lvl="1" indent="-514350">
              <a:buFont typeface="+mj-lt"/>
              <a:buAutoNum type="arabicPeriod"/>
            </a:pPr>
            <a:r>
              <a:rPr lang="en-US" sz="2000" dirty="0"/>
              <a:t>Total savings for state.</a:t>
            </a:r>
          </a:p>
          <a:p>
            <a:endParaRPr lang="en-US" dirty="0"/>
          </a:p>
          <a:p>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t>41</a:t>
            </a:fld>
            <a:endParaRPr lang="en-US"/>
          </a:p>
        </p:txBody>
      </p:sp>
    </p:spTree>
    <p:extLst>
      <p:ext uri="{BB962C8B-B14F-4D97-AF65-F5344CB8AC3E}">
        <p14:creationId xmlns:p14="http://schemas.microsoft.com/office/powerpoint/2010/main" val="12318589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 of Enrollment Data</a:t>
            </a:r>
            <a:endParaRPr lang="en-US" dirty="0"/>
          </a:p>
        </p:txBody>
      </p:sp>
      <p:sp>
        <p:nvSpPr>
          <p:cNvPr id="3" name="Content Placeholder 2"/>
          <p:cNvSpPr>
            <a:spLocks noGrp="1"/>
          </p:cNvSpPr>
          <p:nvPr>
            <p:ph idx="1"/>
          </p:nvPr>
        </p:nvSpPr>
        <p:spPr/>
        <p:txBody>
          <a:bodyPr/>
          <a:lstStyle/>
          <a:p>
            <a:r>
              <a:rPr lang="en-US" dirty="0" smtClean="0"/>
              <a:t>Report Part D cost data when assisting with an enrollment in either Part D or MAPD plan</a:t>
            </a:r>
          </a:p>
          <a:p>
            <a:pPr lvl="1"/>
            <a:r>
              <a:rPr lang="en-US" sz="2300" dirty="0" smtClean="0"/>
              <a:t>Includes reporting cost data for both current plan and future plan (using Medicare Plan Finder info)</a:t>
            </a:r>
          </a:p>
          <a:p>
            <a:r>
              <a:rPr lang="en-US" dirty="0" smtClean="0"/>
              <a:t>Cost changes must be auditable </a:t>
            </a:r>
          </a:p>
          <a:p>
            <a:pPr lvl="1"/>
            <a:r>
              <a:rPr lang="en-US" sz="2300" dirty="0" smtClean="0"/>
              <a:t>ACL is asking for supporting documentation to be included whenever this data new is reported</a:t>
            </a:r>
            <a:endParaRPr lang="en-US" sz="2300" dirty="0"/>
          </a:p>
        </p:txBody>
      </p:sp>
      <p:sp>
        <p:nvSpPr>
          <p:cNvPr id="4" name="Slide Number Placeholder 3"/>
          <p:cNvSpPr>
            <a:spLocks noGrp="1"/>
          </p:cNvSpPr>
          <p:nvPr>
            <p:ph type="sldNum" sz="quarter" idx="10"/>
          </p:nvPr>
        </p:nvSpPr>
        <p:spPr/>
        <p:txBody>
          <a:bodyPr/>
          <a:lstStyle/>
          <a:p>
            <a:fld id="{3F8D7C79-9F0D-45BA-8AA8-25F5A89F7A34}" type="slidenum">
              <a:rPr lang="en-US" smtClean="0"/>
              <a:t>42</a:t>
            </a:fld>
            <a:endParaRPr lang="en-US"/>
          </a:p>
        </p:txBody>
      </p:sp>
    </p:spTree>
    <p:extLst>
      <p:ext uri="{BB962C8B-B14F-4D97-AF65-F5344CB8AC3E}">
        <p14:creationId xmlns:p14="http://schemas.microsoft.com/office/powerpoint/2010/main" val="3768714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D/MAPD Enrollment Data Steps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Collect </a:t>
            </a:r>
            <a:r>
              <a:rPr lang="en-US" dirty="0" smtClean="0"/>
              <a:t>plan estimated cost information from Medicare Plan Finder (MPF)</a:t>
            </a:r>
            <a:endParaRPr lang="en-US" dirty="0"/>
          </a:p>
          <a:p>
            <a:pPr marL="514350" indent="-514350">
              <a:buFont typeface="+mj-lt"/>
              <a:buAutoNum type="arabicPeriod"/>
            </a:pPr>
            <a:r>
              <a:rPr lang="en-US" dirty="0" smtClean="0"/>
              <a:t>Assist beneficiary with enrollment via MPF or via phone or paper application </a:t>
            </a:r>
          </a:p>
          <a:p>
            <a:pPr marL="914400" lvl="1" indent="-514350">
              <a:buFont typeface="+mj-lt"/>
              <a:buAutoNum type="alphaLcPeriod"/>
            </a:pPr>
            <a:r>
              <a:rPr lang="en-US" sz="2000" dirty="0" smtClean="0"/>
              <a:t>Enrollment confirmation information must be saved no matter which method of enrollment used. </a:t>
            </a:r>
          </a:p>
          <a:p>
            <a:pPr marL="514350" indent="-514350">
              <a:buFont typeface="+mj-lt"/>
              <a:buAutoNum type="arabicPeriod"/>
            </a:pPr>
            <a:r>
              <a:rPr lang="en-US" dirty="0" smtClean="0"/>
              <a:t>Enter plan cost amounts in STARS SUFs on the Beneficiary Contact Form (BCF)</a:t>
            </a:r>
          </a:p>
          <a:p>
            <a:pPr marL="514350" indent="-514350">
              <a:buFont typeface="+mj-lt"/>
              <a:buAutoNum type="arabicPeriod"/>
            </a:pPr>
            <a:r>
              <a:rPr lang="en-US" dirty="0" smtClean="0"/>
              <a:t>Attach MPF cost and enrollment verification to the BCF</a:t>
            </a:r>
          </a:p>
          <a:p>
            <a:pPr marL="914400" lvl="1" indent="-514350">
              <a:buFont typeface="+mj-lt"/>
              <a:buAutoNum type="alphaLcPeriod"/>
            </a:pPr>
            <a:r>
              <a:rPr lang="en-US" sz="2000" dirty="0" smtClean="0"/>
              <a:t>Proprietary system users will need to keep these documents somewhere locally where they could be accessed if audited. </a:t>
            </a:r>
          </a:p>
        </p:txBody>
      </p:sp>
      <p:sp>
        <p:nvSpPr>
          <p:cNvPr id="4" name="Slide Number Placeholder 3"/>
          <p:cNvSpPr>
            <a:spLocks noGrp="1"/>
          </p:cNvSpPr>
          <p:nvPr>
            <p:ph type="sldNum" sz="quarter" idx="10"/>
          </p:nvPr>
        </p:nvSpPr>
        <p:spPr/>
        <p:txBody>
          <a:bodyPr/>
          <a:lstStyle/>
          <a:p>
            <a:fld id="{3F8D7C79-9F0D-45BA-8AA8-25F5A89F7A34}" type="slidenum">
              <a:rPr lang="en-US" smtClean="0"/>
              <a:t>43</a:t>
            </a:fld>
            <a:endParaRPr lang="en-US"/>
          </a:p>
        </p:txBody>
      </p:sp>
    </p:spTree>
    <p:extLst>
      <p:ext uri="{BB962C8B-B14F-4D97-AF65-F5344CB8AC3E}">
        <p14:creationId xmlns:p14="http://schemas.microsoft.com/office/powerpoint/2010/main" val="1106104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STARS Plan Cost SUF Fields</a:t>
            </a:r>
            <a:endParaRPr lang="en-US" dirty="0"/>
          </a:p>
        </p:txBody>
      </p:sp>
      <p:sp>
        <p:nvSpPr>
          <p:cNvPr id="3" name="Content Placeholder 2"/>
          <p:cNvSpPr>
            <a:spLocks noGrp="1"/>
          </p:cNvSpPr>
          <p:nvPr>
            <p:ph idx="1"/>
          </p:nvPr>
        </p:nvSpPr>
        <p:spPr>
          <a:xfrm>
            <a:off x="628650" y="1783080"/>
            <a:ext cx="7886700" cy="4793565"/>
          </a:xfrm>
        </p:spPr>
        <p:txBody>
          <a:bodyPr>
            <a:normAutofit fontScale="85000" lnSpcReduction="10000"/>
          </a:bodyPr>
          <a:lstStyle/>
          <a:p>
            <a:r>
              <a:rPr lang="en-US" sz="3100" b="1" dirty="0" smtClean="0"/>
              <a:t>Original PDP/MA-PD Cost</a:t>
            </a:r>
          </a:p>
          <a:p>
            <a:pPr lvl="1"/>
            <a:r>
              <a:rPr lang="en-US" sz="2600" dirty="0" smtClean="0"/>
              <a:t>Enter the Estimated Drug Cost* of the plan the beneficiary’s </a:t>
            </a:r>
            <a:r>
              <a:rPr lang="en-US" sz="2600" b="1" dirty="0" smtClean="0"/>
              <a:t>current plan</a:t>
            </a:r>
            <a:r>
              <a:rPr lang="en-US" sz="2600" dirty="0" smtClean="0"/>
              <a:t> listed in the Medicare Drug and Health Plan Finder</a:t>
            </a:r>
          </a:p>
          <a:p>
            <a:pPr lvl="1"/>
            <a:r>
              <a:rPr lang="en-US" sz="2600" dirty="0" smtClean="0"/>
              <a:t>If beneficiary has no current Medicare PDP/MA-PD plan, then enter the drug costs displayed for Original Medicare </a:t>
            </a:r>
          </a:p>
          <a:p>
            <a:pPr lvl="1"/>
            <a:r>
              <a:rPr lang="en-US" sz="2600" dirty="0" smtClean="0"/>
              <a:t>Round to nearest whole dollar</a:t>
            </a:r>
          </a:p>
          <a:p>
            <a:r>
              <a:rPr lang="en-US" sz="3100" b="1" dirty="0" smtClean="0"/>
              <a:t>New PDP/MA-PD Cost</a:t>
            </a:r>
            <a:endParaRPr lang="en-US" sz="3100" b="1" dirty="0"/>
          </a:p>
          <a:p>
            <a:pPr lvl="1"/>
            <a:r>
              <a:rPr lang="en-US" sz="2400" dirty="0" smtClean="0"/>
              <a:t>Enter the Estimated Drug Cost* </a:t>
            </a:r>
            <a:r>
              <a:rPr lang="en-US" sz="2400" dirty="0"/>
              <a:t>of the </a:t>
            </a:r>
            <a:r>
              <a:rPr lang="en-US" sz="2400" b="1" dirty="0" smtClean="0"/>
              <a:t>future plan </a:t>
            </a:r>
            <a:r>
              <a:rPr lang="en-US" sz="2400" dirty="0"/>
              <a:t>the </a:t>
            </a:r>
            <a:r>
              <a:rPr lang="en-US" sz="2400" dirty="0" smtClean="0"/>
              <a:t>SHIP team member assists the beneficiary current </a:t>
            </a:r>
            <a:r>
              <a:rPr lang="en-US" sz="2400" dirty="0"/>
              <a:t>plan listed in the Medicare Drug and Health Plan </a:t>
            </a:r>
            <a:r>
              <a:rPr lang="en-US" sz="2400" dirty="0" smtClean="0"/>
              <a:t>Finder</a:t>
            </a:r>
          </a:p>
          <a:p>
            <a:pPr lvl="1"/>
            <a:r>
              <a:rPr lang="en-US" sz="2400" dirty="0"/>
              <a:t>Round to nearest whole </a:t>
            </a:r>
            <a:r>
              <a:rPr lang="en-US" sz="2400" dirty="0" smtClean="0"/>
              <a:t>dollar</a:t>
            </a:r>
            <a:endParaRPr lang="en-US" sz="2400" dirty="0"/>
          </a:p>
          <a:p>
            <a:pPr marL="0" indent="0">
              <a:buNone/>
            </a:pPr>
            <a:r>
              <a:rPr lang="en-US" sz="2600" i="1" dirty="0" smtClean="0"/>
              <a:t>* Enrollment timing will dictate whether the ’Estimated Drug Cost’ appears as an ‘annual’ cost or ‘rest of year’ cost.   </a:t>
            </a:r>
            <a:endParaRPr lang="en-US" sz="2600" i="1" dirty="0"/>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t>44</a:t>
            </a:fld>
            <a:endParaRPr lang="en-US"/>
          </a:p>
        </p:txBody>
      </p:sp>
    </p:spTree>
    <p:extLst>
      <p:ext uri="{BB962C8B-B14F-4D97-AF65-F5344CB8AC3E}">
        <p14:creationId xmlns:p14="http://schemas.microsoft.com/office/powerpoint/2010/main" val="1574112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PlanFinder</a:t>
            </a:r>
            <a:r>
              <a:rPr lang="en-US" dirty="0" smtClean="0"/>
              <a:t> Cost Data</a:t>
            </a:r>
            <a:endParaRPr lang="en-US" dirty="0"/>
          </a:p>
        </p:txBody>
      </p:sp>
      <p:grpSp>
        <p:nvGrpSpPr>
          <p:cNvPr id="10" name="Group 9"/>
          <p:cNvGrpSpPr/>
          <p:nvPr/>
        </p:nvGrpSpPr>
        <p:grpSpPr>
          <a:xfrm>
            <a:off x="457200" y="199697"/>
            <a:ext cx="6156434" cy="6433571"/>
            <a:chOff x="787400" y="812862"/>
            <a:chExt cx="6379248" cy="6887618"/>
          </a:xfrm>
          <a:effectLst>
            <a:outerShdw blurRad="50800" dist="38100" dir="2700000" algn="tl" rotWithShape="0">
              <a:prstClr val="black">
                <a:alpha val="40000"/>
              </a:prstClr>
            </a:outerShdw>
          </a:effectLst>
        </p:grpSpPr>
        <p:pic>
          <p:nvPicPr>
            <p:cNvPr id="8" name="Picture 7"/>
            <p:cNvPicPr>
              <a:picLocks noChangeAspect="1"/>
            </p:cNvPicPr>
            <p:nvPr/>
          </p:nvPicPr>
          <p:blipFill rotWithShape="1">
            <a:blip r:embed="rId2"/>
            <a:srcRect l="17704" t="8928" r="20339" b="41126"/>
            <a:stretch/>
          </p:blipFill>
          <p:spPr>
            <a:xfrm>
              <a:off x="914400" y="812862"/>
              <a:ext cx="6226849" cy="2620417"/>
            </a:xfrm>
            <a:prstGeom prst="rect">
              <a:avLst/>
            </a:prstGeom>
          </p:spPr>
        </p:pic>
        <p:pic>
          <p:nvPicPr>
            <p:cNvPr id="9" name="Picture 8"/>
            <p:cNvPicPr>
              <a:picLocks noChangeAspect="1"/>
            </p:cNvPicPr>
            <p:nvPr/>
          </p:nvPicPr>
          <p:blipFill rotWithShape="1">
            <a:blip r:embed="rId3"/>
            <a:srcRect l="17916" t="17408" r="20416" b="9259"/>
            <a:stretch/>
          </p:blipFill>
          <p:spPr>
            <a:xfrm>
              <a:off x="787400" y="3433280"/>
              <a:ext cx="6379248" cy="4267200"/>
            </a:xfrm>
            <a:prstGeom prst="rect">
              <a:avLst/>
            </a:prstGeom>
          </p:spPr>
        </p:pic>
      </p:grpSp>
      <p:sp>
        <p:nvSpPr>
          <p:cNvPr id="5" name="Oval 4"/>
          <p:cNvSpPr/>
          <p:nvPr/>
        </p:nvSpPr>
        <p:spPr>
          <a:xfrm>
            <a:off x="4101662" y="67223"/>
            <a:ext cx="2511972" cy="153451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390290" y="1444079"/>
            <a:ext cx="2585550" cy="1138773"/>
          </a:xfrm>
          <a:prstGeom prst="rect">
            <a:avLst/>
          </a:prstGeom>
          <a:ln w="38100">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t>Original </a:t>
            </a:r>
            <a:r>
              <a:rPr lang="en-US" b="1" dirty="0"/>
              <a:t>Part D/MAPD (current</a:t>
            </a:r>
            <a:r>
              <a:rPr lang="en-US" b="1" dirty="0" smtClean="0"/>
              <a:t>):                     </a:t>
            </a:r>
            <a:r>
              <a:rPr lang="en-US" sz="1600" dirty="0" smtClean="0"/>
              <a:t>Aetna Medicare Rx (PDP)</a:t>
            </a:r>
          </a:p>
          <a:p>
            <a:pPr algn="ctr"/>
            <a:r>
              <a:rPr lang="en-US" sz="1600" b="1" dirty="0" smtClean="0"/>
              <a:t>Cost: $446</a:t>
            </a:r>
            <a:endParaRPr lang="en-US" sz="1600" b="1" dirty="0"/>
          </a:p>
        </p:txBody>
      </p:sp>
      <p:cxnSp>
        <p:nvCxnSpPr>
          <p:cNvPr id="19" name="Straight Arrow Connector 18"/>
          <p:cNvCxnSpPr/>
          <p:nvPr/>
        </p:nvCxnSpPr>
        <p:spPr>
          <a:xfrm flipH="1" flipV="1">
            <a:off x="6253656" y="834479"/>
            <a:ext cx="971340" cy="589054"/>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6" idx="1"/>
          </p:cNvCxnSpPr>
          <p:nvPr/>
        </p:nvCxnSpPr>
        <p:spPr>
          <a:xfrm flipH="1">
            <a:off x="1671150" y="2013466"/>
            <a:ext cx="4719140" cy="3452415"/>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519396" y="5433848"/>
            <a:ext cx="1803390" cy="80929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553148" y="5433847"/>
            <a:ext cx="1803390" cy="809297"/>
          </a:xfrm>
          <a:prstGeom prst="ellipse">
            <a:avLst/>
          </a:prstGeom>
          <a:no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6127531" y="3511298"/>
            <a:ext cx="2822038" cy="861774"/>
          </a:xfrm>
          <a:prstGeom prst="rect">
            <a:avLst/>
          </a:prstGeom>
          <a:ln w="38100">
            <a:solidFill>
              <a:srgbClr val="00206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t>New </a:t>
            </a:r>
            <a:r>
              <a:rPr lang="en-US" b="1" dirty="0"/>
              <a:t>Part D/MAPD (future</a:t>
            </a:r>
            <a:r>
              <a:rPr lang="en-US" b="1" dirty="0" smtClean="0"/>
              <a:t>): </a:t>
            </a:r>
            <a:r>
              <a:rPr lang="en-US" sz="1600" dirty="0" smtClean="0"/>
              <a:t>Humana Walmart Rx Plan (PDP)</a:t>
            </a:r>
          </a:p>
          <a:p>
            <a:pPr algn="ctr"/>
            <a:r>
              <a:rPr lang="en-US" sz="1600" b="1" dirty="0" smtClean="0"/>
              <a:t>Cost: $250</a:t>
            </a:r>
            <a:endParaRPr lang="en-US" sz="1600" b="1" dirty="0"/>
          </a:p>
        </p:txBody>
      </p:sp>
      <p:sp>
        <p:nvSpPr>
          <p:cNvPr id="34" name="Oval 33"/>
          <p:cNvSpPr/>
          <p:nvPr/>
        </p:nvSpPr>
        <p:spPr>
          <a:xfrm>
            <a:off x="2411257" y="2444462"/>
            <a:ext cx="2265845" cy="809297"/>
          </a:xfrm>
          <a:prstGeom prst="ellipse">
            <a:avLst/>
          </a:prstGeom>
          <a:no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Arrow Connector 35"/>
          <p:cNvCxnSpPr>
            <a:endCxn id="34" idx="6"/>
          </p:cNvCxnSpPr>
          <p:nvPr/>
        </p:nvCxnSpPr>
        <p:spPr>
          <a:xfrm flipH="1" flipV="1">
            <a:off x="4677102" y="2849111"/>
            <a:ext cx="1818292" cy="629813"/>
          </a:xfrm>
          <a:prstGeom prst="straightConnector1">
            <a:avLst/>
          </a:prstGeom>
          <a:ln w="38100">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3951890" y="4204138"/>
            <a:ext cx="2175641" cy="1261743"/>
          </a:xfrm>
          <a:prstGeom prst="straightConnector1">
            <a:avLst/>
          </a:prstGeom>
          <a:ln w="38100">
            <a:solidFill>
              <a:srgbClr val="00206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4972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Entering Cost Data in STARS</a:t>
            </a:r>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pPr/>
              <a:t>46</a:t>
            </a:fld>
            <a:endParaRPr lang="en-US"/>
          </a:p>
        </p:txBody>
      </p:sp>
      <p:grpSp>
        <p:nvGrpSpPr>
          <p:cNvPr id="5" name="Group 4"/>
          <p:cNvGrpSpPr/>
          <p:nvPr/>
        </p:nvGrpSpPr>
        <p:grpSpPr>
          <a:xfrm>
            <a:off x="1310789" y="4340694"/>
            <a:ext cx="6803204" cy="1649378"/>
            <a:chOff x="4813739" y="5065912"/>
            <a:chExt cx="4162102" cy="1009066"/>
          </a:xfrm>
        </p:grpSpPr>
        <p:grpSp>
          <p:nvGrpSpPr>
            <p:cNvPr id="6" name="Group 5"/>
            <p:cNvGrpSpPr/>
            <p:nvPr/>
          </p:nvGrpSpPr>
          <p:grpSpPr>
            <a:xfrm>
              <a:off x="4813739" y="5065912"/>
              <a:ext cx="4162102" cy="1009066"/>
              <a:chOff x="978514" y="1417594"/>
              <a:chExt cx="6670794" cy="1403121"/>
            </a:xfrm>
          </p:grpSpPr>
          <p:grpSp>
            <p:nvGrpSpPr>
              <p:cNvPr id="8" name="Group 7"/>
              <p:cNvGrpSpPr/>
              <p:nvPr/>
            </p:nvGrpSpPr>
            <p:grpSpPr>
              <a:xfrm>
                <a:off x="978514" y="1417594"/>
                <a:ext cx="6670794" cy="1403121"/>
                <a:chOff x="503729" y="1769286"/>
                <a:chExt cx="5281125" cy="1138477"/>
              </a:xfrm>
            </p:grpSpPr>
            <p:pic>
              <p:nvPicPr>
                <p:cNvPr id="10" name="Picture 9"/>
                <p:cNvPicPr>
                  <a:picLocks noChangeAspect="1"/>
                </p:cNvPicPr>
                <p:nvPr/>
              </p:nvPicPr>
              <p:blipFill rotWithShape="1">
                <a:blip r:embed="rId2"/>
                <a:srcRect l="66229"/>
                <a:stretch/>
              </p:blipFill>
              <p:spPr>
                <a:xfrm>
                  <a:off x="2954215" y="1780607"/>
                  <a:ext cx="2830639" cy="1127156"/>
                </a:xfrm>
                <a:prstGeom prst="rect">
                  <a:avLst/>
                </a:prstGeom>
              </p:spPr>
            </p:pic>
            <p:pic>
              <p:nvPicPr>
                <p:cNvPr id="11" name="Picture 10"/>
                <p:cNvPicPr>
                  <a:picLocks noChangeAspect="1"/>
                </p:cNvPicPr>
                <p:nvPr/>
              </p:nvPicPr>
              <p:blipFill rotWithShape="1">
                <a:blip r:embed="rId3"/>
                <a:srcRect r="73285"/>
                <a:stretch/>
              </p:blipFill>
              <p:spPr>
                <a:xfrm>
                  <a:off x="503729" y="1769286"/>
                  <a:ext cx="2239472" cy="1127858"/>
                </a:xfrm>
                <a:prstGeom prst="rect">
                  <a:avLst/>
                </a:prstGeom>
              </p:spPr>
            </p:pic>
          </p:grpSp>
          <p:sp>
            <p:nvSpPr>
              <p:cNvPr id="9" name="TextBox 8"/>
              <p:cNvSpPr txBox="1"/>
              <p:nvPr/>
            </p:nvSpPr>
            <p:spPr>
              <a:xfrm>
                <a:off x="4450222" y="1782710"/>
                <a:ext cx="2704401" cy="392737"/>
              </a:xfrm>
              <a:prstGeom prst="rect">
                <a:avLst/>
              </a:prstGeom>
              <a:noFill/>
            </p:spPr>
            <p:txBody>
              <a:bodyPr wrap="square" rtlCol="0">
                <a:spAutoFit/>
              </a:bodyPr>
              <a:lstStyle/>
              <a:p>
                <a:r>
                  <a:rPr lang="en-US" sz="2400" dirty="0" smtClean="0"/>
                  <a:t>446</a:t>
                </a:r>
                <a:endParaRPr lang="en-US" sz="2400" dirty="0"/>
              </a:p>
            </p:txBody>
          </p:sp>
        </p:grpSp>
        <p:sp>
          <p:nvSpPr>
            <p:cNvPr id="7" name="TextBox 6"/>
            <p:cNvSpPr txBox="1"/>
            <p:nvPr/>
          </p:nvSpPr>
          <p:spPr>
            <a:xfrm>
              <a:off x="6979839" y="5705646"/>
              <a:ext cx="1051388" cy="282440"/>
            </a:xfrm>
            <a:prstGeom prst="rect">
              <a:avLst/>
            </a:prstGeom>
            <a:noFill/>
          </p:spPr>
          <p:txBody>
            <a:bodyPr wrap="square" rtlCol="0">
              <a:spAutoFit/>
            </a:bodyPr>
            <a:lstStyle/>
            <a:p>
              <a:r>
                <a:rPr lang="en-US" sz="2400" dirty="0" smtClean="0"/>
                <a:t>250</a:t>
              </a:r>
              <a:endParaRPr lang="en-US" sz="2400" dirty="0"/>
            </a:p>
          </p:txBody>
        </p:sp>
      </p:grpSp>
      <p:sp>
        <p:nvSpPr>
          <p:cNvPr id="12" name="TextBox 11"/>
          <p:cNvSpPr txBox="1"/>
          <p:nvPr/>
        </p:nvSpPr>
        <p:spPr>
          <a:xfrm>
            <a:off x="775263" y="2576072"/>
            <a:ext cx="3275999" cy="861774"/>
          </a:xfrm>
          <a:prstGeom prst="rect">
            <a:avLst/>
          </a:prstGeom>
          <a:ln w="38100">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t>Original </a:t>
            </a:r>
            <a:r>
              <a:rPr lang="en-US" b="1" dirty="0"/>
              <a:t>Part D/MAPD (current) : </a:t>
            </a:r>
            <a:r>
              <a:rPr lang="en-US" sz="1600" dirty="0" smtClean="0"/>
              <a:t>Aetna Medicare Rx (PDP)</a:t>
            </a:r>
          </a:p>
          <a:p>
            <a:pPr algn="ctr"/>
            <a:r>
              <a:rPr lang="en-US" sz="1600" b="1" dirty="0" smtClean="0"/>
              <a:t>Cost: $446</a:t>
            </a:r>
            <a:endParaRPr lang="en-US" sz="1600" b="1" dirty="0"/>
          </a:p>
        </p:txBody>
      </p:sp>
      <p:sp>
        <p:nvSpPr>
          <p:cNvPr id="13" name="TextBox 12"/>
          <p:cNvSpPr txBox="1"/>
          <p:nvPr/>
        </p:nvSpPr>
        <p:spPr>
          <a:xfrm>
            <a:off x="5291955" y="2474935"/>
            <a:ext cx="2822038" cy="861774"/>
          </a:xfrm>
          <a:prstGeom prst="rect">
            <a:avLst/>
          </a:prstGeom>
          <a:ln w="38100">
            <a:solidFill>
              <a:srgbClr val="00206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t>New </a:t>
            </a:r>
            <a:r>
              <a:rPr lang="en-US" b="1" dirty="0"/>
              <a:t>Part D/MAPD (future</a:t>
            </a:r>
            <a:r>
              <a:rPr lang="en-US" b="1" dirty="0" smtClean="0"/>
              <a:t>): </a:t>
            </a:r>
            <a:r>
              <a:rPr lang="en-US" sz="1600" dirty="0" smtClean="0"/>
              <a:t>Humana Walmart Rx Plan (PDP)</a:t>
            </a:r>
          </a:p>
          <a:p>
            <a:pPr algn="ctr"/>
            <a:r>
              <a:rPr lang="en-US" sz="1600" b="1" dirty="0" smtClean="0"/>
              <a:t>Cost: $250</a:t>
            </a:r>
            <a:endParaRPr lang="en-US" sz="1600" b="1" dirty="0"/>
          </a:p>
        </p:txBody>
      </p:sp>
      <p:cxnSp>
        <p:nvCxnSpPr>
          <p:cNvPr id="15" name="Straight Arrow Connector 14"/>
          <p:cNvCxnSpPr/>
          <p:nvPr/>
        </p:nvCxnSpPr>
        <p:spPr>
          <a:xfrm>
            <a:off x="3165324" y="3465705"/>
            <a:ext cx="1771877" cy="1423513"/>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5382470" y="3356887"/>
            <a:ext cx="1816583" cy="2164224"/>
          </a:xfrm>
          <a:prstGeom prst="straightConnector1">
            <a:avLst/>
          </a:prstGeom>
          <a:ln w="28575">
            <a:solidFill>
              <a:srgbClr val="00206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0032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MPF Application Confirmation</a:t>
            </a:r>
            <a:endParaRPr lang="en-US" dirty="0"/>
          </a:p>
        </p:txBody>
      </p:sp>
      <p:pic>
        <p:nvPicPr>
          <p:cNvPr id="4" name="Picture 3"/>
          <p:cNvPicPr>
            <a:picLocks noChangeAspect="1"/>
          </p:cNvPicPr>
          <p:nvPr/>
        </p:nvPicPr>
        <p:blipFill>
          <a:blip r:embed="rId2"/>
          <a:stretch>
            <a:fillRect/>
          </a:stretch>
        </p:blipFill>
        <p:spPr>
          <a:xfrm>
            <a:off x="835358" y="1884190"/>
            <a:ext cx="7473283" cy="3766897"/>
          </a:xfrm>
          <a:prstGeom prst="rect">
            <a:avLst/>
          </a:prstGeom>
        </p:spPr>
      </p:pic>
      <p:sp>
        <p:nvSpPr>
          <p:cNvPr id="3" name="Slide Number Placeholder 2"/>
          <p:cNvSpPr>
            <a:spLocks noGrp="1"/>
          </p:cNvSpPr>
          <p:nvPr>
            <p:ph type="sldNum" sz="quarter" idx="10"/>
          </p:nvPr>
        </p:nvSpPr>
        <p:spPr/>
        <p:txBody>
          <a:bodyPr/>
          <a:lstStyle/>
          <a:p>
            <a:fld id="{3F8D7C79-9F0D-45BA-8AA8-25F5A89F7A34}" type="slidenum">
              <a:rPr lang="en-US" smtClean="0"/>
              <a:t>47</a:t>
            </a:fld>
            <a:endParaRPr lang="en-US"/>
          </a:p>
        </p:txBody>
      </p:sp>
      <p:sp>
        <p:nvSpPr>
          <p:cNvPr id="5" name="TextBox 4"/>
          <p:cNvSpPr txBox="1"/>
          <p:nvPr/>
        </p:nvSpPr>
        <p:spPr>
          <a:xfrm>
            <a:off x="4810692" y="4538277"/>
            <a:ext cx="2822038" cy="369332"/>
          </a:xfrm>
          <a:prstGeom prst="rect">
            <a:avLst/>
          </a:prstGeom>
          <a:ln w="38100">
            <a:solidFill>
              <a:srgbClr val="00206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t>New Part D/MAPD </a:t>
            </a:r>
            <a:r>
              <a:rPr lang="en-US" sz="1600" b="1" dirty="0"/>
              <a:t>(future) </a:t>
            </a:r>
          </a:p>
        </p:txBody>
      </p:sp>
      <p:cxnSp>
        <p:nvCxnSpPr>
          <p:cNvPr id="6" name="Straight Arrow Connector 5"/>
          <p:cNvCxnSpPr/>
          <p:nvPr/>
        </p:nvCxnSpPr>
        <p:spPr>
          <a:xfrm flipH="1" flipV="1">
            <a:off x="5029200" y="3958389"/>
            <a:ext cx="1395663" cy="579888"/>
          </a:xfrm>
          <a:prstGeom prst="straightConnector1">
            <a:avLst/>
          </a:prstGeom>
          <a:ln w="28575">
            <a:solidFill>
              <a:srgbClr val="00206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98882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 Part D Cost Verification</a:t>
            </a:r>
            <a:endParaRPr lang="en-US" dirty="0"/>
          </a:p>
        </p:txBody>
      </p:sp>
      <p:sp>
        <p:nvSpPr>
          <p:cNvPr id="3" name="Content Placeholder 2"/>
          <p:cNvSpPr>
            <a:spLocks noGrp="1"/>
          </p:cNvSpPr>
          <p:nvPr>
            <p:ph idx="1"/>
          </p:nvPr>
        </p:nvSpPr>
        <p:spPr>
          <a:xfrm>
            <a:off x="628650" y="1690689"/>
            <a:ext cx="7886700" cy="4486274"/>
          </a:xfrm>
        </p:spPr>
        <p:txBody>
          <a:bodyPr/>
          <a:lstStyle/>
          <a:p>
            <a:r>
              <a:rPr lang="en-US" dirty="0" smtClean="0"/>
              <a:t>Attach the following verification near the bottom of the Beneficiary Contact Form:</a:t>
            </a:r>
          </a:p>
          <a:p>
            <a:pPr marL="457200" lvl="1" indent="0">
              <a:buNone/>
            </a:pPr>
            <a:r>
              <a:rPr lang="en-US" dirty="0" smtClean="0"/>
              <a:t>1. Application confirmation (ex. previous slide)</a:t>
            </a:r>
          </a:p>
          <a:p>
            <a:pPr marL="457200" lvl="1" indent="0">
              <a:buNone/>
            </a:pPr>
            <a:r>
              <a:rPr lang="en-US" dirty="0" smtClean="0"/>
              <a:t>2. Cost change verification </a:t>
            </a:r>
          </a:p>
          <a:p>
            <a:pPr marL="1371600" lvl="2" indent="-457200">
              <a:buFont typeface="+mj-lt"/>
              <a:buAutoNum type="alphaLcPeriod"/>
            </a:pPr>
            <a:r>
              <a:rPr lang="en-US" dirty="0" smtClean="0"/>
              <a:t>Comparison page displaying costs for the original plan and new plan (ex. slide 45), OR</a:t>
            </a:r>
          </a:p>
          <a:p>
            <a:pPr marL="1371600" lvl="2" indent="-457200">
              <a:buFont typeface="+mj-lt"/>
              <a:buAutoNum type="alphaLcPeriod"/>
            </a:pPr>
            <a:r>
              <a:rPr lang="en-US" dirty="0" smtClean="0"/>
              <a:t>Individual plan pages for both the original plan and the new plan</a:t>
            </a:r>
            <a:endParaRPr lang="en-US" dirty="0"/>
          </a:p>
        </p:txBody>
      </p:sp>
      <p:grpSp>
        <p:nvGrpSpPr>
          <p:cNvPr id="7" name="Group 6"/>
          <p:cNvGrpSpPr/>
          <p:nvPr/>
        </p:nvGrpSpPr>
        <p:grpSpPr>
          <a:xfrm>
            <a:off x="1266669" y="5268843"/>
            <a:ext cx="6029692" cy="1283677"/>
            <a:chOff x="881062" y="1881554"/>
            <a:chExt cx="3882535" cy="951219"/>
          </a:xfrm>
        </p:grpSpPr>
        <p:pic>
          <p:nvPicPr>
            <p:cNvPr id="4" name="Picture 3"/>
            <p:cNvPicPr>
              <a:picLocks noChangeAspect="1"/>
            </p:cNvPicPr>
            <p:nvPr/>
          </p:nvPicPr>
          <p:blipFill rotWithShape="1">
            <a:blip r:embed="rId3"/>
            <a:srcRect t="-4457" r="87400"/>
            <a:stretch/>
          </p:blipFill>
          <p:spPr>
            <a:xfrm>
              <a:off x="881062" y="1881554"/>
              <a:ext cx="930153" cy="951219"/>
            </a:xfrm>
            <a:prstGeom prst="rect">
              <a:avLst/>
            </a:prstGeom>
          </p:spPr>
        </p:pic>
        <p:pic>
          <p:nvPicPr>
            <p:cNvPr id="5" name="Picture 4"/>
            <p:cNvPicPr>
              <a:picLocks noChangeAspect="1"/>
            </p:cNvPicPr>
            <p:nvPr/>
          </p:nvPicPr>
          <p:blipFill rotWithShape="1">
            <a:blip r:embed="rId3"/>
            <a:srcRect l="60005" t="5349" b="-2082"/>
            <a:stretch/>
          </p:blipFill>
          <p:spPr>
            <a:xfrm>
              <a:off x="1811215" y="1951891"/>
              <a:ext cx="2952382" cy="880881"/>
            </a:xfrm>
            <a:prstGeom prst="rect">
              <a:avLst/>
            </a:prstGeom>
          </p:spPr>
        </p:pic>
      </p:grpSp>
      <p:sp>
        <p:nvSpPr>
          <p:cNvPr id="6" name="Slide Number Placeholder 5"/>
          <p:cNvSpPr>
            <a:spLocks noGrp="1"/>
          </p:cNvSpPr>
          <p:nvPr>
            <p:ph type="sldNum" sz="quarter" idx="10"/>
          </p:nvPr>
        </p:nvSpPr>
        <p:spPr/>
        <p:txBody>
          <a:bodyPr/>
          <a:lstStyle/>
          <a:p>
            <a:fld id="{3F8D7C79-9F0D-45BA-8AA8-25F5A89F7A34}" type="slidenum">
              <a:rPr lang="en-US" smtClean="0"/>
              <a:t>48</a:t>
            </a:fld>
            <a:endParaRPr lang="en-US"/>
          </a:p>
        </p:txBody>
      </p:sp>
    </p:spTree>
    <p:extLst>
      <p:ext uri="{BB962C8B-B14F-4D97-AF65-F5344CB8AC3E}">
        <p14:creationId xmlns:p14="http://schemas.microsoft.com/office/powerpoint/2010/main" val="42616611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Transfer from NPR</a:t>
            </a:r>
            <a:endParaRPr lang="en-US" dirty="0"/>
          </a:p>
        </p:txBody>
      </p:sp>
      <p:sp>
        <p:nvSpPr>
          <p:cNvPr id="5" name="Text Placeholder 4"/>
          <p:cNvSpPr>
            <a:spLocks noGrp="1"/>
          </p:cNvSpPr>
          <p:nvPr>
            <p:ph type="body" idx="1"/>
          </p:nvPr>
        </p:nvSpPr>
        <p:spPr/>
        <p:txBody>
          <a:bodyPr/>
          <a:lstStyle/>
          <a:p>
            <a:r>
              <a:rPr lang="en-US" dirty="0" smtClean="0"/>
              <a:t>How is this going to work? </a:t>
            </a:r>
            <a:endParaRPr lang="en-US" dirty="0"/>
          </a:p>
        </p:txBody>
      </p:sp>
      <p:sp>
        <p:nvSpPr>
          <p:cNvPr id="2" name="Slide Number Placeholder 1"/>
          <p:cNvSpPr>
            <a:spLocks noGrp="1"/>
          </p:cNvSpPr>
          <p:nvPr>
            <p:ph type="sldNum" sz="quarter" idx="10"/>
          </p:nvPr>
        </p:nvSpPr>
        <p:spPr/>
        <p:txBody>
          <a:bodyPr/>
          <a:lstStyle/>
          <a:p>
            <a:fld id="{3F8D7C79-9F0D-45BA-8AA8-25F5A89F7A34}" type="slidenum">
              <a:rPr lang="en-US" smtClean="0"/>
              <a:t>49</a:t>
            </a:fld>
            <a:endParaRPr lang="en-US"/>
          </a:p>
        </p:txBody>
      </p:sp>
    </p:spTree>
    <p:extLst>
      <p:ext uri="{BB962C8B-B14F-4D97-AF65-F5344CB8AC3E}">
        <p14:creationId xmlns:p14="http://schemas.microsoft.com/office/powerpoint/2010/main" val="439694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Gaining Access to STARS</a:t>
            </a:r>
            <a:endParaRPr lang="en-US" dirty="0"/>
          </a:p>
        </p:txBody>
      </p:sp>
      <p:sp>
        <p:nvSpPr>
          <p:cNvPr id="3" name="Content Placeholder 2"/>
          <p:cNvSpPr>
            <a:spLocks noGrp="1"/>
          </p:cNvSpPr>
          <p:nvPr>
            <p:ph idx="1"/>
          </p:nvPr>
        </p:nvSpPr>
        <p:spPr/>
        <p:txBody>
          <a:bodyPr/>
          <a:lstStyle/>
          <a:p>
            <a:r>
              <a:rPr lang="en-US" sz="2800" dirty="0"/>
              <a:t>New Credentials (username and password)</a:t>
            </a:r>
          </a:p>
          <a:p>
            <a:pPr lvl="1"/>
            <a:r>
              <a:rPr lang="en-US" sz="2400" dirty="0"/>
              <a:t>Provided by state or local program managers before ‘go live’ </a:t>
            </a:r>
            <a:r>
              <a:rPr lang="en-US" sz="2400" dirty="0" smtClean="0"/>
              <a:t>date</a:t>
            </a:r>
          </a:p>
          <a:p>
            <a:pPr lvl="1"/>
            <a:r>
              <a:rPr lang="en-US" sz="2400" dirty="0" smtClean="0"/>
              <a:t>Two auto-generated emails from </a:t>
            </a:r>
            <a:r>
              <a:rPr lang="en-US" sz="2400" dirty="0"/>
              <a:t>Booz Allen </a:t>
            </a:r>
            <a:r>
              <a:rPr lang="en-US" sz="2400" dirty="0" smtClean="0"/>
              <a:t>Hamilton (BAH) </a:t>
            </a:r>
            <a:r>
              <a:rPr lang="en-US" sz="1600" dirty="0" smtClean="0">
                <a:hlinkClick r:id="rId3"/>
              </a:rPr>
              <a:t>DoNotReplyACLSystems@bah.com</a:t>
            </a:r>
            <a:endParaRPr lang="en-US" sz="1600" dirty="0" smtClean="0"/>
          </a:p>
          <a:p>
            <a:pPr marL="1257300" lvl="2" indent="-342900">
              <a:buFont typeface="+mj-lt"/>
              <a:buAutoNum type="arabicPeriod"/>
            </a:pPr>
            <a:r>
              <a:rPr lang="en-US" dirty="0" smtClean="0"/>
              <a:t>Username, and </a:t>
            </a:r>
          </a:p>
          <a:p>
            <a:pPr marL="1257300" lvl="2" indent="-342900">
              <a:buFont typeface="+mj-lt"/>
              <a:buAutoNum type="arabicPeriod"/>
            </a:pPr>
            <a:r>
              <a:rPr lang="en-US" dirty="0"/>
              <a:t>P</a:t>
            </a:r>
            <a:r>
              <a:rPr lang="en-US" dirty="0" smtClean="0"/>
              <a:t>assword</a:t>
            </a:r>
          </a:p>
          <a:p>
            <a:r>
              <a:rPr lang="en-US" sz="2800" dirty="0" smtClean="0"/>
              <a:t>Role based system </a:t>
            </a:r>
          </a:p>
          <a:p>
            <a:pPr lvl="1"/>
            <a:r>
              <a:rPr lang="en-US" sz="2400" dirty="0" smtClean="0"/>
              <a:t>Access </a:t>
            </a:r>
            <a:r>
              <a:rPr lang="en-US" sz="2400" dirty="0"/>
              <a:t>will be determined by </a:t>
            </a:r>
            <a:r>
              <a:rPr lang="en-US" sz="2400" dirty="0" smtClean="0"/>
              <a:t>role, and </a:t>
            </a:r>
          </a:p>
          <a:p>
            <a:pPr lvl="1"/>
            <a:r>
              <a:rPr lang="en-US" sz="2400" dirty="0"/>
              <a:t>L</a:t>
            </a:r>
            <a:r>
              <a:rPr lang="en-US" sz="2400" dirty="0" smtClean="0"/>
              <a:t>ocation in system hierarchy </a:t>
            </a:r>
          </a:p>
          <a:p>
            <a:pPr marL="457200" lvl="1" indent="0">
              <a:buNone/>
            </a:pPr>
            <a:endParaRPr lang="en-US" sz="2400" dirty="0"/>
          </a:p>
          <a:p>
            <a:endParaRPr lang="en-US" sz="2800" dirty="0"/>
          </a:p>
        </p:txBody>
      </p:sp>
      <p:sp>
        <p:nvSpPr>
          <p:cNvPr id="4" name="Slide Number Placeholder 3"/>
          <p:cNvSpPr>
            <a:spLocks noGrp="1"/>
          </p:cNvSpPr>
          <p:nvPr>
            <p:ph type="sldNum" sz="quarter" idx="10"/>
          </p:nvPr>
        </p:nvSpPr>
        <p:spPr/>
        <p:txBody>
          <a:bodyPr/>
          <a:lstStyle/>
          <a:p>
            <a:fld id="{3F8D7C79-9F0D-45BA-8AA8-25F5A89F7A34}" type="slidenum">
              <a:rPr lang="en-US" smtClean="0"/>
              <a:t>5</a:t>
            </a:fld>
            <a:endParaRPr lang="en-US"/>
          </a:p>
        </p:txBody>
      </p:sp>
    </p:spTree>
    <p:extLst>
      <p:ext uri="{BB962C8B-B14F-4D97-AF65-F5344CB8AC3E}">
        <p14:creationId xmlns:p14="http://schemas.microsoft.com/office/powerpoint/2010/main" val="469936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Transfer and Timing</a:t>
            </a:r>
            <a:endParaRPr lang="en-US" dirty="0"/>
          </a:p>
        </p:txBody>
      </p:sp>
      <p:sp>
        <p:nvSpPr>
          <p:cNvPr id="5" name="Content Placeholder 4"/>
          <p:cNvSpPr>
            <a:spLocks noGrp="1"/>
          </p:cNvSpPr>
          <p:nvPr>
            <p:ph idx="1"/>
          </p:nvPr>
        </p:nvSpPr>
        <p:spPr/>
        <p:txBody>
          <a:bodyPr/>
          <a:lstStyle/>
          <a:p>
            <a:r>
              <a:rPr lang="en-US" dirty="0" smtClean="0"/>
              <a:t>BAH will transfer the data from NPR beginning in October after everyone has transitioned to STARS</a:t>
            </a:r>
          </a:p>
          <a:p>
            <a:r>
              <a:rPr lang="en-US" dirty="0" smtClean="0"/>
              <a:t>Old data in NPR will be available as read-only until November 30</a:t>
            </a:r>
            <a:r>
              <a:rPr lang="en-US" baseline="30000" dirty="0" smtClean="0"/>
              <a:t>th</a:t>
            </a:r>
          </a:p>
          <a:p>
            <a:pPr marL="0" indent="0">
              <a:buNone/>
            </a:pPr>
            <a:endParaRPr lang="en-US" dirty="0" smtClean="0"/>
          </a:p>
          <a:p>
            <a:pPr lvl="1"/>
            <a:endParaRPr lang="en-US" dirty="0" smtClean="0"/>
          </a:p>
        </p:txBody>
      </p:sp>
      <p:sp>
        <p:nvSpPr>
          <p:cNvPr id="2" name="Slide Number Placeholder 1"/>
          <p:cNvSpPr>
            <a:spLocks noGrp="1"/>
          </p:cNvSpPr>
          <p:nvPr>
            <p:ph type="sldNum" sz="quarter" idx="10"/>
          </p:nvPr>
        </p:nvSpPr>
        <p:spPr/>
        <p:txBody>
          <a:bodyPr/>
          <a:lstStyle/>
          <a:p>
            <a:fld id="{3F8D7C79-9F0D-45BA-8AA8-25F5A89F7A34}" type="slidenum">
              <a:rPr lang="en-US" smtClean="0"/>
              <a:t>50</a:t>
            </a:fld>
            <a:endParaRPr lang="en-US"/>
          </a:p>
        </p:txBody>
      </p:sp>
    </p:spTree>
    <p:extLst>
      <p:ext uri="{BB962C8B-B14F-4D97-AF65-F5344CB8AC3E}">
        <p14:creationId xmlns:p14="http://schemas.microsoft.com/office/powerpoint/2010/main" val="28584009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NPR Data in STARS</a:t>
            </a:r>
            <a:endParaRPr lang="en-US" dirty="0"/>
          </a:p>
        </p:txBody>
      </p:sp>
      <p:sp>
        <p:nvSpPr>
          <p:cNvPr id="3" name="Content Placeholder 2"/>
          <p:cNvSpPr>
            <a:spLocks noGrp="1"/>
          </p:cNvSpPr>
          <p:nvPr>
            <p:ph idx="1"/>
          </p:nvPr>
        </p:nvSpPr>
        <p:spPr/>
        <p:txBody>
          <a:bodyPr/>
          <a:lstStyle/>
          <a:p>
            <a:r>
              <a:rPr lang="en-US" dirty="0" smtClean="0"/>
              <a:t>NPR data will be moved to the </a:t>
            </a:r>
            <a:r>
              <a:rPr lang="en-US" u="sng" dirty="0" smtClean="0"/>
              <a:t>state</a:t>
            </a:r>
            <a:r>
              <a:rPr lang="en-US" dirty="0" smtClean="0"/>
              <a:t> level in STARS</a:t>
            </a:r>
          </a:p>
          <a:p>
            <a:pPr lvl="1"/>
            <a:r>
              <a:rPr lang="en-US" sz="2000" dirty="0" smtClean="0"/>
              <a:t>Only State-level users will be able to see and search this data</a:t>
            </a:r>
          </a:p>
          <a:p>
            <a:r>
              <a:rPr lang="en-US" dirty="0" smtClean="0"/>
              <a:t>Individual forms can be reassigned to STARS team members and sites by state level staff, BAH, or ACL if needed</a:t>
            </a:r>
          </a:p>
          <a:p>
            <a:r>
              <a:rPr lang="en-US" dirty="0" smtClean="0"/>
              <a:t>Counselor field on NPR transferred data will be blank in STARS</a:t>
            </a:r>
          </a:p>
          <a:p>
            <a:pPr lvl="1"/>
            <a:r>
              <a:rPr lang="en-US" sz="2000" dirty="0" smtClean="0"/>
              <a:t>Counselor information will be saved in the 4</a:t>
            </a:r>
            <a:r>
              <a:rPr lang="en-US" sz="2000" baseline="30000" dirty="0" smtClean="0"/>
              <a:t>th</a:t>
            </a:r>
            <a:r>
              <a:rPr lang="en-US" sz="2000" dirty="0" smtClean="0"/>
              <a:t> SUF in the transfer</a:t>
            </a:r>
          </a:p>
          <a:p>
            <a:pPr lvl="1"/>
            <a:r>
              <a:rPr lang="en-US" sz="2000" dirty="0" smtClean="0"/>
              <a:t>Agency name will be saved to the 5</a:t>
            </a:r>
            <a:r>
              <a:rPr lang="en-US" sz="2000" baseline="30000" dirty="0" smtClean="0"/>
              <a:t>th</a:t>
            </a:r>
            <a:r>
              <a:rPr lang="en-US" sz="2000" dirty="0" smtClean="0"/>
              <a:t> SUF</a:t>
            </a:r>
          </a:p>
          <a:p>
            <a:pPr lvl="1"/>
            <a:endParaRPr lang="en-US" sz="2000" dirty="0"/>
          </a:p>
        </p:txBody>
      </p:sp>
      <p:sp>
        <p:nvSpPr>
          <p:cNvPr id="4" name="Slide Number Placeholder 3"/>
          <p:cNvSpPr>
            <a:spLocks noGrp="1"/>
          </p:cNvSpPr>
          <p:nvPr>
            <p:ph type="sldNum" sz="quarter" idx="10"/>
          </p:nvPr>
        </p:nvSpPr>
        <p:spPr/>
        <p:txBody>
          <a:bodyPr/>
          <a:lstStyle/>
          <a:p>
            <a:fld id="{3F8D7C79-9F0D-45BA-8AA8-25F5A89F7A34}" type="slidenum">
              <a:rPr lang="en-US" smtClean="0"/>
              <a:t>51</a:t>
            </a:fld>
            <a:endParaRPr lang="en-US"/>
          </a:p>
        </p:txBody>
      </p:sp>
    </p:spTree>
    <p:extLst>
      <p:ext uri="{BB962C8B-B14F-4D97-AF65-F5344CB8AC3E}">
        <p14:creationId xmlns:p14="http://schemas.microsoft.com/office/powerpoint/2010/main" val="20901874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744580"/>
            <a:ext cx="7772400" cy="4024396"/>
          </a:xfrm>
        </p:spPr>
        <p:txBody>
          <a:bodyPr/>
          <a:lstStyle/>
          <a:p>
            <a:r>
              <a:rPr lang="en-US" dirty="0" smtClean="0"/>
              <a:t>FORM Demonstration</a:t>
            </a:r>
            <a:br>
              <a:rPr lang="en-US" dirty="0" smtClean="0"/>
            </a:br>
            <a:r>
              <a:rPr lang="en-US" dirty="0"/>
              <a:t/>
            </a:r>
            <a:br>
              <a:rPr lang="en-US" dirty="0"/>
            </a:br>
            <a:r>
              <a:rPr lang="en-US" dirty="0" smtClean="0"/>
              <a:t/>
            </a:r>
            <a:br>
              <a:rPr lang="en-US" dirty="0" smtClean="0"/>
            </a:br>
            <a:r>
              <a:rPr lang="en-US" dirty="0"/>
              <a:t/>
            </a:r>
            <a:br>
              <a:rPr lang="en-US" dirty="0"/>
            </a:br>
            <a:r>
              <a:rPr lang="en-US" dirty="0" smtClean="0"/>
              <a:t>Questions? </a:t>
            </a:r>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t>52</a:t>
            </a:fld>
            <a:endParaRPr lang="en-US"/>
          </a:p>
        </p:txBody>
      </p:sp>
    </p:spTree>
    <p:extLst>
      <p:ext uri="{BB962C8B-B14F-4D97-AF65-F5344CB8AC3E}">
        <p14:creationId xmlns:p14="http://schemas.microsoft.com/office/powerpoint/2010/main" val="20110710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a:srcRect l="65256" b="25961"/>
          <a:stretch/>
        </p:blipFill>
        <p:spPr bwMode="auto">
          <a:xfrm>
            <a:off x="5654040" y="1562202"/>
            <a:ext cx="3489960" cy="46482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 y="98215"/>
            <a:ext cx="9002567" cy="1109317"/>
          </a:xfrm>
        </p:spPr>
        <p:txBody>
          <a:bodyPr>
            <a:normAutofit/>
          </a:bodyPr>
          <a:lstStyle/>
          <a:p>
            <a:r>
              <a:rPr lang="en-US" dirty="0" smtClean="0"/>
              <a:t>Questions: Use Chat or Raise Hand</a:t>
            </a:r>
            <a:endParaRPr lang="en-US" dirty="0"/>
          </a:p>
        </p:txBody>
      </p:sp>
      <p:sp>
        <p:nvSpPr>
          <p:cNvPr id="3" name="Content Placeholder 2"/>
          <p:cNvSpPr>
            <a:spLocks noGrp="1"/>
          </p:cNvSpPr>
          <p:nvPr>
            <p:ph idx="1"/>
          </p:nvPr>
        </p:nvSpPr>
        <p:spPr>
          <a:xfrm>
            <a:off x="381000" y="1752600"/>
            <a:ext cx="5562600" cy="1143001"/>
          </a:xfrm>
        </p:spPr>
        <p:txBody>
          <a:bodyPr/>
          <a:lstStyle/>
          <a:p>
            <a:pPr marL="514350" indent="-514350">
              <a:buClr>
                <a:schemeClr val="accent1"/>
              </a:buClr>
              <a:buSzPct val="104000"/>
              <a:buFont typeface="+mj-lt"/>
              <a:buAutoNum type="arabicParenR"/>
            </a:pPr>
            <a:r>
              <a:rPr lang="en-US" dirty="0" smtClean="0"/>
              <a:t>Find the “Participants” panel on the right.</a:t>
            </a:r>
          </a:p>
        </p:txBody>
      </p:sp>
      <p:sp>
        <p:nvSpPr>
          <p:cNvPr id="7" name="Slide Number Placeholder 6"/>
          <p:cNvSpPr>
            <a:spLocks noGrp="1"/>
          </p:cNvSpPr>
          <p:nvPr>
            <p:ph type="sldNum" sz="quarter" idx="12"/>
          </p:nvPr>
        </p:nvSpPr>
        <p:spPr/>
        <p:txBody>
          <a:bodyPr>
            <a:normAutofit fontScale="85000" lnSpcReduction="20000"/>
          </a:bodyPr>
          <a:lstStyle/>
          <a:p>
            <a:pPr>
              <a:defRPr/>
            </a:pPr>
            <a:fld id="{F950F983-2B48-4FB5-B33E-AB263E81446A}" type="slidenum">
              <a:rPr lang="en-US" smtClean="0"/>
              <a:pPr>
                <a:defRPr/>
              </a:pPr>
              <a:t>53</a:t>
            </a:fld>
            <a:endParaRPr lang="en-US" dirty="0"/>
          </a:p>
        </p:txBody>
      </p:sp>
      <p:sp>
        <p:nvSpPr>
          <p:cNvPr id="10" name="Content Placeholder 2"/>
          <p:cNvSpPr txBox="1">
            <a:spLocks/>
          </p:cNvSpPr>
          <p:nvPr/>
        </p:nvSpPr>
        <p:spPr bwMode="auto">
          <a:xfrm>
            <a:off x="304800" y="2834695"/>
            <a:ext cx="4495800" cy="2620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L="514350" indent="-514350">
              <a:buClr>
                <a:srgbClr val="002868"/>
              </a:buClr>
              <a:buSzPct val="100000"/>
              <a:buFont typeface="+mj-lt"/>
              <a:buAutoNum type="arabicParenR" startAt="2"/>
            </a:pPr>
            <a:r>
              <a:rPr lang="en-US" dirty="0" smtClean="0">
                <a:solidFill>
                  <a:srgbClr val="002868"/>
                </a:solidFill>
              </a:rPr>
              <a:t>Click the hand button to raise your hand. A hand will appear next to your name.</a:t>
            </a:r>
          </a:p>
          <a:p>
            <a:pPr marL="914400" lvl="1" indent="-514350">
              <a:buClr>
                <a:srgbClr val="595959"/>
              </a:buClr>
              <a:buFont typeface="Wingdings" pitchFamily="2" charset="2"/>
              <a:buChar char="Ø"/>
            </a:pPr>
            <a:r>
              <a:rPr lang="en-US" dirty="0" smtClean="0">
                <a:solidFill>
                  <a:srgbClr val="595959"/>
                </a:solidFill>
              </a:rPr>
              <a:t>Tip: To lower your hand, click the hand button again. </a:t>
            </a:r>
          </a:p>
        </p:txBody>
      </p:sp>
      <p:sp>
        <p:nvSpPr>
          <p:cNvPr id="11" name="Right Arrow 10"/>
          <p:cNvSpPr/>
          <p:nvPr/>
        </p:nvSpPr>
        <p:spPr>
          <a:xfrm rot="2075042">
            <a:off x="4113316" y="5058762"/>
            <a:ext cx="4500209" cy="321774"/>
          </a:xfrm>
          <a:prstGeom prst="rightArrow">
            <a:avLst/>
          </a:prstGeom>
          <a:solidFill>
            <a:srgbClr val="EA7116"/>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endParaRPr>
          </a:p>
        </p:txBody>
      </p:sp>
      <p:sp>
        <p:nvSpPr>
          <p:cNvPr id="14" name="Right Arrow 13"/>
          <p:cNvSpPr/>
          <p:nvPr/>
        </p:nvSpPr>
        <p:spPr>
          <a:xfrm>
            <a:off x="2684485" y="2209800"/>
            <a:ext cx="2878115" cy="381000"/>
          </a:xfrm>
          <a:prstGeom prst="rightArrow">
            <a:avLst/>
          </a:prstGeom>
          <a:solidFill>
            <a:srgbClr val="EA7116"/>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endParaRPr>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8307242" y="6400800"/>
            <a:ext cx="695325" cy="342900"/>
          </a:xfrm>
          <a:prstGeom prst="rect">
            <a:avLst/>
          </a:prstGeom>
        </p:spPr>
      </p:pic>
    </p:spTree>
    <p:extLst>
      <p:ext uri="{BB962C8B-B14F-4D97-AF65-F5344CB8AC3E}">
        <p14:creationId xmlns:p14="http://schemas.microsoft.com/office/powerpoint/2010/main" val="38092883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760" y="304800"/>
            <a:ext cx="9144000" cy="738664"/>
          </a:xfrm>
        </p:spPr>
        <p:txBody>
          <a:bodyPr>
            <a:normAutofit fontScale="90000"/>
          </a:bodyPr>
          <a:lstStyle/>
          <a:p>
            <a:r>
              <a:rPr lang="en-US" dirty="0" smtClean="0"/>
              <a:t>Thank you for participating!</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300" y="2547097"/>
            <a:ext cx="4267200" cy="3197896"/>
          </a:xfrm>
          <a:prstGeom prst="rect">
            <a:avLst/>
          </a:prstGeom>
        </p:spPr>
      </p:pic>
      <p:sp>
        <p:nvSpPr>
          <p:cNvPr id="4" name="TextBox 3"/>
          <p:cNvSpPr txBox="1"/>
          <p:nvPr/>
        </p:nvSpPr>
        <p:spPr>
          <a:xfrm>
            <a:off x="623304" y="1600200"/>
            <a:ext cx="8382000" cy="769441"/>
          </a:xfrm>
          <a:prstGeom prst="rect">
            <a:avLst/>
          </a:prstGeom>
          <a:noFill/>
        </p:spPr>
        <p:txBody>
          <a:bodyPr wrap="square" rtlCol="0">
            <a:spAutoFit/>
          </a:bodyPr>
          <a:lstStyle/>
          <a:p>
            <a:pPr algn="ctr"/>
            <a:r>
              <a:rPr lang="en-US" sz="2200" i="1" dirty="0" smtClean="0">
                <a:solidFill>
                  <a:srgbClr val="595959"/>
                </a:solidFill>
              </a:rPr>
              <a:t>Today’s webinar materials are available for download within WebEx. </a:t>
            </a:r>
          </a:p>
          <a:p>
            <a:pPr algn="ctr"/>
            <a:r>
              <a:rPr lang="en-US" sz="2200" i="1" dirty="0" smtClean="0">
                <a:solidFill>
                  <a:srgbClr val="595959"/>
                </a:solidFill>
              </a:rPr>
              <a:t>The recording will be available within 24 hours.</a:t>
            </a:r>
            <a:endParaRPr lang="en-US" sz="2200" i="1" dirty="0">
              <a:solidFill>
                <a:srgbClr val="595959"/>
              </a:solidFill>
            </a:endParaRPr>
          </a:p>
        </p:txBody>
      </p:sp>
      <p:sp>
        <p:nvSpPr>
          <p:cNvPr id="5" name="Slide Number Placeholder 4"/>
          <p:cNvSpPr>
            <a:spLocks noGrp="1"/>
          </p:cNvSpPr>
          <p:nvPr>
            <p:ph type="sldNum" sz="quarter" idx="12"/>
          </p:nvPr>
        </p:nvSpPr>
        <p:spPr/>
        <p:txBody>
          <a:bodyPr>
            <a:normAutofit fontScale="85000" lnSpcReduction="20000"/>
          </a:bodyPr>
          <a:lstStyle/>
          <a:p>
            <a:fld id="{A162D542-39A4-4598-BEB9-D1267FDA8501}" type="slidenum">
              <a:rPr lang="en-US" smtClean="0"/>
              <a:pPr/>
              <a:t>54</a:t>
            </a:fld>
            <a:endParaRPr lang="en-US" dirty="0"/>
          </a:p>
        </p:txBody>
      </p:sp>
    </p:spTree>
    <p:extLst>
      <p:ext uri="{BB962C8B-B14F-4D97-AF65-F5344CB8AC3E}">
        <p14:creationId xmlns:p14="http://schemas.microsoft.com/office/powerpoint/2010/main" val="3030594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and Edit Form Permissions</a:t>
            </a:r>
            <a:endParaRPr lang="en-US" dirty="0"/>
          </a:p>
        </p:txBody>
      </p:sp>
      <p:sp>
        <p:nvSpPr>
          <p:cNvPr id="3" name="Content Placeholder 2"/>
          <p:cNvSpPr>
            <a:spLocks noGrp="1"/>
          </p:cNvSpPr>
          <p:nvPr>
            <p:ph idx="1"/>
          </p:nvPr>
        </p:nvSpPr>
        <p:spPr>
          <a:xfrm>
            <a:off x="599768" y="3860531"/>
            <a:ext cx="7777316" cy="1702962"/>
          </a:xfrm>
        </p:spPr>
        <p:txBody>
          <a:bodyPr/>
          <a:lstStyle/>
          <a:p>
            <a:r>
              <a:rPr lang="en-US" sz="2800" dirty="0" smtClean="0"/>
              <a:t>Creator = User entering form</a:t>
            </a:r>
          </a:p>
          <a:p>
            <a:r>
              <a:rPr lang="en-US" sz="2800" dirty="0" smtClean="0"/>
              <a:t>Assignee = User listed in </a:t>
            </a:r>
            <a:r>
              <a:rPr lang="en-US" sz="2800" i="1" dirty="0" smtClean="0"/>
              <a:t>Session Conducted By</a:t>
            </a:r>
          </a:p>
          <a:p>
            <a:r>
              <a:rPr lang="en-US" sz="2800" dirty="0"/>
              <a:t>Other’s = User at same or lower hierarchy level</a:t>
            </a:r>
          </a:p>
          <a:p>
            <a:r>
              <a:rPr lang="en-US" sz="2800" dirty="0"/>
              <a:t>TI = use Tracking Inbox to locate forms</a:t>
            </a:r>
          </a:p>
          <a:p>
            <a:r>
              <a:rPr lang="en-US" sz="2800" dirty="0"/>
              <a:t>Search = use Search function to locate forms</a:t>
            </a:r>
          </a:p>
        </p:txBody>
      </p:sp>
      <p:graphicFrame>
        <p:nvGraphicFramePr>
          <p:cNvPr id="4" name="Table 3"/>
          <p:cNvGraphicFramePr>
            <a:graphicFrameLocks noGrp="1"/>
          </p:cNvGraphicFramePr>
          <p:nvPr>
            <p:extLst>
              <p:ext uri="{D42A27DB-BD31-4B8C-83A1-F6EECF244321}">
                <p14:modId xmlns:p14="http://schemas.microsoft.com/office/powerpoint/2010/main" val="4002462829"/>
              </p:ext>
            </p:extLst>
          </p:nvPr>
        </p:nvGraphicFramePr>
        <p:xfrm>
          <a:off x="855405" y="1828800"/>
          <a:ext cx="7039898" cy="1773002"/>
        </p:xfrm>
        <a:graphic>
          <a:graphicData uri="http://schemas.openxmlformats.org/drawingml/2006/table">
            <a:tbl>
              <a:tblPr firstRow="1" bandRow="1">
                <a:tableStyleId>{5C22544A-7EE6-4342-B048-85BDC9FD1C3A}</a:tableStyleId>
              </a:tblPr>
              <a:tblGrid>
                <a:gridCol w="1914799">
                  <a:extLst>
                    <a:ext uri="{9D8B030D-6E8A-4147-A177-3AD203B41FA5}">
                      <a16:colId xmlns:a16="http://schemas.microsoft.com/office/drawing/2014/main" xmlns="" val="1764360714"/>
                    </a:ext>
                  </a:extLst>
                </a:gridCol>
                <a:gridCol w="995836">
                  <a:extLst>
                    <a:ext uri="{9D8B030D-6E8A-4147-A177-3AD203B41FA5}">
                      <a16:colId xmlns:a16="http://schemas.microsoft.com/office/drawing/2014/main" xmlns="" val="1915530151"/>
                    </a:ext>
                  </a:extLst>
                </a:gridCol>
                <a:gridCol w="756799">
                  <a:extLst>
                    <a:ext uri="{9D8B030D-6E8A-4147-A177-3AD203B41FA5}">
                      <a16:colId xmlns:a16="http://schemas.microsoft.com/office/drawing/2014/main" xmlns="" val="3185362933"/>
                    </a:ext>
                  </a:extLst>
                </a:gridCol>
                <a:gridCol w="1052051">
                  <a:extLst>
                    <a:ext uri="{9D8B030D-6E8A-4147-A177-3AD203B41FA5}">
                      <a16:colId xmlns:a16="http://schemas.microsoft.com/office/drawing/2014/main" xmlns="" val="392952815"/>
                    </a:ext>
                  </a:extLst>
                </a:gridCol>
                <a:gridCol w="678426">
                  <a:extLst>
                    <a:ext uri="{9D8B030D-6E8A-4147-A177-3AD203B41FA5}">
                      <a16:colId xmlns:a16="http://schemas.microsoft.com/office/drawing/2014/main" xmlns="" val="1311523875"/>
                    </a:ext>
                  </a:extLst>
                </a:gridCol>
                <a:gridCol w="835742">
                  <a:extLst>
                    <a:ext uri="{9D8B030D-6E8A-4147-A177-3AD203B41FA5}">
                      <a16:colId xmlns:a16="http://schemas.microsoft.com/office/drawing/2014/main" xmlns="" val="262932750"/>
                    </a:ext>
                  </a:extLst>
                </a:gridCol>
                <a:gridCol w="806245">
                  <a:extLst>
                    <a:ext uri="{9D8B030D-6E8A-4147-A177-3AD203B41FA5}">
                      <a16:colId xmlns:a16="http://schemas.microsoft.com/office/drawing/2014/main" xmlns="" val="651988808"/>
                    </a:ext>
                  </a:extLst>
                </a:gridCol>
              </a:tblGrid>
              <a:tr h="632235">
                <a:tc>
                  <a:txBody>
                    <a:bodyPr/>
                    <a:lstStyle/>
                    <a:p>
                      <a:pPr marL="0" algn="ctr" defTabSz="457189" rtl="0" eaLnBrk="1" latinLnBrk="0" hangingPunct="1"/>
                      <a:r>
                        <a:rPr lang="en-US" sz="1600" b="1" kern="1200" dirty="0" smtClean="0">
                          <a:solidFill>
                            <a:schemeClr val="lt1"/>
                          </a:solidFill>
                          <a:latin typeface="+mn-lt"/>
                          <a:ea typeface="+mn-ea"/>
                          <a:cs typeface="+mn-cs"/>
                        </a:rPr>
                        <a:t>Role Name</a:t>
                      </a:r>
                      <a:endParaRPr lang="en-US" sz="1600" b="1" kern="1200" dirty="0">
                        <a:solidFill>
                          <a:schemeClr val="lt1"/>
                        </a:solidFill>
                        <a:latin typeface="+mn-lt"/>
                        <a:ea typeface="+mn-ea"/>
                        <a:cs typeface="+mn-cs"/>
                      </a:endParaRPr>
                    </a:p>
                  </a:txBody>
                  <a:tcPr marL="68580" marR="68580" marT="34290" marB="34290" anchor="ctr"/>
                </a:tc>
                <a:tc gridSpan="2">
                  <a:txBody>
                    <a:bodyPr/>
                    <a:lstStyle/>
                    <a:p>
                      <a:pPr algn="ctr"/>
                      <a:r>
                        <a:rPr lang="en-US" sz="1600" b="1" dirty="0" smtClean="0"/>
                        <a:t>Creator Forms</a:t>
                      </a:r>
                      <a:endParaRPr lang="en-US" sz="1600" b="1" dirty="0"/>
                    </a:p>
                  </a:txBody>
                  <a:tcPr marL="68580" marR="68580" marT="34290" marB="34290" anchor="ctr"/>
                </a:tc>
                <a:tc hMerge="1">
                  <a:txBody>
                    <a:bodyPr/>
                    <a:lstStyle/>
                    <a:p>
                      <a:endParaRPr lang="en-US" dirty="0"/>
                    </a:p>
                  </a:txBody>
                  <a:tcPr/>
                </a:tc>
                <a:tc gridSpan="2">
                  <a:txBody>
                    <a:bodyPr/>
                    <a:lstStyle/>
                    <a:p>
                      <a:pPr algn="ctr"/>
                      <a:r>
                        <a:rPr lang="en-US" sz="1600" b="1" dirty="0" smtClean="0"/>
                        <a:t>Assignee Forms</a:t>
                      </a:r>
                      <a:endParaRPr lang="en-US" sz="1600" b="1" dirty="0"/>
                    </a:p>
                  </a:txBody>
                  <a:tcPr marL="68580" marR="68580" marT="34290" marB="34290" anchor="ctr"/>
                </a:tc>
                <a:tc hMerge="1">
                  <a:txBody>
                    <a:bodyPr/>
                    <a:lstStyle/>
                    <a:p>
                      <a:endParaRPr lang="en-US" dirty="0"/>
                    </a:p>
                  </a:txBody>
                  <a:tcPr/>
                </a:tc>
                <a:tc gridSpan="2">
                  <a:txBody>
                    <a:bodyPr/>
                    <a:lstStyle/>
                    <a:p>
                      <a:pPr algn="ctr"/>
                      <a:r>
                        <a:rPr lang="en-US" sz="1600" b="1" dirty="0" smtClean="0"/>
                        <a:t>Other’s Forms</a:t>
                      </a:r>
                      <a:endParaRPr lang="en-US" sz="1600" b="1" dirty="0"/>
                    </a:p>
                  </a:txBody>
                  <a:tcPr marL="68580" marR="68580" marT="34290" marB="34290" anchor="ctr"/>
                </a:tc>
                <a:tc hMerge="1">
                  <a:txBody>
                    <a:bodyPr/>
                    <a:lstStyle/>
                    <a:p>
                      <a:pPr algn="ctr"/>
                      <a:endParaRPr lang="en-US" dirty="0"/>
                    </a:p>
                  </a:txBody>
                  <a:tcPr anchor="ctr"/>
                </a:tc>
                <a:extLst>
                  <a:ext uri="{0D108BD9-81ED-4DB2-BD59-A6C34878D82A}">
                    <a16:rowId xmlns:a16="http://schemas.microsoft.com/office/drawing/2014/main" xmlns="" val="3827379727"/>
                  </a:ext>
                </a:extLst>
              </a:tr>
              <a:tr h="368332">
                <a:tc>
                  <a:txBody>
                    <a:bodyPr/>
                    <a:lstStyle/>
                    <a:p>
                      <a:endParaRPr lang="en-US" sz="1600" dirty="0"/>
                    </a:p>
                  </a:txBody>
                  <a:tcPr marL="68580" marR="68580" marT="34290" marB="34290"/>
                </a:tc>
                <a:tc>
                  <a:txBody>
                    <a:bodyPr/>
                    <a:lstStyle/>
                    <a:p>
                      <a:pPr algn="ctr"/>
                      <a:r>
                        <a:rPr lang="en-US" sz="1600" b="1" dirty="0" smtClean="0"/>
                        <a:t>View By</a:t>
                      </a:r>
                      <a:endParaRPr lang="en-US" sz="1600" b="1" dirty="0"/>
                    </a:p>
                  </a:txBody>
                  <a:tcPr marL="68580" marR="68580" marT="34290" marB="34290"/>
                </a:tc>
                <a:tc>
                  <a:txBody>
                    <a:bodyPr/>
                    <a:lstStyle/>
                    <a:p>
                      <a:pPr algn="ctr"/>
                      <a:r>
                        <a:rPr lang="en-US" sz="1600" b="1" dirty="0" smtClean="0"/>
                        <a:t>Edit</a:t>
                      </a:r>
                      <a:endParaRPr lang="en-US" sz="1600" b="1" dirty="0"/>
                    </a:p>
                  </a:txBody>
                  <a:tcPr marL="68580" marR="68580" marT="34290" marB="34290"/>
                </a:tc>
                <a:tc>
                  <a:txBody>
                    <a:bodyPr/>
                    <a:lstStyle/>
                    <a:p>
                      <a:pPr algn="ctr"/>
                      <a:r>
                        <a:rPr lang="en-US" sz="1600" b="1" dirty="0" smtClean="0"/>
                        <a:t>View</a:t>
                      </a:r>
                      <a:r>
                        <a:rPr lang="en-US" sz="1600" b="1" baseline="0" dirty="0" smtClean="0"/>
                        <a:t> </a:t>
                      </a:r>
                      <a:r>
                        <a:rPr lang="en-US" sz="1600" b="1" dirty="0" smtClean="0"/>
                        <a:t>By</a:t>
                      </a:r>
                      <a:endParaRPr lang="en-US" sz="1600" b="1" dirty="0"/>
                    </a:p>
                  </a:txBody>
                  <a:tcPr marL="68580" marR="68580" marT="34290" marB="34290"/>
                </a:tc>
                <a:tc>
                  <a:txBody>
                    <a:bodyPr/>
                    <a:lstStyle/>
                    <a:p>
                      <a:pPr algn="ctr"/>
                      <a:r>
                        <a:rPr lang="en-US" sz="1600" b="1" dirty="0" smtClean="0"/>
                        <a:t>Edit</a:t>
                      </a:r>
                      <a:endParaRPr lang="en-US" sz="1600" b="1" dirty="0"/>
                    </a:p>
                  </a:txBody>
                  <a:tcPr marL="68580" marR="68580" marT="34290" marB="34290"/>
                </a:tc>
                <a:tc>
                  <a:txBody>
                    <a:bodyPr/>
                    <a:lstStyle/>
                    <a:p>
                      <a:pPr algn="ctr"/>
                      <a:r>
                        <a:rPr lang="en-US" sz="1600" b="1" smtClean="0"/>
                        <a:t>View By</a:t>
                      </a:r>
                      <a:endParaRPr lang="en-US" sz="1600" b="1" dirty="0"/>
                    </a:p>
                  </a:txBody>
                  <a:tcPr marL="68580" marR="68580" marT="34290" marB="34290"/>
                </a:tc>
                <a:tc>
                  <a:txBody>
                    <a:bodyPr/>
                    <a:lstStyle/>
                    <a:p>
                      <a:pPr algn="ctr"/>
                      <a:r>
                        <a:rPr lang="en-US" sz="1600" b="1" dirty="0" smtClean="0"/>
                        <a:t>Edit</a:t>
                      </a:r>
                      <a:endParaRPr lang="en-US" sz="1600" b="1" dirty="0"/>
                    </a:p>
                  </a:txBody>
                  <a:tcPr marL="68580" marR="68580" marT="34290" marB="34290"/>
                </a:tc>
                <a:extLst>
                  <a:ext uri="{0D108BD9-81ED-4DB2-BD59-A6C34878D82A}">
                    <a16:rowId xmlns:a16="http://schemas.microsoft.com/office/drawing/2014/main" xmlns="" val="1602287459"/>
                  </a:ext>
                </a:extLst>
              </a:tr>
              <a:tr h="404103">
                <a:tc>
                  <a:txBody>
                    <a:bodyPr/>
                    <a:lstStyle/>
                    <a:p>
                      <a:r>
                        <a:rPr lang="en-US" sz="1600" dirty="0" smtClean="0"/>
                        <a:t>STARS Submitter</a:t>
                      </a:r>
                      <a:endParaRPr lang="en-US" sz="1600" dirty="0"/>
                    </a:p>
                  </a:txBody>
                  <a:tcPr marL="68580" marR="68580" marT="34290" marB="34290"/>
                </a:tc>
                <a:tc>
                  <a:txBody>
                    <a:bodyPr/>
                    <a:lstStyle/>
                    <a:p>
                      <a:pPr algn="ctr"/>
                      <a:r>
                        <a:rPr lang="en-US" sz="1600" dirty="0" smtClean="0"/>
                        <a:t>TI</a:t>
                      </a:r>
                      <a:endParaRPr lang="en-US" sz="1600" dirty="0"/>
                    </a:p>
                  </a:txBody>
                  <a:tcPr marL="68580" marR="68580" marT="34290" marB="34290" anchor="ctr"/>
                </a:tc>
                <a:tc>
                  <a:txBody>
                    <a:bodyPr/>
                    <a:lstStyle/>
                    <a:p>
                      <a:pPr algn="ctr"/>
                      <a:r>
                        <a:rPr lang="en-US" sz="1600" dirty="0" smtClean="0"/>
                        <a:t>Yes</a:t>
                      </a:r>
                      <a:endParaRPr lang="en-US" sz="1600" dirty="0"/>
                    </a:p>
                  </a:txBody>
                  <a:tcPr marL="68580" marR="68580" marT="34290" marB="34290" anchor="ctr"/>
                </a:tc>
                <a:tc>
                  <a:txBody>
                    <a:bodyPr/>
                    <a:lstStyle/>
                    <a:p>
                      <a:pPr algn="ctr"/>
                      <a:r>
                        <a:rPr lang="en-US" sz="1600" dirty="0" smtClean="0"/>
                        <a:t>TI</a:t>
                      </a:r>
                      <a:endParaRPr lang="en-US" sz="1600" dirty="0"/>
                    </a:p>
                  </a:txBody>
                  <a:tcPr marL="68580" marR="68580" marT="34290" marB="34290" anchor="ctr"/>
                </a:tc>
                <a:tc>
                  <a:txBody>
                    <a:bodyPr/>
                    <a:lstStyle/>
                    <a:p>
                      <a:pPr algn="ctr"/>
                      <a:r>
                        <a:rPr lang="en-US" sz="1600" dirty="0" smtClean="0"/>
                        <a:t>Yes</a:t>
                      </a:r>
                      <a:endParaRPr lang="en-US" sz="1600" dirty="0"/>
                    </a:p>
                  </a:txBody>
                  <a:tcPr marL="68580" marR="68580" marT="34290" marB="34290" anchor="ctr"/>
                </a:tc>
                <a:tc>
                  <a:txBody>
                    <a:bodyPr/>
                    <a:lstStyle/>
                    <a:p>
                      <a:pPr algn="ctr"/>
                      <a:r>
                        <a:rPr lang="en-US" sz="1600" dirty="0" smtClean="0"/>
                        <a:t>NA</a:t>
                      </a:r>
                      <a:endParaRPr lang="en-US" sz="1600" dirty="0"/>
                    </a:p>
                  </a:txBody>
                  <a:tcPr marL="68580" marR="68580" marT="34290" marB="34290" anchor="ctr"/>
                </a:tc>
                <a:tc>
                  <a:txBody>
                    <a:bodyPr/>
                    <a:lstStyle/>
                    <a:p>
                      <a:pPr algn="ctr"/>
                      <a:r>
                        <a:rPr lang="en-US" sz="1600" dirty="0" smtClean="0"/>
                        <a:t>NA</a:t>
                      </a:r>
                      <a:endParaRPr lang="en-US" sz="1600" dirty="0"/>
                    </a:p>
                  </a:txBody>
                  <a:tcPr marL="68580" marR="68580" marT="34290" marB="34290" anchor="ctr"/>
                </a:tc>
                <a:extLst>
                  <a:ext uri="{0D108BD9-81ED-4DB2-BD59-A6C34878D82A}">
                    <a16:rowId xmlns:a16="http://schemas.microsoft.com/office/drawing/2014/main" xmlns="" val="3747071537"/>
                  </a:ext>
                </a:extLst>
              </a:tr>
              <a:tr h="368332">
                <a:tc>
                  <a:txBody>
                    <a:bodyPr/>
                    <a:lstStyle/>
                    <a:p>
                      <a:r>
                        <a:rPr lang="en-US" sz="1600" dirty="0" smtClean="0"/>
                        <a:t>STARS Team</a:t>
                      </a:r>
                      <a:r>
                        <a:rPr lang="en-US" sz="1600" baseline="0" dirty="0" smtClean="0"/>
                        <a:t> Member</a:t>
                      </a:r>
                      <a:endParaRPr lang="en-US" sz="1600" dirty="0"/>
                    </a:p>
                  </a:txBody>
                  <a:tcPr marL="68580" marR="68580" marT="34290" marB="34290"/>
                </a:tc>
                <a:tc>
                  <a:txBody>
                    <a:bodyPr/>
                    <a:lstStyle/>
                    <a:p>
                      <a:pPr algn="ctr"/>
                      <a:r>
                        <a:rPr lang="en-US" sz="1600" dirty="0" smtClean="0"/>
                        <a:t>TI/Search</a:t>
                      </a:r>
                      <a:endParaRPr lang="en-US" sz="1600" dirty="0"/>
                    </a:p>
                  </a:txBody>
                  <a:tcPr marL="68580" marR="68580" marT="34290" marB="34290" anchor="ctr"/>
                </a:tc>
                <a:tc>
                  <a:txBody>
                    <a:bodyPr/>
                    <a:lstStyle/>
                    <a:p>
                      <a:pPr algn="ctr"/>
                      <a:r>
                        <a:rPr lang="en-US" sz="1600" dirty="0" smtClean="0"/>
                        <a:t>Yes</a:t>
                      </a:r>
                      <a:endParaRPr lang="en-US" sz="1600" dirty="0"/>
                    </a:p>
                  </a:txBody>
                  <a:tcPr marL="68580" marR="68580" marT="34290" marB="34290" anchor="ctr"/>
                </a:tc>
                <a:tc>
                  <a:txBody>
                    <a:bodyPr/>
                    <a:lstStyle/>
                    <a:p>
                      <a:pPr algn="ctr"/>
                      <a:r>
                        <a:rPr lang="en-US" sz="1600" dirty="0" smtClean="0"/>
                        <a:t>TI/Search</a:t>
                      </a:r>
                      <a:endParaRPr lang="en-US" sz="1600" dirty="0"/>
                    </a:p>
                  </a:txBody>
                  <a:tcPr marL="68580" marR="68580" marT="34290" marB="34290" anchor="ctr"/>
                </a:tc>
                <a:tc>
                  <a:txBody>
                    <a:bodyPr/>
                    <a:lstStyle/>
                    <a:p>
                      <a:pPr algn="ctr"/>
                      <a:r>
                        <a:rPr lang="en-US" sz="1600" dirty="0" smtClean="0"/>
                        <a:t>Yes</a:t>
                      </a:r>
                      <a:endParaRPr lang="en-US" sz="1600" dirty="0"/>
                    </a:p>
                  </a:txBody>
                  <a:tcPr marL="68580" marR="68580" marT="34290" marB="34290" anchor="ctr"/>
                </a:tc>
                <a:tc>
                  <a:txBody>
                    <a:bodyPr/>
                    <a:lstStyle/>
                    <a:p>
                      <a:pPr algn="ctr"/>
                      <a:r>
                        <a:rPr lang="en-US" sz="1600" dirty="0" smtClean="0"/>
                        <a:t>Search</a:t>
                      </a:r>
                      <a:endParaRPr lang="en-US" sz="1600" dirty="0"/>
                    </a:p>
                  </a:txBody>
                  <a:tcPr marL="68580" marR="68580" marT="34290" marB="34290" anchor="ctr"/>
                </a:tc>
                <a:tc>
                  <a:txBody>
                    <a:bodyPr/>
                    <a:lstStyle/>
                    <a:p>
                      <a:pPr algn="ctr"/>
                      <a:r>
                        <a:rPr lang="en-US" sz="1600" dirty="0" smtClean="0"/>
                        <a:t>NA</a:t>
                      </a:r>
                      <a:endParaRPr lang="en-US" sz="1600" dirty="0"/>
                    </a:p>
                  </a:txBody>
                  <a:tcPr marL="68580" marR="68580" marT="34290" marB="34290" anchor="ctr"/>
                </a:tc>
                <a:extLst>
                  <a:ext uri="{0D108BD9-81ED-4DB2-BD59-A6C34878D82A}">
                    <a16:rowId xmlns:a16="http://schemas.microsoft.com/office/drawing/2014/main" xmlns="" val="125305973"/>
                  </a:ext>
                </a:extLst>
              </a:tr>
            </a:tbl>
          </a:graphicData>
        </a:graphic>
      </p:graphicFrame>
      <p:sp>
        <p:nvSpPr>
          <p:cNvPr id="5" name="Slide Number Placeholder 4"/>
          <p:cNvSpPr>
            <a:spLocks noGrp="1"/>
          </p:cNvSpPr>
          <p:nvPr>
            <p:ph type="sldNum" sz="quarter" idx="10"/>
          </p:nvPr>
        </p:nvSpPr>
        <p:spPr/>
        <p:txBody>
          <a:bodyPr/>
          <a:lstStyle/>
          <a:p>
            <a:fld id="{3F8D7C79-9F0D-45BA-8AA8-25F5A89F7A34}" type="slidenum">
              <a:rPr lang="en-US" smtClean="0"/>
              <a:t>6</a:t>
            </a:fld>
            <a:endParaRPr lang="en-US"/>
          </a:p>
        </p:txBody>
      </p:sp>
    </p:spTree>
    <p:extLst>
      <p:ext uri="{BB962C8B-B14F-4D97-AF65-F5344CB8AC3E}">
        <p14:creationId xmlns:p14="http://schemas.microsoft.com/office/powerpoint/2010/main" val="3083486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into STARS</a:t>
            </a:r>
            <a:endParaRPr lang="en-US" dirty="0"/>
          </a:p>
        </p:txBody>
      </p:sp>
      <p:sp>
        <p:nvSpPr>
          <p:cNvPr id="3" name="Content Placeholder 2"/>
          <p:cNvSpPr>
            <a:spLocks noGrp="1"/>
          </p:cNvSpPr>
          <p:nvPr>
            <p:ph idx="1"/>
          </p:nvPr>
        </p:nvSpPr>
        <p:spPr>
          <a:xfrm>
            <a:off x="457200" y="1801495"/>
            <a:ext cx="8229600" cy="1219291"/>
          </a:xfrm>
        </p:spPr>
        <p:txBody>
          <a:bodyPr/>
          <a:lstStyle/>
          <a:p>
            <a:r>
              <a:rPr lang="en-US" sz="2800" u="sng" dirty="0" smtClean="0">
                <a:hlinkClick r:id="rId3"/>
              </a:rPr>
              <a:t>https</a:t>
            </a:r>
            <a:r>
              <a:rPr lang="en-US" sz="2800" u="sng" dirty="0">
                <a:hlinkClick r:id="rId3"/>
              </a:rPr>
              <a:t>://</a:t>
            </a:r>
            <a:r>
              <a:rPr lang="en-US" sz="2800" u="sng" dirty="0" smtClean="0">
                <a:hlinkClick r:id="rId3"/>
              </a:rPr>
              <a:t>stars.entellitrak.com</a:t>
            </a:r>
            <a:endParaRPr lang="en-US" sz="2400" dirty="0"/>
          </a:p>
        </p:txBody>
      </p:sp>
      <p:pic>
        <p:nvPicPr>
          <p:cNvPr id="4" name="Picture 3"/>
          <p:cNvPicPr>
            <a:picLocks noChangeAspect="1"/>
          </p:cNvPicPr>
          <p:nvPr/>
        </p:nvPicPr>
        <p:blipFill rotWithShape="1">
          <a:blip r:embed="rId4"/>
          <a:srcRect b="45972"/>
          <a:stretch/>
        </p:blipFill>
        <p:spPr>
          <a:xfrm>
            <a:off x="1137850" y="2538548"/>
            <a:ext cx="7144213" cy="2170113"/>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bwMode="auto">
          <a:xfrm>
            <a:off x="457200" y="4991009"/>
            <a:ext cx="8229600" cy="12192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25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NOTE: Username and Password are case sensitive</a:t>
            </a:r>
            <a:endParaRPr lang="en-US" sz="2400" dirty="0"/>
          </a:p>
        </p:txBody>
      </p:sp>
      <p:sp>
        <p:nvSpPr>
          <p:cNvPr id="6" name="Slide Number Placeholder 5"/>
          <p:cNvSpPr>
            <a:spLocks noGrp="1"/>
          </p:cNvSpPr>
          <p:nvPr>
            <p:ph type="sldNum" sz="quarter" idx="10"/>
          </p:nvPr>
        </p:nvSpPr>
        <p:spPr/>
        <p:txBody>
          <a:bodyPr/>
          <a:lstStyle/>
          <a:p>
            <a:fld id="{3F8D7C79-9F0D-45BA-8AA8-25F5A89F7A34}" type="slidenum">
              <a:rPr lang="en-US" smtClean="0"/>
              <a:t>7</a:t>
            </a:fld>
            <a:endParaRPr lang="en-US"/>
          </a:p>
        </p:txBody>
      </p:sp>
    </p:spTree>
    <p:extLst>
      <p:ext uri="{BB962C8B-B14F-4D97-AF65-F5344CB8AC3E}">
        <p14:creationId xmlns:p14="http://schemas.microsoft.com/office/powerpoint/2010/main" val="1003736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Sharing Data</a:t>
            </a:r>
            <a:endParaRPr lang="en-US" dirty="0"/>
          </a:p>
        </p:txBody>
      </p:sp>
      <p:sp>
        <p:nvSpPr>
          <p:cNvPr id="5" name="Text Placeholder 4"/>
          <p:cNvSpPr>
            <a:spLocks noGrp="1"/>
          </p:cNvSpPr>
          <p:nvPr>
            <p:ph type="body" idx="1"/>
          </p:nvPr>
        </p:nvSpPr>
        <p:spPr/>
        <p:txBody>
          <a:bodyPr/>
          <a:lstStyle/>
          <a:p>
            <a:r>
              <a:rPr lang="en-US" dirty="0" smtClean="0"/>
              <a:t>With MIPPA</a:t>
            </a:r>
            <a:r>
              <a:rPr lang="en-US" dirty="0"/>
              <a:t> </a:t>
            </a:r>
            <a:r>
              <a:rPr lang="en-US" dirty="0" smtClean="0"/>
              <a:t>&amp; SMP</a:t>
            </a:r>
            <a:endParaRPr lang="en-US" dirty="0"/>
          </a:p>
        </p:txBody>
      </p:sp>
      <p:sp>
        <p:nvSpPr>
          <p:cNvPr id="2" name="Slide Number Placeholder 1"/>
          <p:cNvSpPr>
            <a:spLocks noGrp="1"/>
          </p:cNvSpPr>
          <p:nvPr>
            <p:ph type="sldNum" sz="quarter" idx="10"/>
          </p:nvPr>
        </p:nvSpPr>
        <p:spPr/>
        <p:txBody>
          <a:bodyPr/>
          <a:lstStyle/>
          <a:p>
            <a:fld id="{3F8D7C79-9F0D-45BA-8AA8-25F5A89F7A34}" type="slidenum">
              <a:rPr lang="en-US" smtClean="0"/>
              <a:t>8</a:t>
            </a:fld>
            <a:endParaRPr lang="en-US"/>
          </a:p>
        </p:txBody>
      </p:sp>
    </p:spTree>
    <p:extLst>
      <p:ext uri="{BB962C8B-B14F-4D97-AF65-F5344CB8AC3E}">
        <p14:creationId xmlns:p14="http://schemas.microsoft.com/office/powerpoint/2010/main" val="1189387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Sharing Data Overview	</a:t>
            </a:r>
            <a:endParaRPr lang="en-US" dirty="0"/>
          </a:p>
        </p:txBody>
      </p:sp>
      <p:sp>
        <p:nvSpPr>
          <p:cNvPr id="5" name="Content Placeholder 4"/>
          <p:cNvSpPr>
            <a:spLocks noGrp="1"/>
          </p:cNvSpPr>
          <p:nvPr>
            <p:ph idx="1"/>
          </p:nvPr>
        </p:nvSpPr>
        <p:spPr/>
        <p:txBody>
          <a:bodyPr/>
          <a:lstStyle/>
          <a:p>
            <a:r>
              <a:rPr lang="en-US" dirty="0" smtClean="0"/>
              <a:t>Each of the three main forms (Beneficiary Contact, Group Outreach, and Media) have the ability to share data with MIPPA and/or SMP</a:t>
            </a:r>
          </a:p>
          <a:p>
            <a:r>
              <a:rPr lang="en-US" dirty="0" smtClean="0"/>
              <a:t>Ensure the appropriate boxes are checked and entered in order to accurately report shared program activities</a:t>
            </a:r>
            <a:endParaRPr lang="en-US" dirty="0"/>
          </a:p>
        </p:txBody>
      </p:sp>
      <p:sp>
        <p:nvSpPr>
          <p:cNvPr id="2" name="Slide Number Placeholder 1"/>
          <p:cNvSpPr>
            <a:spLocks noGrp="1"/>
          </p:cNvSpPr>
          <p:nvPr>
            <p:ph type="sldNum" sz="quarter" idx="10"/>
          </p:nvPr>
        </p:nvSpPr>
        <p:spPr/>
        <p:txBody>
          <a:bodyPr/>
          <a:lstStyle/>
          <a:p>
            <a:fld id="{3F8D7C79-9F0D-45BA-8AA8-25F5A89F7A34}" type="slidenum">
              <a:rPr lang="en-US" smtClean="0"/>
              <a:t>9</a:t>
            </a:fld>
            <a:endParaRPr lang="en-US"/>
          </a:p>
        </p:txBody>
      </p:sp>
    </p:spTree>
    <p:extLst>
      <p:ext uri="{BB962C8B-B14F-4D97-AF65-F5344CB8AC3E}">
        <p14:creationId xmlns:p14="http://schemas.microsoft.com/office/powerpoint/2010/main" val="3980535238"/>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AC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edian">
  <a:themeElements>
    <a:clrScheme name="Custom 3">
      <a:dk1>
        <a:srgbClr val="595959"/>
      </a:dk1>
      <a:lt1>
        <a:sysClr val="window" lastClr="FFFFFF"/>
      </a:lt1>
      <a:dk2>
        <a:srgbClr val="595959"/>
      </a:dk2>
      <a:lt2>
        <a:srgbClr val="EBDDC3"/>
      </a:lt2>
      <a:accent1>
        <a:srgbClr val="3C619E"/>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6B324B68254640AC2780AD0CE76F24" ma:contentTypeVersion="2" ma:contentTypeDescription="Create a new document." ma:contentTypeScope="" ma:versionID="cb89d1f8cc18059d0dd33879aa51c244">
  <xsd:schema xmlns:xsd="http://www.w3.org/2001/XMLSchema" xmlns:xs="http://www.w3.org/2001/XMLSchema" xmlns:p="http://schemas.microsoft.com/office/2006/metadata/properties" xmlns:ns2="77f37c45-e451-4289-b882-2d4706943fea" targetNamespace="http://schemas.microsoft.com/office/2006/metadata/properties" ma:root="true" ma:fieldsID="c216f0662e1b0c70703e54107a3f486b" ns2:_="">
    <xsd:import namespace="77f37c45-e451-4289-b882-2d4706943fe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f37c45-e451-4289-b882-2d4706943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B03AAA-4EDE-45A0-8525-F36B63902E66}"/>
</file>

<file path=customXml/itemProps2.xml><?xml version="1.0" encoding="utf-8"?>
<ds:datastoreItem xmlns:ds="http://schemas.openxmlformats.org/officeDocument/2006/customXml" ds:itemID="{0E7D64E9-C44A-4D55-9090-FC1BE0F1EAE8}"/>
</file>

<file path=customXml/itemProps3.xml><?xml version="1.0" encoding="utf-8"?>
<ds:datastoreItem xmlns:ds="http://schemas.openxmlformats.org/officeDocument/2006/customXml" ds:itemID="{7FB6A240-4A96-4F10-9EC7-6B5F4D2343B0}"/>
</file>

<file path=docProps/app.xml><?xml version="1.0" encoding="utf-8"?>
<Properties xmlns="http://schemas.openxmlformats.org/officeDocument/2006/extended-properties" xmlns:vt="http://schemas.openxmlformats.org/officeDocument/2006/docPropsVTypes">
  <Template>ACL</Template>
  <TotalTime>2338</TotalTime>
  <Words>2849</Words>
  <Application>Microsoft Office PowerPoint</Application>
  <PresentationFormat>On-screen Show (4:3)</PresentationFormat>
  <Paragraphs>402</Paragraphs>
  <Slides>54</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54</vt:i4>
      </vt:variant>
    </vt:vector>
  </HeadingPairs>
  <TitlesOfParts>
    <vt:vector size="61" baseType="lpstr">
      <vt:lpstr>Arial</vt:lpstr>
      <vt:lpstr>Calibri</vt:lpstr>
      <vt:lpstr>Tw Cen MT</vt:lpstr>
      <vt:lpstr>Wingdings</vt:lpstr>
      <vt:lpstr>Wingdings 2</vt:lpstr>
      <vt:lpstr>ACL</vt:lpstr>
      <vt:lpstr>Median</vt:lpstr>
      <vt:lpstr>STARS Beneficiary Contact Form Introduction</vt:lpstr>
      <vt:lpstr>Agenda</vt:lpstr>
      <vt:lpstr>Stars introduction and access</vt:lpstr>
      <vt:lpstr>STARS</vt:lpstr>
      <vt:lpstr>Gaining Access to STARS</vt:lpstr>
      <vt:lpstr>View and Edit Form Permissions</vt:lpstr>
      <vt:lpstr>Logging into STARS</vt:lpstr>
      <vt:lpstr>Sharing Data</vt:lpstr>
      <vt:lpstr>Sharing Data Overview </vt:lpstr>
      <vt:lpstr>Beneficiary Contact Form</vt:lpstr>
      <vt:lpstr>Required Fields</vt:lpstr>
      <vt:lpstr>Adding a New Form</vt:lpstr>
      <vt:lpstr>MIPPA </vt:lpstr>
      <vt:lpstr>SMP Reporting</vt:lpstr>
      <vt:lpstr>SMP Reporting, cont. </vt:lpstr>
      <vt:lpstr>Session Conducted By</vt:lpstr>
      <vt:lpstr>Beneficiary Information</vt:lpstr>
      <vt:lpstr>Beneficiary Residence Info</vt:lpstr>
      <vt:lpstr>How Did Beneficiary Learn About SHIP?</vt:lpstr>
      <vt:lpstr>Method of Contact Changes</vt:lpstr>
      <vt:lpstr>Beneficiary Demographics</vt:lpstr>
      <vt:lpstr>English as a Primary Language</vt:lpstr>
      <vt:lpstr>Beneficiary Income &amp; Assets</vt:lpstr>
      <vt:lpstr>Receiving or Applying for SSDI?</vt:lpstr>
      <vt:lpstr>Topics Discussed</vt:lpstr>
      <vt:lpstr>New Topics Discussed: Disenrollment</vt:lpstr>
      <vt:lpstr>New Topics Discussed: Part D LIS</vt:lpstr>
      <vt:lpstr>New Topics Discussed: Medicaid</vt:lpstr>
      <vt:lpstr>New Topics Discussed: Other Insurance</vt:lpstr>
      <vt:lpstr>New Topics Discussed: Additional Topics</vt:lpstr>
      <vt:lpstr>Time Spent</vt:lpstr>
      <vt:lpstr>Status</vt:lpstr>
      <vt:lpstr>Special Use Fields</vt:lpstr>
      <vt:lpstr>Notes and File Attachments</vt:lpstr>
      <vt:lpstr>SHIP Additional Beneficiary Sessions</vt:lpstr>
      <vt:lpstr>Additional Contacts on Same Issue</vt:lpstr>
      <vt:lpstr>Entering Additional Contacts</vt:lpstr>
      <vt:lpstr>Additional Contact Screenshot</vt:lpstr>
      <vt:lpstr>Part D/MAPD Enrollment Data</vt:lpstr>
      <vt:lpstr>Overview</vt:lpstr>
      <vt:lpstr>Components of New Data</vt:lpstr>
      <vt:lpstr>Collection of Enrollment Data</vt:lpstr>
      <vt:lpstr>Part D/MAPD Enrollment Data Steps</vt:lpstr>
      <vt:lpstr>STARS Plan Cost SUF Fields</vt:lpstr>
      <vt:lpstr>PlanFinder Cost Data</vt:lpstr>
      <vt:lpstr>Example: Entering Cost Data in STARS</vt:lpstr>
      <vt:lpstr>MPF Application Confirmation</vt:lpstr>
      <vt:lpstr>Attach Part D Cost Verification</vt:lpstr>
      <vt:lpstr>Data Transfer from NPR</vt:lpstr>
      <vt:lpstr>Data Transfer and Timing</vt:lpstr>
      <vt:lpstr>Accessing NPR Data in STARS</vt:lpstr>
      <vt:lpstr>FORM Demonstration    Questions? </vt:lpstr>
      <vt:lpstr>Questions: Use Chat or Raise Hand</vt:lpstr>
      <vt:lpstr>Thank you for participating!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STARS Forms</dc:title>
  <dc:creator>Kinney, Rebecca (ACL)</dc:creator>
  <cp:lastModifiedBy>Ginny Paulson</cp:lastModifiedBy>
  <cp:revision>162</cp:revision>
  <dcterms:created xsi:type="dcterms:W3CDTF">2018-03-29T12:49:50Z</dcterms:created>
  <dcterms:modified xsi:type="dcterms:W3CDTF">2018-05-03T14:24:03Z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0x0101009B6B324B68254640AC2780AD0CE76F24</vt:lpwstr>
  </property>
</Properties>
</file>