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1.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1.xml" ContentType="application/vnd.openxmlformats-officedocument.theme+xml"/>
  <Override PartName="/ppt/diagrams/layout2.xml" ContentType="application/vnd.openxmlformats-officedocument.drawingml.diagramLayout+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6" r:id="rId2"/>
    <p:sldId id="257" r:id="rId3"/>
    <p:sldId id="289" r:id="rId4"/>
    <p:sldId id="290" r:id="rId5"/>
    <p:sldId id="286" r:id="rId6"/>
    <p:sldId id="287" r:id="rId7"/>
    <p:sldId id="288" r:id="rId8"/>
    <p:sldId id="292" r:id="rId9"/>
    <p:sldId id="279" r:id="rId10"/>
    <p:sldId id="291" r:id="rId11"/>
    <p:sldId id="280" r:id="rId12"/>
    <p:sldId id="293" r:id="rId13"/>
    <p:sldId id="294" r:id="rId14"/>
    <p:sldId id="261" r:id="rId15"/>
    <p:sldId id="264" r:id="rId16"/>
    <p:sldId id="271" r:id="rId17"/>
    <p:sldId id="263" r:id="rId18"/>
    <p:sldId id="267" r:id="rId19"/>
    <p:sldId id="268" r:id="rId20"/>
    <p:sldId id="269" r:id="rId21"/>
    <p:sldId id="270" r:id="rId22"/>
    <p:sldId id="295" r:id="rId23"/>
    <p:sldId id="278" r:id="rId24"/>
    <p:sldId id="283" r:id="rId25"/>
    <p:sldId id="284" r:id="rId26"/>
    <p:sldId id="285" r:id="rId27"/>
    <p:sldId id="272" r:id="rId28"/>
    <p:sldId id="273" r:id="rId29"/>
    <p:sldId id="277" r:id="rId30"/>
    <p:sldId id="258" r:id="rId31"/>
    <p:sldId id="259" r:id="rId32"/>
    <p:sldId id="260" r:id="rId33"/>
    <p:sldId id="298" r:id="rId34"/>
    <p:sldId id="299" r:id="rId35"/>
    <p:sldId id="300" r:id="rId36"/>
    <p:sldId id="301" r:id="rId37"/>
    <p:sldId id="305" r:id="rId38"/>
    <p:sldId id="303" r:id="rId39"/>
    <p:sldId id="304" r:id="rId40"/>
    <p:sldId id="306" r:id="rId41"/>
    <p:sldId id="307" r:id="rId42"/>
    <p:sldId id="30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5646" autoAdjust="0"/>
  </p:normalViewPr>
  <p:slideViewPr>
    <p:cSldViewPr snapToGrid="0">
      <p:cViewPr varScale="1">
        <p:scale>
          <a:sx n="73" d="100"/>
          <a:sy n="73" d="100"/>
        </p:scale>
        <p:origin x="107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52178B-A0A5-4E0D-9A8C-9624D3A882C5}" type="doc">
      <dgm:prSet loTypeId="urn:microsoft.com/office/officeart/2008/layout/AscendingPictureAccentProcess" loCatId="process" qsTypeId="urn:microsoft.com/office/officeart/2005/8/quickstyle/simple1" qsCatId="simple" csTypeId="urn:microsoft.com/office/officeart/2005/8/colors/colorful1" csCatId="colorful" phldr="1"/>
      <dgm:spPr/>
      <dgm:t>
        <a:bodyPr/>
        <a:lstStyle/>
        <a:p>
          <a:endParaRPr lang="en-US"/>
        </a:p>
      </dgm:t>
    </dgm:pt>
    <dgm:pt modelId="{6287E892-C12F-4F7A-92D6-91E9D2AD9988}">
      <dgm:prSet phldrT="[Text]" custT="1"/>
      <dgm:spPr/>
      <dgm:t>
        <a:bodyPr/>
        <a:lstStyle/>
        <a:p>
          <a:r>
            <a:rPr lang="en-US" sz="1400" b="1" dirty="0" smtClean="0"/>
            <a:t>Collaborative Effort</a:t>
          </a:r>
          <a:endParaRPr lang="en-US" sz="1400" b="1" dirty="0"/>
        </a:p>
      </dgm:t>
    </dgm:pt>
    <dgm:pt modelId="{1451E554-92D8-40F6-A289-D1AC12E338A9}" type="parTrans" cxnId="{A083370C-5899-4886-9C61-5E4BBD5F75BB}">
      <dgm:prSet/>
      <dgm:spPr/>
      <dgm:t>
        <a:bodyPr/>
        <a:lstStyle/>
        <a:p>
          <a:endParaRPr lang="en-US"/>
        </a:p>
      </dgm:t>
    </dgm:pt>
    <dgm:pt modelId="{DD5B5D02-B867-4123-8AE4-F9E14BACC0E7}" type="sibTrans" cxnId="{A083370C-5899-4886-9C61-5E4BBD5F75BB}">
      <dgm:prSet/>
      <dgm:spPr>
        <a:blipFill dpi="0" rotWithShape="1">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Lst>
          </a:blip>
          <a:srcRect/>
          <a:stretch>
            <a:fillRect l="-10667" t="-6013" r="-9597" b="-14259"/>
          </a:stretch>
        </a:blipFill>
        <a:ln w="38100">
          <a:solidFill>
            <a:srgbClr val="B88265"/>
          </a:solidFill>
        </a:ln>
      </dgm:spPr>
      <dgm:t>
        <a:bodyPr/>
        <a:lstStyle/>
        <a:p>
          <a:endParaRPr lang="en-US"/>
        </a:p>
      </dgm:t>
    </dgm:pt>
    <dgm:pt modelId="{DE3B37F5-2E20-47C0-B5CF-C81C87EC549B}">
      <dgm:prSet phldrT="[Text]" custT="1"/>
      <dgm:spPr/>
      <dgm:t>
        <a:bodyPr/>
        <a:lstStyle/>
        <a:p>
          <a:r>
            <a:rPr lang="en-US" sz="1400" b="1" dirty="0" smtClean="0"/>
            <a:t>End Users Satisfied</a:t>
          </a:r>
          <a:endParaRPr lang="en-US" sz="1400" b="1" dirty="0"/>
        </a:p>
      </dgm:t>
    </dgm:pt>
    <dgm:pt modelId="{8C8B7E5B-9647-4A0F-8C64-75EDDED04F78}" type="parTrans" cxnId="{B02A6F66-FFF0-4CD4-AB82-83700991D41B}">
      <dgm:prSet/>
      <dgm:spPr/>
      <dgm:t>
        <a:bodyPr/>
        <a:lstStyle/>
        <a:p>
          <a:endParaRPr lang="en-US"/>
        </a:p>
      </dgm:t>
    </dgm:pt>
    <dgm:pt modelId="{EA2C577E-C24B-4412-BCE0-879F03C21260}" type="sibTrans" cxnId="{B02A6F66-FFF0-4CD4-AB82-83700991D41B}">
      <dgm:prSet/>
      <dgm:spPr>
        <a:blipFill>
          <a:blip xmlns:r="http://schemas.openxmlformats.org/officeDocument/2006/relationships"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a:blipFill>
        <a:ln>
          <a:noFill/>
        </a:ln>
      </dgm:spPr>
      <dgm:t>
        <a:bodyPr/>
        <a:lstStyle/>
        <a:p>
          <a:endParaRPr lang="en-US"/>
        </a:p>
      </dgm:t>
    </dgm:pt>
    <dgm:pt modelId="{2908C0A4-EE0D-41E5-8E2F-E9668CDFB372}" type="pres">
      <dgm:prSet presAssocID="{B152178B-A0A5-4E0D-9A8C-9624D3A882C5}" presName="Name0" presStyleCnt="0">
        <dgm:presLayoutVars>
          <dgm:chMax val="7"/>
          <dgm:chPref val="7"/>
          <dgm:dir/>
        </dgm:presLayoutVars>
      </dgm:prSet>
      <dgm:spPr/>
      <dgm:t>
        <a:bodyPr/>
        <a:lstStyle/>
        <a:p>
          <a:endParaRPr lang="en-US"/>
        </a:p>
      </dgm:t>
    </dgm:pt>
    <dgm:pt modelId="{FB7A1982-03AE-4884-86BE-678670B425D9}" type="pres">
      <dgm:prSet presAssocID="{B152178B-A0A5-4E0D-9A8C-9624D3A882C5}" presName="dot1" presStyleLbl="alignNode1" presStyleIdx="0" presStyleCnt="10"/>
      <dgm:spPr/>
    </dgm:pt>
    <dgm:pt modelId="{75A33FA4-6997-444C-8495-FB7ECCD021C6}" type="pres">
      <dgm:prSet presAssocID="{B152178B-A0A5-4E0D-9A8C-9624D3A882C5}" presName="dot2" presStyleLbl="alignNode1" presStyleIdx="1" presStyleCnt="10"/>
      <dgm:spPr/>
    </dgm:pt>
    <dgm:pt modelId="{166B191B-5D36-459C-B2B5-BB741D76616A}" type="pres">
      <dgm:prSet presAssocID="{B152178B-A0A5-4E0D-9A8C-9624D3A882C5}" presName="dot3" presStyleLbl="alignNode1" presStyleIdx="2" presStyleCnt="10"/>
      <dgm:spPr/>
    </dgm:pt>
    <dgm:pt modelId="{32089BDD-5F3D-46EE-A821-48AC18F370E8}" type="pres">
      <dgm:prSet presAssocID="{B152178B-A0A5-4E0D-9A8C-9624D3A882C5}" presName="dotArrow1" presStyleLbl="alignNode1" presStyleIdx="3" presStyleCnt="10"/>
      <dgm:spPr/>
    </dgm:pt>
    <dgm:pt modelId="{E98404FF-104D-417F-9CDE-2C5197E1D3E4}" type="pres">
      <dgm:prSet presAssocID="{B152178B-A0A5-4E0D-9A8C-9624D3A882C5}" presName="dotArrow2" presStyleLbl="alignNode1" presStyleIdx="4" presStyleCnt="10"/>
      <dgm:spPr/>
    </dgm:pt>
    <dgm:pt modelId="{8A7E9882-B051-4C1C-995F-33152A09CB9F}" type="pres">
      <dgm:prSet presAssocID="{B152178B-A0A5-4E0D-9A8C-9624D3A882C5}" presName="dotArrow3" presStyleLbl="alignNode1" presStyleIdx="5" presStyleCnt="10"/>
      <dgm:spPr/>
    </dgm:pt>
    <dgm:pt modelId="{52439953-47C8-4FFE-9C65-F4A220FB51E9}" type="pres">
      <dgm:prSet presAssocID="{B152178B-A0A5-4E0D-9A8C-9624D3A882C5}" presName="dotArrow4" presStyleLbl="alignNode1" presStyleIdx="6" presStyleCnt="10"/>
      <dgm:spPr/>
    </dgm:pt>
    <dgm:pt modelId="{2B90DDDA-19ED-4F63-9A83-17DBCB24EEE2}" type="pres">
      <dgm:prSet presAssocID="{B152178B-A0A5-4E0D-9A8C-9624D3A882C5}" presName="dotArrow5" presStyleLbl="alignNode1" presStyleIdx="7" presStyleCnt="10"/>
      <dgm:spPr/>
    </dgm:pt>
    <dgm:pt modelId="{79AE3404-E165-40D9-A778-D10E94863E1D}" type="pres">
      <dgm:prSet presAssocID="{B152178B-A0A5-4E0D-9A8C-9624D3A882C5}" presName="dotArrow6" presStyleLbl="alignNode1" presStyleIdx="8" presStyleCnt="10"/>
      <dgm:spPr/>
    </dgm:pt>
    <dgm:pt modelId="{33BAE6F7-719F-44D2-A964-53471B6DEAC1}" type="pres">
      <dgm:prSet presAssocID="{B152178B-A0A5-4E0D-9A8C-9624D3A882C5}" presName="dotArrow7" presStyleLbl="alignNode1" presStyleIdx="9" presStyleCnt="10"/>
      <dgm:spPr/>
    </dgm:pt>
    <dgm:pt modelId="{BF915F5B-A7CD-4121-938E-A8B2A3214B50}" type="pres">
      <dgm:prSet presAssocID="{6287E892-C12F-4F7A-92D6-91E9D2AD9988}" presName="parTx1" presStyleLbl="node1" presStyleIdx="0" presStyleCnt="2" custLinFactNeighborX="8469" custLinFactNeighborY="-4857"/>
      <dgm:spPr/>
      <dgm:t>
        <a:bodyPr/>
        <a:lstStyle/>
        <a:p>
          <a:endParaRPr lang="en-US"/>
        </a:p>
      </dgm:t>
    </dgm:pt>
    <dgm:pt modelId="{F85DD481-1CAC-4BBC-8590-1E948DC9B744}" type="pres">
      <dgm:prSet presAssocID="{DD5B5D02-B867-4123-8AE4-F9E14BACC0E7}" presName="picture1" presStyleCnt="0"/>
      <dgm:spPr/>
    </dgm:pt>
    <dgm:pt modelId="{A8D1B922-DDD7-4AD5-B610-5DC40B6B6195}" type="pres">
      <dgm:prSet presAssocID="{DD5B5D02-B867-4123-8AE4-F9E14BACC0E7}" presName="imageRepeatNode" presStyleLbl="fgImgPlace1" presStyleIdx="0" presStyleCnt="2" custLinFactNeighborY="-4637"/>
      <dgm:spPr/>
      <dgm:t>
        <a:bodyPr/>
        <a:lstStyle/>
        <a:p>
          <a:endParaRPr lang="en-US"/>
        </a:p>
      </dgm:t>
    </dgm:pt>
    <dgm:pt modelId="{513D0E06-A447-4FD5-AB87-3C41B5B528D7}" type="pres">
      <dgm:prSet presAssocID="{DE3B37F5-2E20-47C0-B5CF-C81C87EC549B}" presName="parTx2" presStyleLbl="node1" presStyleIdx="1" presStyleCnt="2"/>
      <dgm:spPr/>
      <dgm:t>
        <a:bodyPr/>
        <a:lstStyle/>
        <a:p>
          <a:endParaRPr lang="en-US"/>
        </a:p>
      </dgm:t>
    </dgm:pt>
    <dgm:pt modelId="{37A56DE8-265C-4EE0-AEC2-BD8B890C121F}" type="pres">
      <dgm:prSet presAssocID="{EA2C577E-C24B-4412-BCE0-879F03C21260}" presName="picture2" presStyleCnt="0"/>
      <dgm:spPr/>
    </dgm:pt>
    <dgm:pt modelId="{0C91F664-D77F-4883-A873-E49C44DD4690}" type="pres">
      <dgm:prSet presAssocID="{EA2C577E-C24B-4412-BCE0-879F03C21260}" presName="imageRepeatNode" presStyleLbl="fgImgPlace1" presStyleIdx="1" presStyleCnt="2"/>
      <dgm:spPr/>
      <dgm:t>
        <a:bodyPr/>
        <a:lstStyle/>
        <a:p>
          <a:endParaRPr lang="en-US"/>
        </a:p>
      </dgm:t>
    </dgm:pt>
  </dgm:ptLst>
  <dgm:cxnLst>
    <dgm:cxn modelId="{A083370C-5899-4886-9C61-5E4BBD5F75BB}" srcId="{B152178B-A0A5-4E0D-9A8C-9624D3A882C5}" destId="{6287E892-C12F-4F7A-92D6-91E9D2AD9988}" srcOrd="0" destOrd="0" parTransId="{1451E554-92D8-40F6-A289-D1AC12E338A9}" sibTransId="{DD5B5D02-B867-4123-8AE4-F9E14BACC0E7}"/>
    <dgm:cxn modelId="{E9E44975-8DC1-4B13-A04D-12B5349040B3}" type="presOf" srcId="{DD5B5D02-B867-4123-8AE4-F9E14BACC0E7}" destId="{A8D1B922-DDD7-4AD5-B610-5DC40B6B6195}" srcOrd="0" destOrd="0" presId="urn:microsoft.com/office/officeart/2008/layout/AscendingPictureAccentProcess"/>
    <dgm:cxn modelId="{B02A6F66-FFF0-4CD4-AB82-83700991D41B}" srcId="{B152178B-A0A5-4E0D-9A8C-9624D3A882C5}" destId="{DE3B37F5-2E20-47C0-B5CF-C81C87EC549B}" srcOrd="1" destOrd="0" parTransId="{8C8B7E5B-9647-4A0F-8C64-75EDDED04F78}" sibTransId="{EA2C577E-C24B-4412-BCE0-879F03C21260}"/>
    <dgm:cxn modelId="{1BBC4865-CA46-4C29-B874-B5BF6E12CBD3}" type="presOf" srcId="{B152178B-A0A5-4E0D-9A8C-9624D3A882C5}" destId="{2908C0A4-EE0D-41E5-8E2F-E9668CDFB372}" srcOrd="0" destOrd="0" presId="urn:microsoft.com/office/officeart/2008/layout/AscendingPictureAccentProcess"/>
    <dgm:cxn modelId="{27E159B4-C745-42E5-A3B9-071EEB8E946B}" type="presOf" srcId="{EA2C577E-C24B-4412-BCE0-879F03C21260}" destId="{0C91F664-D77F-4883-A873-E49C44DD4690}" srcOrd="0" destOrd="0" presId="urn:microsoft.com/office/officeart/2008/layout/AscendingPictureAccentProcess"/>
    <dgm:cxn modelId="{6607713C-AC9A-42A5-9D4A-5B0216B9DA25}" type="presOf" srcId="{6287E892-C12F-4F7A-92D6-91E9D2AD9988}" destId="{BF915F5B-A7CD-4121-938E-A8B2A3214B50}" srcOrd="0" destOrd="0" presId="urn:microsoft.com/office/officeart/2008/layout/AscendingPictureAccentProcess"/>
    <dgm:cxn modelId="{E30E22E8-4643-4344-A456-F5D40490CC70}" type="presOf" srcId="{DE3B37F5-2E20-47C0-B5CF-C81C87EC549B}" destId="{513D0E06-A447-4FD5-AB87-3C41B5B528D7}" srcOrd="0" destOrd="0" presId="urn:microsoft.com/office/officeart/2008/layout/AscendingPictureAccentProcess"/>
    <dgm:cxn modelId="{EA7BDC42-C2BE-4D1C-8A2C-ABBC59A02993}" type="presParOf" srcId="{2908C0A4-EE0D-41E5-8E2F-E9668CDFB372}" destId="{FB7A1982-03AE-4884-86BE-678670B425D9}" srcOrd="0" destOrd="0" presId="urn:microsoft.com/office/officeart/2008/layout/AscendingPictureAccentProcess"/>
    <dgm:cxn modelId="{EC2A65A0-31CF-4CBF-BBA3-8D3C7A180F7E}" type="presParOf" srcId="{2908C0A4-EE0D-41E5-8E2F-E9668CDFB372}" destId="{75A33FA4-6997-444C-8495-FB7ECCD021C6}" srcOrd="1" destOrd="0" presId="urn:microsoft.com/office/officeart/2008/layout/AscendingPictureAccentProcess"/>
    <dgm:cxn modelId="{0FE0CE66-A771-4084-A419-1A00AEEDAB6F}" type="presParOf" srcId="{2908C0A4-EE0D-41E5-8E2F-E9668CDFB372}" destId="{166B191B-5D36-459C-B2B5-BB741D76616A}" srcOrd="2" destOrd="0" presId="urn:microsoft.com/office/officeart/2008/layout/AscendingPictureAccentProcess"/>
    <dgm:cxn modelId="{EBAF30E8-146D-4F3D-A8C1-3D86558F62F2}" type="presParOf" srcId="{2908C0A4-EE0D-41E5-8E2F-E9668CDFB372}" destId="{32089BDD-5F3D-46EE-A821-48AC18F370E8}" srcOrd="3" destOrd="0" presId="urn:microsoft.com/office/officeart/2008/layout/AscendingPictureAccentProcess"/>
    <dgm:cxn modelId="{81163ADC-9515-4026-8391-26BFFDBE90D9}" type="presParOf" srcId="{2908C0A4-EE0D-41E5-8E2F-E9668CDFB372}" destId="{E98404FF-104D-417F-9CDE-2C5197E1D3E4}" srcOrd="4" destOrd="0" presId="urn:microsoft.com/office/officeart/2008/layout/AscendingPictureAccentProcess"/>
    <dgm:cxn modelId="{C2C71F17-F5F6-4116-BFE0-0228CFE05039}" type="presParOf" srcId="{2908C0A4-EE0D-41E5-8E2F-E9668CDFB372}" destId="{8A7E9882-B051-4C1C-995F-33152A09CB9F}" srcOrd="5" destOrd="0" presId="urn:microsoft.com/office/officeart/2008/layout/AscendingPictureAccentProcess"/>
    <dgm:cxn modelId="{442B7B73-F10E-4CEE-AD76-E046992AE67B}" type="presParOf" srcId="{2908C0A4-EE0D-41E5-8E2F-E9668CDFB372}" destId="{52439953-47C8-4FFE-9C65-F4A220FB51E9}" srcOrd="6" destOrd="0" presId="urn:microsoft.com/office/officeart/2008/layout/AscendingPictureAccentProcess"/>
    <dgm:cxn modelId="{E13DC5BA-CB39-43C1-B7CF-003BBB8BC4BA}" type="presParOf" srcId="{2908C0A4-EE0D-41E5-8E2F-E9668CDFB372}" destId="{2B90DDDA-19ED-4F63-9A83-17DBCB24EEE2}" srcOrd="7" destOrd="0" presId="urn:microsoft.com/office/officeart/2008/layout/AscendingPictureAccentProcess"/>
    <dgm:cxn modelId="{CD495C16-46A5-4A97-AE85-2C32421B52A5}" type="presParOf" srcId="{2908C0A4-EE0D-41E5-8E2F-E9668CDFB372}" destId="{79AE3404-E165-40D9-A778-D10E94863E1D}" srcOrd="8" destOrd="0" presId="urn:microsoft.com/office/officeart/2008/layout/AscendingPictureAccentProcess"/>
    <dgm:cxn modelId="{280FDDE9-53D8-4955-8727-30BA4EF3B3AA}" type="presParOf" srcId="{2908C0A4-EE0D-41E5-8E2F-E9668CDFB372}" destId="{33BAE6F7-719F-44D2-A964-53471B6DEAC1}" srcOrd="9" destOrd="0" presId="urn:microsoft.com/office/officeart/2008/layout/AscendingPictureAccentProcess"/>
    <dgm:cxn modelId="{7927381C-EFBC-43DF-AC7C-8D7757F28843}" type="presParOf" srcId="{2908C0A4-EE0D-41E5-8E2F-E9668CDFB372}" destId="{BF915F5B-A7CD-4121-938E-A8B2A3214B50}" srcOrd="10" destOrd="0" presId="urn:microsoft.com/office/officeart/2008/layout/AscendingPictureAccentProcess"/>
    <dgm:cxn modelId="{5D31C244-7E64-438B-B697-BB9F60C79FA7}" type="presParOf" srcId="{2908C0A4-EE0D-41E5-8E2F-E9668CDFB372}" destId="{F85DD481-1CAC-4BBC-8590-1E948DC9B744}" srcOrd="11" destOrd="0" presId="urn:microsoft.com/office/officeart/2008/layout/AscendingPictureAccentProcess"/>
    <dgm:cxn modelId="{3EEE6639-BCF2-4CDA-807C-C55D4A3D5C43}" type="presParOf" srcId="{F85DD481-1CAC-4BBC-8590-1E948DC9B744}" destId="{A8D1B922-DDD7-4AD5-B610-5DC40B6B6195}" srcOrd="0" destOrd="0" presId="urn:microsoft.com/office/officeart/2008/layout/AscendingPictureAccentProcess"/>
    <dgm:cxn modelId="{497516D1-2C6C-4505-9DFB-5E42303ECA1A}" type="presParOf" srcId="{2908C0A4-EE0D-41E5-8E2F-E9668CDFB372}" destId="{513D0E06-A447-4FD5-AB87-3C41B5B528D7}" srcOrd="12" destOrd="0" presId="urn:microsoft.com/office/officeart/2008/layout/AscendingPictureAccentProcess"/>
    <dgm:cxn modelId="{72DDC153-951A-4969-9D03-9C59B16DE9B1}" type="presParOf" srcId="{2908C0A4-EE0D-41E5-8E2F-E9668CDFB372}" destId="{37A56DE8-265C-4EE0-AEC2-BD8B890C121F}" srcOrd="13" destOrd="0" presId="urn:microsoft.com/office/officeart/2008/layout/AscendingPictureAccentProcess"/>
    <dgm:cxn modelId="{DDB0E4D4-BF78-4154-A854-C4CCBD6D1EF1}" type="presParOf" srcId="{37A56DE8-265C-4EE0-AEC2-BD8B890C121F}" destId="{0C91F664-D77F-4883-A873-E49C44DD4690}"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14AD4F-99DF-42A1-B872-7638CC3AA674}"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301093E4-D715-460E-A66E-622B3B2A9FE9}">
      <dgm:prSet phldrT="[Text]" custT="1"/>
      <dgm:spPr/>
      <dgm:t>
        <a:bodyPr/>
        <a:lstStyle/>
        <a:p>
          <a:r>
            <a:rPr lang="en-US" sz="1800" b="1" dirty="0" smtClean="0"/>
            <a:t>STARS Forms Overview (once only, 4/12/18)</a:t>
          </a:r>
          <a:endParaRPr lang="en-US" sz="1800" b="1" dirty="0"/>
        </a:p>
      </dgm:t>
    </dgm:pt>
    <dgm:pt modelId="{899F4910-12A6-4E0C-B2E7-DB0D7E62FB1F}" type="parTrans" cxnId="{CF71ACAD-F98F-4166-B97F-4C167191A379}">
      <dgm:prSet/>
      <dgm:spPr/>
      <dgm:t>
        <a:bodyPr/>
        <a:lstStyle/>
        <a:p>
          <a:endParaRPr lang="en-US"/>
        </a:p>
      </dgm:t>
    </dgm:pt>
    <dgm:pt modelId="{CAACF2A0-53A3-495B-9AC2-99ACA37BB87B}" type="sibTrans" cxnId="{CF71ACAD-F98F-4166-B97F-4C167191A379}">
      <dgm:prSet/>
      <dgm:spPr/>
      <dgm:t>
        <a:bodyPr/>
        <a:lstStyle/>
        <a:p>
          <a:endParaRPr lang="en-US"/>
        </a:p>
      </dgm:t>
    </dgm:pt>
    <dgm:pt modelId="{EF3DBDD1-551B-4316-BB10-5D010071BF56}">
      <dgm:prSet phldrT="[Text]" custT="1"/>
      <dgm:spPr/>
      <dgm:t>
        <a:bodyPr/>
        <a:lstStyle/>
        <a:p>
          <a:r>
            <a:rPr lang="en-US" sz="1800" b="1" dirty="0" smtClean="0"/>
            <a:t>Entering Team Members (monthly through July)</a:t>
          </a:r>
          <a:endParaRPr lang="en-US" sz="1800" b="1" dirty="0"/>
        </a:p>
      </dgm:t>
    </dgm:pt>
    <dgm:pt modelId="{8B9664F7-669F-4ABE-84A4-03237D0034EA}" type="parTrans" cxnId="{157A5A35-4D38-48F8-9205-C59F207D71E7}">
      <dgm:prSet/>
      <dgm:spPr/>
      <dgm:t>
        <a:bodyPr/>
        <a:lstStyle/>
        <a:p>
          <a:endParaRPr lang="en-US"/>
        </a:p>
      </dgm:t>
    </dgm:pt>
    <dgm:pt modelId="{B2094911-68CD-4B07-8AD9-8C80A60FC3E3}" type="sibTrans" cxnId="{157A5A35-4D38-48F8-9205-C59F207D71E7}">
      <dgm:prSet/>
      <dgm:spPr/>
      <dgm:t>
        <a:bodyPr/>
        <a:lstStyle/>
        <a:p>
          <a:endParaRPr lang="en-US"/>
        </a:p>
      </dgm:t>
    </dgm:pt>
    <dgm:pt modelId="{FDBD17AD-422D-442E-A0B5-2A518883B59E}">
      <dgm:prSet phldrT="[Text]" custT="1"/>
      <dgm:spPr/>
      <dgm:t>
        <a:bodyPr/>
        <a:lstStyle/>
        <a:p>
          <a:r>
            <a:rPr lang="en-US" sz="1800" b="1" dirty="0" smtClean="0"/>
            <a:t>Beneficiary Contact Form (twice monthly)</a:t>
          </a:r>
          <a:endParaRPr lang="en-US" sz="1800" b="1" dirty="0"/>
        </a:p>
      </dgm:t>
    </dgm:pt>
    <dgm:pt modelId="{E9F31B92-9047-4B38-AD8C-CE30F8E94762}" type="parTrans" cxnId="{0983DB53-9D4E-4A69-A17B-0DA5AC3B7E37}">
      <dgm:prSet/>
      <dgm:spPr/>
      <dgm:t>
        <a:bodyPr/>
        <a:lstStyle/>
        <a:p>
          <a:endParaRPr lang="en-US"/>
        </a:p>
      </dgm:t>
    </dgm:pt>
    <dgm:pt modelId="{9A1B0DBD-2DDB-46BB-B7BD-7AFDFE101969}" type="sibTrans" cxnId="{0983DB53-9D4E-4A69-A17B-0DA5AC3B7E37}">
      <dgm:prSet/>
      <dgm:spPr/>
      <dgm:t>
        <a:bodyPr/>
        <a:lstStyle/>
        <a:p>
          <a:endParaRPr lang="en-US"/>
        </a:p>
      </dgm:t>
    </dgm:pt>
    <dgm:pt modelId="{246B4338-83F2-4658-8351-BC4191880E86}">
      <dgm:prSet phldrT="[Text]"/>
      <dgm:spPr/>
      <dgm:t>
        <a:bodyPr/>
        <a:lstStyle/>
        <a:p>
          <a:r>
            <a:rPr lang="en-US" dirty="0" smtClean="0"/>
            <a:t>For Directors and Administrators and their designees </a:t>
          </a:r>
          <a:endParaRPr lang="en-US" dirty="0"/>
        </a:p>
      </dgm:t>
    </dgm:pt>
    <dgm:pt modelId="{FAE9567F-5DDC-458E-8320-32BB69CD2B32}" type="parTrans" cxnId="{68887311-7983-4EA3-88BC-3E4F456410AA}">
      <dgm:prSet/>
      <dgm:spPr/>
      <dgm:t>
        <a:bodyPr/>
        <a:lstStyle/>
        <a:p>
          <a:endParaRPr lang="en-US"/>
        </a:p>
      </dgm:t>
    </dgm:pt>
    <dgm:pt modelId="{39B2B532-9B7C-452E-9B03-6B63585325CD}" type="sibTrans" cxnId="{68887311-7983-4EA3-88BC-3E4F456410AA}">
      <dgm:prSet/>
      <dgm:spPr/>
      <dgm:t>
        <a:bodyPr/>
        <a:lstStyle/>
        <a:p>
          <a:endParaRPr lang="en-US"/>
        </a:p>
      </dgm:t>
    </dgm:pt>
    <dgm:pt modelId="{C27E4B4E-BB81-4B62-839E-A293258189A2}">
      <dgm:prSet phldrT="[Text]"/>
      <dgm:spPr/>
      <dgm:t>
        <a:bodyPr/>
        <a:lstStyle/>
        <a:p>
          <a:r>
            <a:rPr lang="en-US" dirty="0" smtClean="0"/>
            <a:t>For anyone with the capability</a:t>
          </a:r>
          <a:endParaRPr lang="en-US" dirty="0"/>
        </a:p>
      </dgm:t>
    </dgm:pt>
    <dgm:pt modelId="{6624DB54-CE32-436D-A526-4A1D9C4600FC}" type="parTrans" cxnId="{7D242793-D268-4E8A-9EB9-B23BFEF6DE8F}">
      <dgm:prSet/>
      <dgm:spPr/>
      <dgm:t>
        <a:bodyPr/>
        <a:lstStyle/>
        <a:p>
          <a:endParaRPr lang="en-US"/>
        </a:p>
      </dgm:t>
    </dgm:pt>
    <dgm:pt modelId="{C708F355-3465-49F3-91FE-0F5B449EB794}" type="sibTrans" cxnId="{7D242793-D268-4E8A-9EB9-B23BFEF6DE8F}">
      <dgm:prSet/>
      <dgm:spPr/>
      <dgm:t>
        <a:bodyPr/>
        <a:lstStyle/>
        <a:p>
          <a:endParaRPr lang="en-US"/>
        </a:p>
      </dgm:t>
    </dgm:pt>
    <dgm:pt modelId="{8AFFC4A1-631C-48D0-B52E-9992DAF581E8}">
      <dgm:prSet phldrT="[Text]"/>
      <dgm:spPr/>
      <dgm:t>
        <a:bodyPr/>
        <a:lstStyle/>
        <a:p>
          <a:r>
            <a:rPr lang="en-US" dirty="0" smtClean="0"/>
            <a:t>For all users (r</a:t>
          </a:r>
          <a:r>
            <a:rPr lang="en-US" dirty="0" smtClean="0">
              <a:effectLst/>
              <a:latin typeface="+mn-lt"/>
              <a:ea typeface="+mn-ea"/>
              <a:cs typeface="+mn-cs"/>
            </a:rPr>
            <a:t>epresentatives from past groups and the group preparing for their start date; </a:t>
          </a:r>
          <a:br>
            <a:rPr lang="en-US" dirty="0" smtClean="0">
              <a:effectLst/>
              <a:latin typeface="+mn-lt"/>
              <a:ea typeface="+mn-ea"/>
              <a:cs typeface="+mn-cs"/>
            </a:rPr>
          </a:br>
          <a:r>
            <a:rPr lang="en-US" dirty="0" smtClean="0">
              <a:effectLst/>
              <a:latin typeface="+mn-lt"/>
              <a:ea typeface="+mn-ea"/>
              <a:cs typeface="+mn-cs"/>
            </a:rPr>
            <a:t>not future groups)</a:t>
          </a:r>
          <a:r>
            <a:rPr lang="en-US" dirty="0" smtClean="0"/>
            <a:t>  </a:t>
          </a:r>
          <a:endParaRPr lang="en-US" dirty="0"/>
        </a:p>
      </dgm:t>
    </dgm:pt>
    <dgm:pt modelId="{FEEADA39-646D-464A-A2EA-045653164B6E}" type="parTrans" cxnId="{C3B649C2-5004-496A-B467-C3958B064AC8}">
      <dgm:prSet/>
      <dgm:spPr/>
      <dgm:t>
        <a:bodyPr/>
        <a:lstStyle/>
        <a:p>
          <a:endParaRPr lang="en-US"/>
        </a:p>
      </dgm:t>
    </dgm:pt>
    <dgm:pt modelId="{FFA210B3-1B9A-443D-B2E2-E64157F0BF1A}" type="sibTrans" cxnId="{C3B649C2-5004-496A-B467-C3958B064AC8}">
      <dgm:prSet/>
      <dgm:spPr/>
      <dgm:t>
        <a:bodyPr/>
        <a:lstStyle/>
        <a:p>
          <a:endParaRPr lang="en-US"/>
        </a:p>
      </dgm:t>
    </dgm:pt>
    <dgm:pt modelId="{A8F41AEA-78B9-4E14-8941-3CA72E46017E}">
      <dgm:prSet phldrT="[Text]" custT="1"/>
      <dgm:spPr/>
      <dgm:t>
        <a:bodyPr/>
        <a:lstStyle/>
        <a:p>
          <a:r>
            <a:rPr lang="en-US" sz="1800" b="1" dirty="0" smtClean="0"/>
            <a:t>Group and Media Outreach (monthly)</a:t>
          </a:r>
          <a:endParaRPr lang="en-US" sz="1800" b="1" dirty="0"/>
        </a:p>
      </dgm:t>
    </dgm:pt>
    <dgm:pt modelId="{BBE8A999-00B2-43C1-B6BC-AE1366EC9BF5}" type="parTrans" cxnId="{79EB4556-23F6-4A30-A89B-8D898BC9F522}">
      <dgm:prSet/>
      <dgm:spPr/>
      <dgm:t>
        <a:bodyPr/>
        <a:lstStyle/>
        <a:p>
          <a:endParaRPr lang="en-US"/>
        </a:p>
      </dgm:t>
    </dgm:pt>
    <dgm:pt modelId="{8DE8B81C-A3C6-4BFE-A5D9-18857DF3EE6E}" type="sibTrans" cxnId="{79EB4556-23F6-4A30-A89B-8D898BC9F522}">
      <dgm:prSet/>
      <dgm:spPr/>
      <dgm:t>
        <a:bodyPr/>
        <a:lstStyle/>
        <a:p>
          <a:endParaRPr lang="en-US"/>
        </a:p>
      </dgm:t>
    </dgm:pt>
    <dgm:pt modelId="{39D03066-D4BA-4E1E-9B6E-9D3F7ACC1C44}">
      <dgm:prSet phldrT="[Text]"/>
      <dgm:spPr/>
      <dgm:t>
        <a:bodyPr/>
        <a:lstStyle/>
        <a:p>
          <a:r>
            <a:rPr lang="en-US" dirty="0" smtClean="0"/>
            <a:t>For all users (r</a:t>
          </a:r>
          <a:r>
            <a:rPr lang="en-US" dirty="0" smtClean="0">
              <a:effectLst/>
              <a:latin typeface="+mn-lt"/>
              <a:ea typeface="+mn-ea"/>
              <a:cs typeface="+mn-cs"/>
            </a:rPr>
            <a:t>epresentatives from past groups and the group preparing for their start date; </a:t>
          </a:r>
          <a:br>
            <a:rPr lang="en-US" dirty="0" smtClean="0">
              <a:effectLst/>
              <a:latin typeface="+mn-lt"/>
              <a:ea typeface="+mn-ea"/>
              <a:cs typeface="+mn-cs"/>
            </a:rPr>
          </a:br>
          <a:r>
            <a:rPr lang="en-US" dirty="0" smtClean="0">
              <a:effectLst/>
              <a:latin typeface="+mn-lt"/>
              <a:ea typeface="+mn-ea"/>
              <a:cs typeface="+mn-cs"/>
            </a:rPr>
            <a:t>not future groups)</a:t>
          </a:r>
          <a:r>
            <a:rPr lang="en-US" dirty="0" smtClean="0"/>
            <a:t>  </a:t>
          </a:r>
          <a:endParaRPr lang="en-US" dirty="0"/>
        </a:p>
      </dgm:t>
    </dgm:pt>
    <dgm:pt modelId="{BC93C2F2-DD0A-40D6-B6D4-3F5A529499E2}" type="parTrans" cxnId="{404B5F33-F1F8-4838-9003-1AD1D45303D4}">
      <dgm:prSet/>
      <dgm:spPr/>
      <dgm:t>
        <a:bodyPr/>
        <a:lstStyle/>
        <a:p>
          <a:endParaRPr lang="en-US"/>
        </a:p>
      </dgm:t>
    </dgm:pt>
    <dgm:pt modelId="{3A44C4E9-DD62-4CE0-B836-8D3B4557A64C}" type="sibTrans" cxnId="{404B5F33-F1F8-4838-9003-1AD1D45303D4}">
      <dgm:prSet/>
      <dgm:spPr/>
      <dgm:t>
        <a:bodyPr/>
        <a:lstStyle/>
        <a:p>
          <a:endParaRPr lang="en-US"/>
        </a:p>
      </dgm:t>
    </dgm:pt>
    <dgm:pt modelId="{A013F16B-801B-4853-8B5B-9661CBD0F2B1}">
      <dgm:prSet phldrT="[Text]" custT="1"/>
      <dgm:spPr/>
      <dgm:t>
        <a:bodyPr/>
        <a:lstStyle/>
        <a:p>
          <a:r>
            <a:rPr lang="en-US" sz="1800" b="1" dirty="0" smtClean="0"/>
            <a:t>Reports/Searches (monthly, starting in June)</a:t>
          </a:r>
          <a:endParaRPr lang="en-US" sz="1800" b="1" dirty="0"/>
        </a:p>
      </dgm:t>
    </dgm:pt>
    <dgm:pt modelId="{557DB7AE-E1DB-4362-8008-0911E4590891}" type="parTrans" cxnId="{F2D7CB16-B3A3-4D20-8D40-7C94E0B5EEEB}">
      <dgm:prSet/>
      <dgm:spPr/>
      <dgm:t>
        <a:bodyPr/>
        <a:lstStyle/>
        <a:p>
          <a:endParaRPr lang="en-US"/>
        </a:p>
      </dgm:t>
    </dgm:pt>
    <dgm:pt modelId="{EE147A35-490A-4CCC-855A-1DF622DE7570}" type="sibTrans" cxnId="{F2D7CB16-B3A3-4D20-8D40-7C94E0B5EEEB}">
      <dgm:prSet/>
      <dgm:spPr/>
      <dgm:t>
        <a:bodyPr/>
        <a:lstStyle/>
        <a:p>
          <a:endParaRPr lang="en-US"/>
        </a:p>
      </dgm:t>
    </dgm:pt>
    <dgm:pt modelId="{2073B5ED-9E9E-46CC-96E6-E4425EB8822C}">
      <dgm:prSet phldrT="[Text]"/>
      <dgm:spPr/>
      <dgm:t>
        <a:bodyPr/>
        <a:lstStyle/>
        <a:p>
          <a:r>
            <a:rPr lang="en-US" dirty="0" smtClean="0"/>
            <a:t>For anyone with the capability</a:t>
          </a:r>
          <a:endParaRPr lang="en-US" dirty="0"/>
        </a:p>
      </dgm:t>
    </dgm:pt>
    <dgm:pt modelId="{A3118695-7A82-4CED-9E9E-C108B4F86010}" type="parTrans" cxnId="{B0561288-C0AC-4CDE-BB85-857E6D13EFEA}">
      <dgm:prSet/>
      <dgm:spPr/>
      <dgm:t>
        <a:bodyPr/>
        <a:lstStyle/>
        <a:p>
          <a:endParaRPr lang="en-US"/>
        </a:p>
      </dgm:t>
    </dgm:pt>
    <dgm:pt modelId="{97AD1DF1-A89B-48F4-AC16-4104B2736AB9}" type="sibTrans" cxnId="{B0561288-C0AC-4CDE-BB85-857E6D13EFEA}">
      <dgm:prSet/>
      <dgm:spPr/>
      <dgm:t>
        <a:bodyPr/>
        <a:lstStyle/>
        <a:p>
          <a:endParaRPr lang="en-US"/>
        </a:p>
      </dgm:t>
    </dgm:pt>
    <dgm:pt modelId="{9D939D9E-8AB9-4656-8B15-E7B864FD6918}" type="pres">
      <dgm:prSet presAssocID="{3B14AD4F-99DF-42A1-B872-7638CC3AA674}" presName="linear" presStyleCnt="0">
        <dgm:presLayoutVars>
          <dgm:dir/>
          <dgm:animLvl val="lvl"/>
          <dgm:resizeHandles val="exact"/>
        </dgm:presLayoutVars>
      </dgm:prSet>
      <dgm:spPr/>
      <dgm:t>
        <a:bodyPr/>
        <a:lstStyle/>
        <a:p>
          <a:endParaRPr lang="en-US"/>
        </a:p>
      </dgm:t>
    </dgm:pt>
    <dgm:pt modelId="{4998625A-3CEF-4B26-8DB9-206B82AACE03}" type="pres">
      <dgm:prSet presAssocID="{301093E4-D715-460E-A66E-622B3B2A9FE9}" presName="parentLin" presStyleCnt="0"/>
      <dgm:spPr/>
    </dgm:pt>
    <dgm:pt modelId="{E22D9EC7-34C5-4548-90B9-3619F16D2F82}" type="pres">
      <dgm:prSet presAssocID="{301093E4-D715-460E-A66E-622B3B2A9FE9}" presName="parentLeftMargin" presStyleLbl="node1" presStyleIdx="0" presStyleCnt="5"/>
      <dgm:spPr/>
      <dgm:t>
        <a:bodyPr/>
        <a:lstStyle/>
        <a:p>
          <a:endParaRPr lang="en-US"/>
        </a:p>
      </dgm:t>
    </dgm:pt>
    <dgm:pt modelId="{D7E40ED3-E917-4E36-9F50-47572823F3C4}" type="pres">
      <dgm:prSet presAssocID="{301093E4-D715-460E-A66E-622B3B2A9FE9}" presName="parentText" presStyleLbl="node1" presStyleIdx="0" presStyleCnt="5">
        <dgm:presLayoutVars>
          <dgm:chMax val="0"/>
          <dgm:bulletEnabled val="1"/>
        </dgm:presLayoutVars>
      </dgm:prSet>
      <dgm:spPr/>
      <dgm:t>
        <a:bodyPr/>
        <a:lstStyle/>
        <a:p>
          <a:endParaRPr lang="en-US"/>
        </a:p>
      </dgm:t>
    </dgm:pt>
    <dgm:pt modelId="{5A3CAF5E-D7E0-428C-94B6-22712AA6E562}" type="pres">
      <dgm:prSet presAssocID="{301093E4-D715-460E-A66E-622B3B2A9FE9}" presName="negativeSpace" presStyleCnt="0"/>
      <dgm:spPr/>
    </dgm:pt>
    <dgm:pt modelId="{803F0F95-16DC-4639-BC43-F2707D2C0DED}" type="pres">
      <dgm:prSet presAssocID="{301093E4-D715-460E-A66E-622B3B2A9FE9}" presName="childText" presStyleLbl="conFgAcc1" presStyleIdx="0" presStyleCnt="5">
        <dgm:presLayoutVars>
          <dgm:bulletEnabled val="1"/>
        </dgm:presLayoutVars>
      </dgm:prSet>
      <dgm:spPr/>
      <dgm:t>
        <a:bodyPr/>
        <a:lstStyle/>
        <a:p>
          <a:endParaRPr lang="en-US"/>
        </a:p>
      </dgm:t>
    </dgm:pt>
    <dgm:pt modelId="{71BF6725-CF9E-46D8-A144-2C1C7BAD43C9}" type="pres">
      <dgm:prSet presAssocID="{CAACF2A0-53A3-495B-9AC2-99ACA37BB87B}" presName="spaceBetweenRectangles" presStyleCnt="0"/>
      <dgm:spPr/>
    </dgm:pt>
    <dgm:pt modelId="{E4508BFD-D949-4A39-9357-A86986B766A9}" type="pres">
      <dgm:prSet presAssocID="{EF3DBDD1-551B-4316-BB10-5D010071BF56}" presName="parentLin" presStyleCnt="0"/>
      <dgm:spPr/>
    </dgm:pt>
    <dgm:pt modelId="{D3C222B5-5AB0-47B9-A9B0-FB98530B19CB}" type="pres">
      <dgm:prSet presAssocID="{EF3DBDD1-551B-4316-BB10-5D010071BF56}" presName="parentLeftMargin" presStyleLbl="node1" presStyleIdx="0" presStyleCnt="5"/>
      <dgm:spPr/>
      <dgm:t>
        <a:bodyPr/>
        <a:lstStyle/>
        <a:p>
          <a:endParaRPr lang="en-US"/>
        </a:p>
      </dgm:t>
    </dgm:pt>
    <dgm:pt modelId="{0ED5DF0D-CECC-4AC5-A253-0B2F580F9DAA}" type="pres">
      <dgm:prSet presAssocID="{EF3DBDD1-551B-4316-BB10-5D010071BF56}" presName="parentText" presStyleLbl="node1" presStyleIdx="1" presStyleCnt="5">
        <dgm:presLayoutVars>
          <dgm:chMax val="0"/>
          <dgm:bulletEnabled val="1"/>
        </dgm:presLayoutVars>
      </dgm:prSet>
      <dgm:spPr/>
      <dgm:t>
        <a:bodyPr/>
        <a:lstStyle/>
        <a:p>
          <a:endParaRPr lang="en-US"/>
        </a:p>
      </dgm:t>
    </dgm:pt>
    <dgm:pt modelId="{78E73DAC-9058-479E-A50E-DAAFCF3ECDCB}" type="pres">
      <dgm:prSet presAssocID="{EF3DBDD1-551B-4316-BB10-5D010071BF56}" presName="negativeSpace" presStyleCnt="0"/>
      <dgm:spPr/>
    </dgm:pt>
    <dgm:pt modelId="{E79BB08D-D8A8-43CA-842A-4CC47D2C10B2}" type="pres">
      <dgm:prSet presAssocID="{EF3DBDD1-551B-4316-BB10-5D010071BF56}" presName="childText" presStyleLbl="conFgAcc1" presStyleIdx="1" presStyleCnt="5">
        <dgm:presLayoutVars>
          <dgm:bulletEnabled val="1"/>
        </dgm:presLayoutVars>
      </dgm:prSet>
      <dgm:spPr/>
      <dgm:t>
        <a:bodyPr/>
        <a:lstStyle/>
        <a:p>
          <a:endParaRPr lang="en-US"/>
        </a:p>
      </dgm:t>
    </dgm:pt>
    <dgm:pt modelId="{47F06870-7DD0-4C4E-9156-5E1122F3BD43}" type="pres">
      <dgm:prSet presAssocID="{B2094911-68CD-4B07-8AD9-8C80A60FC3E3}" presName="spaceBetweenRectangles" presStyleCnt="0"/>
      <dgm:spPr/>
    </dgm:pt>
    <dgm:pt modelId="{6976A22C-2162-4B6F-A535-C5ECA1550B6C}" type="pres">
      <dgm:prSet presAssocID="{FDBD17AD-422D-442E-A0B5-2A518883B59E}" presName="parentLin" presStyleCnt="0"/>
      <dgm:spPr/>
    </dgm:pt>
    <dgm:pt modelId="{2E0BD504-F67B-44AB-83E8-DC2620857099}" type="pres">
      <dgm:prSet presAssocID="{FDBD17AD-422D-442E-A0B5-2A518883B59E}" presName="parentLeftMargin" presStyleLbl="node1" presStyleIdx="1" presStyleCnt="5"/>
      <dgm:spPr/>
      <dgm:t>
        <a:bodyPr/>
        <a:lstStyle/>
        <a:p>
          <a:endParaRPr lang="en-US"/>
        </a:p>
      </dgm:t>
    </dgm:pt>
    <dgm:pt modelId="{481D7978-1987-4856-B738-5A9AED3D3A10}" type="pres">
      <dgm:prSet presAssocID="{FDBD17AD-422D-442E-A0B5-2A518883B59E}" presName="parentText" presStyleLbl="node1" presStyleIdx="2" presStyleCnt="5">
        <dgm:presLayoutVars>
          <dgm:chMax val="0"/>
          <dgm:bulletEnabled val="1"/>
        </dgm:presLayoutVars>
      </dgm:prSet>
      <dgm:spPr/>
      <dgm:t>
        <a:bodyPr/>
        <a:lstStyle/>
        <a:p>
          <a:endParaRPr lang="en-US"/>
        </a:p>
      </dgm:t>
    </dgm:pt>
    <dgm:pt modelId="{84873B2E-8925-416E-B44C-1626AFF3DEC3}" type="pres">
      <dgm:prSet presAssocID="{FDBD17AD-422D-442E-A0B5-2A518883B59E}" presName="negativeSpace" presStyleCnt="0"/>
      <dgm:spPr/>
    </dgm:pt>
    <dgm:pt modelId="{D3441829-B585-46FB-86F3-40BA2E2596AB}" type="pres">
      <dgm:prSet presAssocID="{FDBD17AD-422D-442E-A0B5-2A518883B59E}" presName="childText" presStyleLbl="conFgAcc1" presStyleIdx="2" presStyleCnt="5">
        <dgm:presLayoutVars>
          <dgm:bulletEnabled val="1"/>
        </dgm:presLayoutVars>
      </dgm:prSet>
      <dgm:spPr/>
      <dgm:t>
        <a:bodyPr/>
        <a:lstStyle/>
        <a:p>
          <a:endParaRPr lang="en-US"/>
        </a:p>
      </dgm:t>
    </dgm:pt>
    <dgm:pt modelId="{F2E6EBB8-CEE5-48AA-953A-6D491D0D0DE4}" type="pres">
      <dgm:prSet presAssocID="{9A1B0DBD-2DDB-46BB-B7BD-7AFDFE101969}" presName="spaceBetweenRectangles" presStyleCnt="0"/>
      <dgm:spPr/>
    </dgm:pt>
    <dgm:pt modelId="{F241DE2A-C5EB-4FAD-8B54-164E4DA5B1F6}" type="pres">
      <dgm:prSet presAssocID="{A8F41AEA-78B9-4E14-8941-3CA72E46017E}" presName="parentLin" presStyleCnt="0"/>
      <dgm:spPr/>
    </dgm:pt>
    <dgm:pt modelId="{BCD2F4EB-303A-4A73-85ED-0CD032CE3AA5}" type="pres">
      <dgm:prSet presAssocID="{A8F41AEA-78B9-4E14-8941-3CA72E46017E}" presName="parentLeftMargin" presStyleLbl="node1" presStyleIdx="2" presStyleCnt="5"/>
      <dgm:spPr/>
      <dgm:t>
        <a:bodyPr/>
        <a:lstStyle/>
        <a:p>
          <a:endParaRPr lang="en-US"/>
        </a:p>
      </dgm:t>
    </dgm:pt>
    <dgm:pt modelId="{E2E46FAD-06B9-43D9-9BEF-2717886805A8}" type="pres">
      <dgm:prSet presAssocID="{A8F41AEA-78B9-4E14-8941-3CA72E46017E}" presName="parentText" presStyleLbl="node1" presStyleIdx="3" presStyleCnt="5">
        <dgm:presLayoutVars>
          <dgm:chMax val="0"/>
          <dgm:bulletEnabled val="1"/>
        </dgm:presLayoutVars>
      </dgm:prSet>
      <dgm:spPr/>
      <dgm:t>
        <a:bodyPr/>
        <a:lstStyle/>
        <a:p>
          <a:endParaRPr lang="en-US"/>
        </a:p>
      </dgm:t>
    </dgm:pt>
    <dgm:pt modelId="{00FFE451-D695-46AC-9FCF-2B4D2AD7C37B}" type="pres">
      <dgm:prSet presAssocID="{A8F41AEA-78B9-4E14-8941-3CA72E46017E}" presName="negativeSpace" presStyleCnt="0"/>
      <dgm:spPr/>
    </dgm:pt>
    <dgm:pt modelId="{A4E1C481-DAB9-4580-945F-A196486E75CA}" type="pres">
      <dgm:prSet presAssocID="{A8F41AEA-78B9-4E14-8941-3CA72E46017E}" presName="childText" presStyleLbl="conFgAcc1" presStyleIdx="3" presStyleCnt="5">
        <dgm:presLayoutVars>
          <dgm:bulletEnabled val="1"/>
        </dgm:presLayoutVars>
      </dgm:prSet>
      <dgm:spPr/>
      <dgm:t>
        <a:bodyPr/>
        <a:lstStyle/>
        <a:p>
          <a:endParaRPr lang="en-US"/>
        </a:p>
      </dgm:t>
    </dgm:pt>
    <dgm:pt modelId="{76568284-63FD-49E4-A561-706EB15B0626}" type="pres">
      <dgm:prSet presAssocID="{8DE8B81C-A3C6-4BFE-A5D9-18857DF3EE6E}" presName="spaceBetweenRectangles" presStyleCnt="0"/>
      <dgm:spPr/>
    </dgm:pt>
    <dgm:pt modelId="{162C1347-A4D3-45CA-A67E-D2524E51B0DB}" type="pres">
      <dgm:prSet presAssocID="{A013F16B-801B-4853-8B5B-9661CBD0F2B1}" presName="parentLin" presStyleCnt="0"/>
      <dgm:spPr/>
    </dgm:pt>
    <dgm:pt modelId="{46B3CBC6-041A-4A15-B63E-71C40E745547}" type="pres">
      <dgm:prSet presAssocID="{A013F16B-801B-4853-8B5B-9661CBD0F2B1}" presName="parentLeftMargin" presStyleLbl="node1" presStyleIdx="3" presStyleCnt="5"/>
      <dgm:spPr/>
      <dgm:t>
        <a:bodyPr/>
        <a:lstStyle/>
        <a:p>
          <a:endParaRPr lang="en-US"/>
        </a:p>
      </dgm:t>
    </dgm:pt>
    <dgm:pt modelId="{D088C5BF-931B-412A-A048-5408472FDC0A}" type="pres">
      <dgm:prSet presAssocID="{A013F16B-801B-4853-8B5B-9661CBD0F2B1}" presName="parentText" presStyleLbl="node1" presStyleIdx="4" presStyleCnt="5">
        <dgm:presLayoutVars>
          <dgm:chMax val="0"/>
          <dgm:bulletEnabled val="1"/>
        </dgm:presLayoutVars>
      </dgm:prSet>
      <dgm:spPr/>
      <dgm:t>
        <a:bodyPr/>
        <a:lstStyle/>
        <a:p>
          <a:endParaRPr lang="en-US"/>
        </a:p>
      </dgm:t>
    </dgm:pt>
    <dgm:pt modelId="{35D68D1C-1194-41F7-9762-82D4574269A3}" type="pres">
      <dgm:prSet presAssocID="{A013F16B-801B-4853-8B5B-9661CBD0F2B1}" presName="negativeSpace" presStyleCnt="0"/>
      <dgm:spPr/>
    </dgm:pt>
    <dgm:pt modelId="{EDC029BE-0F5D-4A01-AF7D-8CAA33899367}" type="pres">
      <dgm:prSet presAssocID="{A013F16B-801B-4853-8B5B-9661CBD0F2B1}" presName="childText" presStyleLbl="conFgAcc1" presStyleIdx="4" presStyleCnt="5" custLinFactNeighborY="8978">
        <dgm:presLayoutVars>
          <dgm:bulletEnabled val="1"/>
        </dgm:presLayoutVars>
      </dgm:prSet>
      <dgm:spPr/>
      <dgm:t>
        <a:bodyPr/>
        <a:lstStyle/>
        <a:p>
          <a:endParaRPr lang="en-US"/>
        </a:p>
      </dgm:t>
    </dgm:pt>
  </dgm:ptLst>
  <dgm:cxnLst>
    <dgm:cxn modelId="{F2D7CB16-B3A3-4D20-8D40-7C94E0B5EEEB}" srcId="{3B14AD4F-99DF-42A1-B872-7638CC3AA674}" destId="{A013F16B-801B-4853-8B5B-9661CBD0F2B1}" srcOrd="4" destOrd="0" parTransId="{557DB7AE-E1DB-4362-8008-0911E4590891}" sibTransId="{EE147A35-490A-4CCC-855A-1DF622DE7570}"/>
    <dgm:cxn modelId="{E94008E7-74C7-43BF-A4A7-A38269ABDA1C}" type="presOf" srcId="{39D03066-D4BA-4E1E-9B6E-9D3F7ACC1C44}" destId="{A4E1C481-DAB9-4580-945F-A196486E75CA}" srcOrd="0" destOrd="0" presId="urn:microsoft.com/office/officeart/2005/8/layout/list1"/>
    <dgm:cxn modelId="{B0561288-C0AC-4CDE-BB85-857E6D13EFEA}" srcId="{A013F16B-801B-4853-8B5B-9661CBD0F2B1}" destId="{2073B5ED-9E9E-46CC-96E6-E4425EB8822C}" srcOrd="0" destOrd="0" parTransId="{A3118695-7A82-4CED-9E9E-C108B4F86010}" sibTransId="{97AD1DF1-A89B-48F4-AC16-4104B2736AB9}"/>
    <dgm:cxn modelId="{D419F956-3D5C-46E8-9299-E6D375C1834B}" type="presOf" srcId="{A8F41AEA-78B9-4E14-8941-3CA72E46017E}" destId="{BCD2F4EB-303A-4A73-85ED-0CD032CE3AA5}" srcOrd="0" destOrd="0" presId="urn:microsoft.com/office/officeart/2005/8/layout/list1"/>
    <dgm:cxn modelId="{00AB2BD6-1C3B-4907-A5B7-3AB7D3D85F1E}" type="presOf" srcId="{C27E4B4E-BB81-4B62-839E-A293258189A2}" destId="{E79BB08D-D8A8-43CA-842A-4CC47D2C10B2}" srcOrd="0" destOrd="0" presId="urn:microsoft.com/office/officeart/2005/8/layout/list1"/>
    <dgm:cxn modelId="{FD29513B-4F3F-4966-8F45-ED2ACC584F55}" type="presOf" srcId="{8AFFC4A1-631C-48D0-B52E-9992DAF581E8}" destId="{D3441829-B585-46FB-86F3-40BA2E2596AB}" srcOrd="0" destOrd="0" presId="urn:microsoft.com/office/officeart/2005/8/layout/list1"/>
    <dgm:cxn modelId="{7D242793-D268-4E8A-9EB9-B23BFEF6DE8F}" srcId="{EF3DBDD1-551B-4316-BB10-5D010071BF56}" destId="{C27E4B4E-BB81-4B62-839E-A293258189A2}" srcOrd="0" destOrd="0" parTransId="{6624DB54-CE32-436D-A526-4A1D9C4600FC}" sibTransId="{C708F355-3465-49F3-91FE-0F5B449EB794}"/>
    <dgm:cxn modelId="{EDCA1B84-F854-42D4-8DB6-04A604837968}" type="presOf" srcId="{A013F16B-801B-4853-8B5B-9661CBD0F2B1}" destId="{46B3CBC6-041A-4A15-B63E-71C40E745547}" srcOrd="0" destOrd="0" presId="urn:microsoft.com/office/officeart/2005/8/layout/list1"/>
    <dgm:cxn modelId="{DD99AE8D-1C58-4DAD-A9A7-FAF44D745109}" type="presOf" srcId="{FDBD17AD-422D-442E-A0B5-2A518883B59E}" destId="{2E0BD504-F67B-44AB-83E8-DC2620857099}" srcOrd="0" destOrd="0" presId="urn:microsoft.com/office/officeart/2005/8/layout/list1"/>
    <dgm:cxn modelId="{AD0C4F7C-F3FE-41FB-BB35-91581FFB3788}" type="presOf" srcId="{EF3DBDD1-551B-4316-BB10-5D010071BF56}" destId="{0ED5DF0D-CECC-4AC5-A253-0B2F580F9DAA}" srcOrd="1" destOrd="0" presId="urn:microsoft.com/office/officeart/2005/8/layout/list1"/>
    <dgm:cxn modelId="{CF71ACAD-F98F-4166-B97F-4C167191A379}" srcId="{3B14AD4F-99DF-42A1-B872-7638CC3AA674}" destId="{301093E4-D715-460E-A66E-622B3B2A9FE9}" srcOrd="0" destOrd="0" parTransId="{899F4910-12A6-4E0C-B2E7-DB0D7E62FB1F}" sibTransId="{CAACF2A0-53A3-495B-9AC2-99ACA37BB87B}"/>
    <dgm:cxn modelId="{72D10EDC-1A05-49C9-AFCA-EEDCD1898861}" type="presOf" srcId="{301093E4-D715-460E-A66E-622B3B2A9FE9}" destId="{E22D9EC7-34C5-4548-90B9-3619F16D2F82}" srcOrd="0" destOrd="0" presId="urn:microsoft.com/office/officeart/2005/8/layout/list1"/>
    <dgm:cxn modelId="{157A5A35-4D38-48F8-9205-C59F207D71E7}" srcId="{3B14AD4F-99DF-42A1-B872-7638CC3AA674}" destId="{EF3DBDD1-551B-4316-BB10-5D010071BF56}" srcOrd="1" destOrd="0" parTransId="{8B9664F7-669F-4ABE-84A4-03237D0034EA}" sibTransId="{B2094911-68CD-4B07-8AD9-8C80A60FC3E3}"/>
    <dgm:cxn modelId="{D0662617-D6B5-402E-A026-9D7DBB7146B2}" type="presOf" srcId="{A8F41AEA-78B9-4E14-8941-3CA72E46017E}" destId="{E2E46FAD-06B9-43D9-9BEF-2717886805A8}" srcOrd="1" destOrd="0" presId="urn:microsoft.com/office/officeart/2005/8/layout/list1"/>
    <dgm:cxn modelId="{68887311-7983-4EA3-88BC-3E4F456410AA}" srcId="{301093E4-D715-460E-A66E-622B3B2A9FE9}" destId="{246B4338-83F2-4658-8351-BC4191880E86}" srcOrd="0" destOrd="0" parTransId="{FAE9567F-5DDC-458E-8320-32BB69CD2B32}" sibTransId="{39B2B532-9B7C-452E-9B03-6B63585325CD}"/>
    <dgm:cxn modelId="{0983DB53-9D4E-4A69-A17B-0DA5AC3B7E37}" srcId="{3B14AD4F-99DF-42A1-B872-7638CC3AA674}" destId="{FDBD17AD-422D-442E-A0B5-2A518883B59E}" srcOrd="2" destOrd="0" parTransId="{E9F31B92-9047-4B38-AD8C-CE30F8E94762}" sibTransId="{9A1B0DBD-2DDB-46BB-B7BD-7AFDFE101969}"/>
    <dgm:cxn modelId="{404B5F33-F1F8-4838-9003-1AD1D45303D4}" srcId="{A8F41AEA-78B9-4E14-8941-3CA72E46017E}" destId="{39D03066-D4BA-4E1E-9B6E-9D3F7ACC1C44}" srcOrd="0" destOrd="0" parTransId="{BC93C2F2-DD0A-40D6-B6D4-3F5A529499E2}" sibTransId="{3A44C4E9-DD62-4CE0-B836-8D3B4557A64C}"/>
    <dgm:cxn modelId="{79EB4556-23F6-4A30-A89B-8D898BC9F522}" srcId="{3B14AD4F-99DF-42A1-B872-7638CC3AA674}" destId="{A8F41AEA-78B9-4E14-8941-3CA72E46017E}" srcOrd="3" destOrd="0" parTransId="{BBE8A999-00B2-43C1-B6BC-AE1366EC9BF5}" sibTransId="{8DE8B81C-A3C6-4BFE-A5D9-18857DF3EE6E}"/>
    <dgm:cxn modelId="{AB141A23-49EC-4CBA-A7FF-9351A2CFCD9B}" type="presOf" srcId="{246B4338-83F2-4658-8351-BC4191880E86}" destId="{803F0F95-16DC-4639-BC43-F2707D2C0DED}" srcOrd="0" destOrd="0" presId="urn:microsoft.com/office/officeart/2005/8/layout/list1"/>
    <dgm:cxn modelId="{7B9FB1F0-95ED-43C6-81E8-7EC05C89F9C7}" type="presOf" srcId="{EF3DBDD1-551B-4316-BB10-5D010071BF56}" destId="{D3C222B5-5AB0-47B9-A9B0-FB98530B19CB}" srcOrd="0" destOrd="0" presId="urn:microsoft.com/office/officeart/2005/8/layout/list1"/>
    <dgm:cxn modelId="{F6C316E9-12F4-4600-8C40-EFE5775790E2}" type="presOf" srcId="{3B14AD4F-99DF-42A1-B872-7638CC3AA674}" destId="{9D939D9E-8AB9-4656-8B15-E7B864FD6918}" srcOrd="0" destOrd="0" presId="urn:microsoft.com/office/officeart/2005/8/layout/list1"/>
    <dgm:cxn modelId="{6A3692B2-68A7-4C18-A148-FAF1B3070685}" type="presOf" srcId="{2073B5ED-9E9E-46CC-96E6-E4425EB8822C}" destId="{EDC029BE-0F5D-4A01-AF7D-8CAA33899367}" srcOrd="0" destOrd="0" presId="urn:microsoft.com/office/officeart/2005/8/layout/list1"/>
    <dgm:cxn modelId="{29C3DDE5-82CF-4D6C-9307-ADC5363AC8F2}" type="presOf" srcId="{A013F16B-801B-4853-8B5B-9661CBD0F2B1}" destId="{D088C5BF-931B-412A-A048-5408472FDC0A}" srcOrd="1" destOrd="0" presId="urn:microsoft.com/office/officeart/2005/8/layout/list1"/>
    <dgm:cxn modelId="{C3B649C2-5004-496A-B467-C3958B064AC8}" srcId="{FDBD17AD-422D-442E-A0B5-2A518883B59E}" destId="{8AFFC4A1-631C-48D0-B52E-9992DAF581E8}" srcOrd="0" destOrd="0" parTransId="{FEEADA39-646D-464A-A2EA-045653164B6E}" sibTransId="{FFA210B3-1B9A-443D-B2E2-E64157F0BF1A}"/>
    <dgm:cxn modelId="{863582B3-8810-4F2D-9BA6-891CC61A034B}" type="presOf" srcId="{301093E4-D715-460E-A66E-622B3B2A9FE9}" destId="{D7E40ED3-E917-4E36-9F50-47572823F3C4}" srcOrd="1" destOrd="0" presId="urn:microsoft.com/office/officeart/2005/8/layout/list1"/>
    <dgm:cxn modelId="{4BE389E0-302B-4634-B1A7-DC54A1C5AFE8}" type="presOf" srcId="{FDBD17AD-422D-442E-A0B5-2A518883B59E}" destId="{481D7978-1987-4856-B738-5A9AED3D3A10}" srcOrd="1" destOrd="0" presId="urn:microsoft.com/office/officeart/2005/8/layout/list1"/>
    <dgm:cxn modelId="{6392A4DD-B96E-43FC-AD89-2EA374013CD4}" type="presParOf" srcId="{9D939D9E-8AB9-4656-8B15-E7B864FD6918}" destId="{4998625A-3CEF-4B26-8DB9-206B82AACE03}" srcOrd="0" destOrd="0" presId="urn:microsoft.com/office/officeart/2005/8/layout/list1"/>
    <dgm:cxn modelId="{4C0DA9B9-DA54-4FA7-B072-7CB6308203A1}" type="presParOf" srcId="{4998625A-3CEF-4B26-8DB9-206B82AACE03}" destId="{E22D9EC7-34C5-4548-90B9-3619F16D2F82}" srcOrd="0" destOrd="0" presId="urn:microsoft.com/office/officeart/2005/8/layout/list1"/>
    <dgm:cxn modelId="{686EE479-CEA7-4349-A7BD-EB63B8B9A846}" type="presParOf" srcId="{4998625A-3CEF-4B26-8DB9-206B82AACE03}" destId="{D7E40ED3-E917-4E36-9F50-47572823F3C4}" srcOrd="1" destOrd="0" presId="urn:microsoft.com/office/officeart/2005/8/layout/list1"/>
    <dgm:cxn modelId="{1F8DE7E4-6495-4019-B247-4057B7049D91}" type="presParOf" srcId="{9D939D9E-8AB9-4656-8B15-E7B864FD6918}" destId="{5A3CAF5E-D7E0-428C-94B6-22712AA6E562}" srcOrd="1" destOrd="0" presId="urn:microsoft.com/office/officeart/2005/8/layout/list1"/>
    <dgm:cxn modelId="{322EB6EB-6F97-497E-AE3B-BF7DD448CB8F}" type="presParOf" srcId="{9D939D9E-8AB9-4656-8B15-E7B864FD6918}" destId="{803F0F95-16DC-4639-BC43-F2707D2C0DED}" srcOrd="2" destOrd="0" presId="urn:microsoft.com/office/officeart/2005/8/layout/list1"/>
    <dgm:cxn modelId="{AF242B6A-6FD0-45EF-88EA-B900B3678833}" type="presParOf" srcId="{9D939D9E-8AB9-4656-8B15-E7B864FD6918}" destId="{71BF6725-CF9E-46D8-A144-2C1C7BAD43C9}" srcOrd="3" destOrd="0" presId="urn:microsoft.com/office/officeart/2005/8/layout/list1"/>
    <dgm:cxn modelId="{3B464701-3516-4C1F-9CBF-1A82354D4C3D}" type="presParOf" srcId="{9D939D9E-8AB9-4656-8B15-E7B864FD6918}" destId="{E4508BFD-D949-4A39-9357-A86986B766A9}" srcOrd="4" destOrd="0" presId="urn:microsoft.com/office/officeart/2005/8/layout/list1"/>
    <dgm:cxn modelId="{B94E105D-75C1-43D0-B25C-E55A032264D8}" type="presParOf" srcId="{E4508BFD-D949-4A39-9357-A86986B766A9}" destId="{D3C222B5-5AB0-47B9-A9B0-FB98530B19CB}" srcOrd="0" destOrd="0" presId="urn:microsoft.com/office/officeart/2005/8/layout/list1"/>
    <dgm:cxn modelId="{AF640EDE-A9D4-4729-861B-668DD4876F34}" type="presParOf" srcId="{E4508BFD-D949-4A39-9357-A86986B766A9}" destId="{0ED5DF0D-CECC-4AC5-A253-0B2F580F9DAA}" srcOrd="1" destOrd="0" presId="urn:microsoft.com/office/officeart/2005/8/layout/list1"/>
    <dgm:cxn modelId="{DBCC63A5-3D05-4234-AB6E-CC9016D1D8FC}" type="presParOf" srcId="{9D939D9E-8AB9-4656-8B15-E7B864FD6918}" destId="{78E73DAC-9058-479E-A50E-DAAFCF3ECDCB}" srcOrd="5" destOrd="0" presId="urn:microsoft.com/office/officeart/2005/8/layout/list1"/>
    <dgm:cxn modelId="{3D6984B5-1DF5-4CA8-8DBF-A4410FA71CA2}" type="presParOf" srcId="{9D939D9E-8AB9-4656-8B15-E7B864FD6918}" destId="{E79BB08D-D8A8-43CA-842A-4CC47D2C10B2}" srcOrd="6" destOrd="0" presId="urn:microsoft.com/office/officeart/2005/8/layout/list1"/>
    <dgm:cxn modelId="{E058A013-6605-4AB7-8BEB-09F43EC30517}" type="presParOf" srcId="{9D939D9E-8AB9-4656-8B15-E7B864FD6918}" destId="{47F06870-7DD0-4C4E-9156-5E1122F3BD43}" srcOrd="7" destOrd="0" presId="urn:microsoft.com/office/officeart/2005/8/layout/list1"/>
    <dgm:cxn modelId="{69CA1FFB-4240-4C0A-A667-3672C76163B6}" type="presParOf" srcId="{9D939D9E-8AB9-4656-8B15-E7B864FD6918}" destId="{6976A22C-2162-4B6F-A535-C5ECA1550B6C}" srcOrd="8" destOrd="0" presId="urn:microsoft.com/office/officeart/2005/8/layout/list1"/>
    <dgm:cxn modelId="{37B92B8A-B2F8-45EA-B812-46BC85E299CD}" type="presParOf" srcId="{6976A22C-2162-4B6F-A535-C5ECA1550B6C}" destId="{2E0BD504-F67B-44AB-83E8-DC2620857099}" srcOrd="0" destOrd="0" presId="urn:microsoft.com/office/officeart/2005/8/layout/list1"/>
    <dgm:cxn modelId="{420CC5EE-AA14-4286-83B1-0D277A2D4E4B}" type="presParOf" srcId="{6976A22C-2162-4B6F-A535-C5ECA1550B6C}" destId="{481D7978-1987-4856-B738-5A9AED3D3A10}" srcOrd="1" destOrd="0" presId="urn:microsoft.com/office/officeart/2005/8/layout/list1"/>
    <dgm:cxn modelId="{ED94CE28-894A-40F2-A05C-3A65A9AB2C9C}" type="presParOf" srcId="{9D939D9E-8AB9-4656-8B15-E7B864FD6918}" destId="{84873B2E-8925-416E-B44C-1626AFF3DEC3}" srcOrd="9" destOrd="0" presId="urn:microsoft.com/office/officeart/2005/8/layout/list1"/>
    <dgm:cxn modelId="{79B670B3-DDFB-4A1B-BC99-91262A07EF72}" type="presParOf" srcId="{9D939D9E-8AB9-4656-8B15-E7B864FD6918}" destId="{D3441829-B585-46FB-86F3-40BA2E2596AB}" srcOrd="10" destOrd="0" presId="urn:microsoft.com/office/officeart/2005/8/layout/list1"/>
    <dgm:cxn modelId="{70BC285B-9933-49D1-B0C5-93DDF669E20C}" type="presParOf" srcId="{9D939D9E-8AB9-4656-8B15-E7B864FD6918}" destId="{F2E6EBB8-CEE5-48AA-953A-6D491D0D0DE4}" srcOrd="11" destOrd="0" presId="urn:microsoft.com/office/officeart/2005/8/layout/list1"/>
    <dgm:cxn modelId="{4811479B-9BE3-4A46-A622-87EEDB49A8BE}" type="presParOf" srcId="{9D939D9E-8AB9-4656-8B15-E7B864FD6918}" destId="{F241DE2A-C5EB-4FAD-8B54-164E4DA5B1F6}" srcOrd="12" destOrd="0" presId="urn:microsoft.com/office/officeart/2005/8/layout/list1"/>
    <dgm:cxn modelId="{2ABCE4E3-6AAB-401A-9879-F0EC339321E5}" type="presParOf" srcId="{F241DE2A-C5EB-4FAD-8B54-164E4DA5B1F6}" destId="{BCD2F4EB-303A-4A73-85ED-0CD032CE3AA5}" srcOrd="0" destOrd="0" presId="urn:microsoft.com/office/officeart/2005/8/layout/list1"/>
    <dgm:cxn modelId="{75D3988F-9440-474B-8CD4-6AEF5BDD1A2F}" type="presParOf" srcId="{F241DE2A-C5EB-4FAD-8B54-164E4DA5B1F6}" destId="{E2E46FAD-06B9-43D9-9BEF-2717886805A8}" srcOrd="1" destOrd="0" presId="urn:microsoft.com/office/officeart/2005/8/layout/list1"/>
    <dgm:cxn modelId="{CAFF3AE8-ABF9-4537-88BD-F8160111C483}" type="presParOf" srcId="{9D939D9E-8AB9-4656-8B15-E7B864FD6918}" destId="{00FFE451-D695-46AC-9FCF-2B4D2AD7C37B}" srcOrd="13" destOrd="0" presId="urn:microsoft.com/office/officeart/2005/8/layout/list1"/>
    <dgm:cxn modelId="{E6570874-D38E-4D60-9CDC-17F546A031CC}" type="presParOf" srcId="{9D939D9E-8AB9-4656-8B15-E7B864FD6918}" destId="{A4E1C481-DAB9-4580-945F-A196486E75CA}" srcOrd="14" destOrd="0" presId="urn:microsoft.com/office/officeart/2005/8/layout/list1"/>
    <dgm:cxn modelId="{18E03EA3-A1CC-4332-8864-2E0547742724}" type="presParOf" srcId="{9D939D9E-8AB9-4656-8B15-E7B864FD6918}" destId="{76568284-63FD-49E4-A561-706EB15B0626}" srcOrd="15" destOrd="0" presId="urn:microsoft.com/office/officeart/2005/8/layout/list1"/>
    <dgm:cxn modelId="{99D20CC4-AE98-4495-8791-432FF9E7EB4C}" type="presParOf" srcId="{9D939D9E-8AB9-4656-8B15-E7B864FD6918}" destId="{162C1347-A4D3-45CA-A67E-D2524E51B0DB}" srcOrd="16" destOrd="0" presId="urn:microsoft.com/office/officeart/2005/8/layout/list1"/>
    <dgm:cxn modelId="{32C50354-DC18-4BDA-BCC6-53D07D62B8DC}" type="presParOf" srcId="{162C1347-A4D3-45CA-A67E-D2524E51B0DB}" destId="{46B3CBC6-041A-4A15-B63E-71C40E745547}" srcOrd="0" destOrd="0" presId="urn:microsoft.com/office/officeart/2005/8/layout/list1"/>
    <dgm:cxn modelId="{8F80219B-2F97-410B-99CB-DC5FCF122E85}" type="presParOf" srcId="{162C1347-A4D3-45CA-A67E-D2524E51B0DB}" destId="{D088C5BF-931B-412A-A048-5408472FDC0A}" srcOrd="1" destOrd="0" presId="urn:microsoft.com/office/officeart/2005/8/layout/list1"/>
    <dgm:cxn modelId="{8FF0B192-F543-427D-950A-21D3F4EDFFE8}" type="presParOf" srcId="{9D939D9E-8AB9-4656-8B15-E7B864FD6918}" destId="{35D68D1C-1194-41F7-9762-82D4574269A3}" srcOrd="17" destOrd="0" presId="urn:microsoft.com/office/officeart/2005/8/layout/list1"/>
    <dgm:cxn modelId="{4758EFF9-FCB2-408F-874D-AF5E78F448EA}" type="presParOf" srcId="{9D939D9E-8AB9-4656-8B15-E7B864FD6918}" destId="{EDC029BE-0F5D-4A01-AF7D-8CAA3389936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A1982-03AE-4884-86BE-678670B425D9}">
      <dsp:nvSpPr>
        <dsp:cNvPr id="0" name=""/>
        <dsp:cNvSpPr/>
      </dsp:nvSpPr>
      <dsp:spPr>
        <a:xfrm>
          <a:off x="1041493" y="1548357"/>
          <a:ext cx="70740" cy="70740"/>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33FA4-6997-444C-8495-FB7ECCD021C6}">
      <dsp:nvSpPr>
        <dsp:cNvPr id="0" name=""/>
        <dsp:cNvSpPr/>
      </dsp:nvSpPr>
      <dsp:spPr>
        <a:xfrm>
          <a:off x="979525" y="1647665"/>
          <a:ext cx="70740" cy="70740"/>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B191B-5D36-459C-B2B5-BB741D76616A}">
      <dsp:nvSpPr>
        <dsp:cNvPr id="0" name=""/>
        <dsp:cNvSpPr/>
      </dsp:nvSpPr>
      <dsp:spPr>
        <a:xfrm>
          <a:off x="905672" y="1733644"/>
          <a:ext cx="70740" cy="70740"/>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89BDD-5F3D-46EE-A821-48AC18F370E8}">
      <dsp:nvSpPr>
        <dsp:cNvPr id="0" name=""/>
        <dsp:cNvSpPr/>
      </dsp:nvSpPr>
      <dsp:spPr>
        <a:xfrm>
          <a:off x="993956" y="548901"/>
          <a:ext cx="70740" cy="70740"/>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8404FF-104D-417F-9CDE-2C5197E1D3E4}">
      <dsp:nvSpPr>
        <dsp:cNvPr id="0" name=""/>
        <dsp:cNvSpPr/>
      </dsp:nvSpPr>
      <dsp:spPr>
        <a:xfrm>
          <a:off x="1088464" y="492583"/>
          <a:ext cx="70740" cy="70740"/>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7E9882-B051-4C1C-995F-33152A09CB9F}">
      <dsp:nvSpPr>
        <dsp:cNvPr id="0" name=""/>
        <dsp:cNvSpPr/>
      </dsp:nvSpPr>
      <dsp:spPr>
        <a:xfrm>
          <a:off x="1182690" y="436266"/>
          <a:ext cx="70740" cy="70740"/>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439953-47C8-4FFE-9C65-F4A220FB51E9}">
      <dsp:nvSpPr>
        <dsp:cNvPr id="0" name=""/>
        <dsp:cNvSpPr/>
      </dsp:nvSpPr>
      <dsp:spPr>
        <a:xfrm>
          <a:off x="1276916" y="492583"/>
          <a:ext cx="70740" cy="70740"/>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90DDDA-19ED-4F63-9A83-17DBCB24EEE2}">
      <dsp:nvSpPr>
        <dsp:cNvPr id="0" name=""/>
        <dsp:cNvSpPr/>
      </dsp:nvSpPr>
      <dsp:spPr>
        <a:xfrm>
          <a:off x="1371424" y="548901"/>
          <a:ext cx="70740" cy="70740"/>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AE3404-E165-40D9-A778-D10E94863E1D}">
      <dsp:nvSpPr>
        <dsp:cNvPr id="0" name=""/>
        <dsp:cNvSpPr/>
      </dsp:nvSpPr>
      <dsp:spPr>
        <a:xfrm>
          <a:off x="1182690" y="555096"/>
          <a:ext cx="70740" cy="70740"/>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BAE6F7-719F-44D2-A964-53471B6DEAC1}">
      <dsp:nvSpPr>
        <dsp:cNvPr id="0" name=""/>
        <dsp:cNvSpPr/>
      </dsp:nvSpPr>
      <dsp:spPr>
        <a:xfrm>
          <a:off x="1182690" y="673927"/>
          <a:ext cx="70740" cy="70740"/>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15F5B-A7CD-4121-938E-A8B2A3214B50}">
      <dsp:nvSpPr>
        <dsp:cNvPr id="0" name=""/>
        <dsp:cNvSpPr/>
      </dsp:nvSpPr>
      <dsp:spPr>
        <a:xfrm>
          <a:off x="736362" y="1972156"/>
          <a:ext cx="1525721" cy="40924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944"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Collaborative Effort</a:t>
          </a:r>
          <a:endParaRPr lang="en-US" sz="1400" b="1" kern="1200" dirty="0"/>
        </a:p>
      </dsp:txBody>
      <dsp:txXfrm>
        <a:off x="756340" y="1992134"/>
        <a:ext cx="1485765" cy="369287"/>
      </dsp:txXfrm>
    </dsp:sp>
    <dsp:sp modelId="{A8D1B922-DDD7-4AD5-B610-5DC40B6B6195}">
      <dsp:nvSpPr>
        <dsp:cNvPr id="0" name=""/>
        <dsp:cNvSpPr/>
      </dsp:nvSpPr>
      <dsp:spPr>
        <a:xfrm>
          <a:off x="184123" y="1558249"/>
          <a:ext cx="707400" cy="707353"/>
        </a:xfrm>
        <a:prstGeom prst="ellipse">
          <a:avLst/>
        </a:prstGeom>
        <a:blipFill dpi="0" rotWithShape="1">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Lst>
          </a:blip>
          <a:srcRect/>
          <a:stretch>
            <a:fillRect l="-10667" t="-6013" r="-9597" b="-14259"/>
          </a:stretch>
        </a:blipFill>
        <a:ln w="38100" cap="flat" cmpd="sng" algn="ctr">
          <a:solidFill>
            <a:srgbClr val="B88265"/>
          </a:solidFill>
          <a:prstDash val="solid"/>
        </a:ln>
        <a:effectLst/>
      </dsp:spPr>
      <dsp:style>
        <a:lnRef idx="2">
          <a:scrgbClr r="0" g="0" b="0"/>
        </a:lnRef>
        <a:fillRef idx="1">
          <a:scrgbClr r="0" g="0" b="0"/>
        </a:fillRef>
        <a:effectRef idx="0">
          <a:scrgbClr r="0" g="0" b="0"/>
        </a:effectRef>
        <a:fontRef idx="minor"/>
      </dsp:style>
    </dsp:sp>
    <dsp:sp modelId="{513D0E06-A447-4FD5-AB87-3C41B5B528D7}">
      <dsp:nvSpPr>
        <dsp:cNvPr id="0" name=""/>
        <dsp:cNvSpPr/>
      </dsp:nvSpPr>
      <dsp:spPr>
        <a:xfrm>
          <a:off x="1252015" y="1191567"/>
          <a:ext cx="1525721" cy="40924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944"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End Users Satisfied</a:t>
          </a:r>
          <a:endParaRPr lang="en-US" sz="1400" b="1" kern="1200" dirty="0"/>
        </a:p>
      </dsp:txBody>
      <dsp:txXfrm>
        <a:off x="1271993" y="1211545"/>
        <a:ext cx="1485765" cy="369287"/>
      </dsp:txXfrm>
    </dsp:sp>
    <dsp:sp modelId="{0C91F664-D77F-4883-A873-E49C44DD4690}">
      <dsp:nvSpPr>
        <dsp:cNvPr id="0" name=""/>
        <dsp:cNvSpPr/>
      </dsp:nvSpPr>
      <dsp:spPr>
        <a:xfrm>
          <a:off x="828990" y="790583"/>
          <a:ext cx="707400" cy="707353"/>
        </a:xfrm>
        <a:prstGeom prst="ellipse">
          <a:avLst/>
        </a:prstGeom>
        <a:blipFill>
          <a:blip xmlns:r="http://schemas.openxmlformats.org/officeDocument/2006/relationships"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F0F95-16DC-4639-BC43-F2707D2C0DED}">
      <dsp:nvSpPr>
        <dsp:cNvPr id="0" name=""/>
        <dsp:cNvSpPr/>
      </dsp:nvSpPr>
      <dsp:spPr>
        <a:xfrm>
          <a:off x="0" y="327487"/>
          <a:ext cx="9144000" cy="63787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12420" rIns="70967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For Directors and Administrators and their designees </a:t>
          </a:r>
          <a:endParaRPr lang="en-US" sz="1500" kern="1200" dirty="0"/>
        </a:p>
      </dsp:txBody>
      <dsp:txXfrm>
        <a:off x="0" y="327487"/>
        <a:ext cx="9144000" cy="637875"/>
      </dsp:txXfrm>
    </dsp:sp>
    <dsp:sp modelId="{D7E40ED3-E917-4E36-9F50-47572823F3C4}">
      <dsp:nvSpPr>
        <dsp:cNvPr id="0" name=""/>
        <dsp:cNvSpPr/>
      </dsp:nvSpPr>
      <dsp:spPr>
        <a:xfrm>
          <a:off x="457200" y="106087"/>
          <a:ext cx="6400800" cy="442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en-US" sz="1800" b="1" kern="1200" dirty="0" smtClean="0"/>
            <a:t>STARS Forms Overview (once only, 4/12/18)</a:t>
          </a:r>
          <a:endParaRPr lang="en-US" sz="1800" b="1" kern="1200" dirty="0"/>
        </a:p>
      </dsp:txBody>
      <dsp:txXfrm>
        <a:off x="478816" y="127703"/>
        <a:ext cx="6357568" cy="399568"/>
      </dsp:txXfrm>
    </dsp:sp>
    <dsp:sp modelId="{E79BB08D-D8A8-43CA-842A-4CC47D2C10B2}">
      <dsp:nvSpPr>
        <dsp:cNvPr id="0" name=""/>
        <dsp:cNvSpPr/>
      </dsp:nvSpPr>
      <dsp:spPr>
        <a:xfrm>
          <a:off x="0" y="1267762"/>
          <a:ext cx="9144000" cy="637875"/>
        </a:xfrm>
        <a:prstGeom prst="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12420" rIns="70967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For anyone with the capability</a:t>
          </a:r>
          <a:endParaRPr lang="en-US" sz="1500" kern="1200" dirty="0"/>
        </a:p>
      </dsp:txBody>
      <dsp:txXfrm>
        <a:off x="0" y="1267762"/>
        <a:ext cx="9144000" cy="637875"/>
      </dsp:txXfrm>
    </dsp:sp>
    <dsp:sp modelId="{0ED5DF0D-CECC-4AC5-A253-0B2F580F9DAA}">
      <dsp:nvSpPr>
        <dsp:cNvPr id="0" name=""/>
        <dsp:cNvSpPr/>
      </dsp:nvSpPr>
      <dsp:spPr>
        <a:xfrm>
          <a:off x="457200" y="1046362"/>
          <a:ext cx="6400800" cy="442800"/>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en-US" sz="1800" b="1" kern="1200" dirty="0" smtClean="0"/>
            <a:t>Entering Team Members (monthly through July)</a:t>
          </a:r>
          <a:endParaRPr lang="en-US" sz="1800" b="1" kern="1200" dirty="0"/>
        </a:p>
      </dsp:txBody>
      <dsp:txXfrm>
        <a:off x="478816" y="1067978"/>
        <a:ext cx="6357568" cy="399568"/>
      </dsp:txXfrm>
    </dsp:sp>
    <dsp:sp modelId="{D3441829-B585-46FB-86F3-40BA2E2596AB}">
      <dsp:nvSpPr>
        <dsp:cNvPr id="0" name=""/>
        <dsp:cNvSpPr/>
      </dsp:nvSpPr>
      <dsp:spPr>
        <a:xfrm>
          <a:off x="0" y="2208037"/>
          <a:ext cx="9144000" cy="8505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12420" rIns="70967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For all users (r</a:t>
          </a:r>
          <a:r>
            <a:rPr lang="en-US" sz="1500" kern="1200" dirty="0" smtClean="0">
              <a:effectLst/>
              <a:latin typeface="+mn-lt"/>
              <a:ea typeface="+mn-ea"/>
              <a:cs typeface="+mn-cs"/>
            </a:rPr>
            <a:t>epresentatives from past groups and the group preparing for their start date; </a:t>
          </a:r>
          <a:br>
            <a:rPr lang="en-US" sz="1500" kern="1200" dirty="0" smtClean="0">
              <a:effectLst/>
              <a:latin typeface="+mn-lt"/>
              <a:ea typeface="+mn-ea"/>
              <a:cs typeface="+mn-cs"/>
            </a:rPr>
          </a:br>
          <a:r>
            <a:rPr lang="en-US" sz="1500" kern="1200" dirty="0" smtClean="0">
              <a:effectLst/>
              <a:latin typeface="+mn-lt"/>
              <a:ea typeface="+mn-ea"/>
              <a:cs typeface="+mn-cs"/>
            </a:rPr>
            <a:t>not future groups)</a:t>
          </a:r>
          <a:r>
            <a:rPr lang="en-US" sz="1500" kern="1200" dirty="0" smtClean="0"/>
            <a:t>  </a:t>
          </a:r>
          <a:endParaRPr lang="en-US" sz="1500" kern="1200" dirty="0"/>
        </a:p>
      </dsp:txBody>
      <dsp:txXfrm>
        <a:off x="0" y="2208037"/>
        <a:ext cx="9144000" cy="850500"/>
      </dsp:txXfrm>
    </dsp:sp>
    <dsp:sp modelId="{481D7978-1987-4856-B738-5A9AED3D3A10}">
      <dsp:nvSpPr>
        <dsp:cNvPr id="0" name=""/>
        <dsp:cNvSpPr/>
      </dsp:nvSpPr>
      <dsp:spPr>
        <a:xfrm>
          <a:off x="457200" y="1986637"/>
          <a:ext cx="6400800" cy="4428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en-US" sz="1800" b="1" kern="1200" dirty="0" smtClean="0"/>
            <a:t>Beneficiary Contact Form (twice monthly)</a:t>
          </a:r>
          <a:endParaRPr lang="en-US" sz="1800" b="1" kern="1200" dirty="0"/>
        </a:p>
      </dsp:txBody>
      <dsp:txXfrm>
        <a:off x="478816" y="2008253"/>
        <a:ext cx="6357568" cy="399568"/>
      </dsp:txXfrm>
    </dsp:sp>
    <dsp:sp modelId="{A4E1C481-DAB9-4580-945F-A196486E75CA}">
      <dsp:nvSpPr>
        <dsp:cNvPr id="0" name=""/>
        <dsp:cNvSpPr/>
      </dsp:nvSpPr>
      <dsp:spPr>
        <a:xfrm>
          <a:off x="0" y="3360937"/>
          <a:ext cx="9144000" cy="850500"/>
        </a:xfrm>
        <a:prstGeom prst="rect">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12420" rIns="70967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For all users (r</a:t>
          </a:r>
          <a:r>
            <a:rPr lang="en-US" sz="1500" kern="1200" dirty="0" smtClean="0">
              <a:effectLst/>
              <a:latin typeface="+mn-lt"/>
              <a:ea typeface="+mn-ea"/>
              <a:cs typeface="+mn-cs"/>
            </a:rPr>
            <a:t>epresentatives from past groups and the group preparing for their start date; </a:t>
          </a:r>
          <a:br>
            <a:rPr lang="en-US" sz="1500" kern="1200" dirty="0" smtClean="0">
              <a:effectLst/>
              <a:latin typeface="+mn-lt"/>
              <a:ea typeface="+mn-ea"/>
              <a:cs typeface="+mn-cs"/>
            </a:rPr>
          </a:br>
          <a:r>
            <a:rPr lang="en-US" sz="1500" kern="1200" dirty="0" smtClean="0">
              <a:effectLst/>
              <a:latin typeface="+mn-lt"/>
              <a:ea typeface="+mn-ea"/>
              <a:cs typeface="+mn-cs"/>
            </a:rPr>
            <a:t>not future groups)</a:t>
          </a:r>
          <a:r>
            <a:rPr lang="en-US" sz="1500" kern="1200" dirty="0" smtClean="0"/>
            <a:t>  </a:t>
          </a:r>
          <a:endParaRPr lang="en-US" sz="1500" kern="1200" dirty="0"/>
        </a:p>
      </dsp:txBody>
      <dsp:txXfrm>
        <a:off x="0" y="3360937"/>
        <a:ext cx="9144000" cy="850500"/>
      </dsp:txXfrm>
    </dsp:sp>
    <dsp:sp modelId="{E2E46FAD-06B9-43D9-9BEF-2717886805A8}">
      <dsp:nvSpPr>
        <dsp:cNvPr id="0" name=""/>
        <dsp:cNvSpPr/>
      </dsp:nvSpPr>
      <dsp:spPr>
        <a:xfrm>
          <a:off x="457200" y="3139537"/>
          <a:ext cx="6400800" cy="442800"/>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en-US" sz="1800" b="1" kern="1200" dirty="0" smtClean="0"/>
            <a:t>Group and Media Outreach (monthly)</a:t>
          </a:r>
          <a:endParaRPr lang="en-US" sz="1800" b="1" kern="1200" dirty="0"/>
        </a:p>
      </dsp:txBody>
      <dsp:txXfrm>
        <a:off x="478816" y="3161153"/>
        <a:ext cx="6357568" cy="399568"/>
      </dsp:txXfrm>
    </dsp:sp>
    <dsp:sp modelId="{EDC029BE-0F5D-4A01-AF7D-8CAA33899367}">
      <dsp:nvSpPr>
        <dsp:cNvPr id="0" name=""/>
        <dsp:cNvSpPr/>
      </dsp:nvSpPr>
      <dsp:spPr>
        <a:xfrm>
          <a:off x="0" y="4533714"/>
          <a:ext cx="9144000" cy="637875"/>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12420" rIns="70967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For anyone with the capability</a:t>
          </a:r>
          <a:endParaRPr lang="en-US" sz="1500" kern="1200" dirty="0"/>
        </a:p>
      </dsp:txBody>
      <dsp:txXfrm>
        <a:off x="0" y="4533714"/>
        <a:ext cx="9144000" cy="637875"/>
      </dsp:txXfrm>
    </dsp:sp>
    <dsp:sp modelId="{D088C5BF-931B-412A-A048-5408472FDC0A}">
      <dsp:nvSpPr>
        <dsp:cNvPr id="0" name=""/>
        <dsp:cNvSpPr/>
      </dsp:nvSpPr>
      <dsp:spPr>
        <a:xfrm>
          <a:off x="457200" y="4292437"/>
          <a:ext cx="6400800" cy="4428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en-US" sz="1800" b="1" kern="1200" dirty="0" smtClean="0"/>
            <a:t>Reports/Searches (monthly, starting in June)</a:t>
          </a:r>
          <a:endParaRPr lang="en-US" sz="1800" b="1" kern="1200" dirty="0"/>
        </a:p>
      </dsp:txBody>
      <dsp:txXfrm>
        <a:off x="478816" y="4314053"/>
        <a:ext cx="6357568" cy="399568"/>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C1A1E5-1C0A-4B39-B07E-40DF8E576476}" type="datetimeFigureOut">
              <a:rPr lang="en-US" smtClean="0"/>
              <a:t>4/12/2018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165E2-16F1-4EC3-A707-C8E951A9DACA}" type="slidenum">
              <a:rPr lang="en-US" smtClean="0"/>
              <a:t>‹#›</a:t>
            </a:fld>
            <a:endParaRPr lang="en-US"/>
          </a:p>
        </p:txBody>
      </p:sp>
    </p:spTree>
    <p:extLst>
      <p:ext uri="{BB962C8B-B14F-4D97-AF65-F5344CB8AC3E}">
        <p14:creationId xmlns:p14="http://schemas.microsoft.com/office/powerpoint/2010/main" val="2898399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3FCE5-04EC-4033-939F-4FC45D8F89BA}" type="slidenum">
              <a:rPr lang="en-US" smtClean="0"/>
              <a:t>27</a:t>
            </a:fld>
            <a:endParaRPr lang="en-US"/>
          </a:p>
        </p:txBody>
      </p:sp>
    </p:spTree>
    <p:extLst>
      <p:ext uri="{BB962C8B-B14F-4D97-AF65-F5344CB8AC3E}">
        <p14:creationId xmlns:p14="http://schemas.microsoft.com/office/powerpoint/2010/main" val="21710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C93FCE5-04EC-4033-939F-4FC45D8F89BA}" type="slidenum">
              <a:rPr lang="en-US" smtClean="0"/>
              <a:t>28</a:t>
            </a:fld>
            <a:endParaRPr lang="en-US"/>
          </a:p>
        </p:txBody>
      </p:sp>
    </p:spTree>
    <p:extLst>
      <p:ext uri="{BB962C8B-B14F-4D97-AF65-F5344CB8AC3E}">
        <p14:creationId xmlns:p14="http://schemas.microsoft.com/office/powerpoint/2010/main" val="272291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35</a:t>
            </a:fld>
            <a:endParaRPr lang="en-US"/>
          </a:p>
        </p:txBody>
      </p:sp>
    </p:spTree>
    <p:extLst>
      <p:ext uri="{BB962C8B-B14F-4D97-AF65-F5344CB8AC3E}">
        <p14:creationId xmlns:p14="http://schemas.microsoft.com/office/powerpoint/2010/main" val="3385178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housing</a:t>
            </a:r>
            <a:r>
              <a:rPr lang="en-US" baseline="0" dirty="0" smtClean="0"/>
              <a:t> two sets of materials, we are housing everything on the STARS Resources page, then linking from the Resource Library. That way, users of both systems can access the materials, and we can avoid version control problems. Job aids are likely to be revised monthly, based up on SHIP questions and requests. </a:t>
            </a:r>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t>37</a:t>
            </a:fld>
            <a:endParaRPr lang="en-US"/>
          </a:p>
        </p:txBody>
      </p:sp>
    </p:spTree>
    <p:extLst>
      <p:ext uri="{BB962C8B-B14F-4D97-AF65-F5344CB8AC3E}">
        <p14:creationId xmlns:p14="http://schemas.microsoft.com/office/powerpoint/2010/main" val="265455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Topics in green are ready now. Topics in orange</a:t>
            </a:r>
            <a:r>
              <a:rPr lang="en-US" baseline="0" dirty="0" smtClean="0"/>
              <a:t> are pending. </a:t>
            </a:r>
            <a:r>
              <a:rPr lang="en-US" baseline="0" dirty="0" smtClean="0"/>
              <a:t>All of the job aids were updated this week. Roles clarified, based upon questions that have come in. </a:t>
            </a:r>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t>38</a:t>
            </a:fld>
            <a:endParaRPr lang="en-US"/>
          </a:p>
        </p:txBody>
      </p:sp>
    </p:spTree>
    <p:extLst>
      <p:ext uri="{BB962C8B-B14F-4D97-AF65-F5344CB8AC3E}">
        <p14:creationId xmlns:p14="http://schemas.microsoft.com/office/powerpoint/2010/main" val="328107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a:t>
            </a:r>
            <a:r>
              <a:rPr lang="en-US" dirty="0" smtClean="0">
                <a:effectLst/>
                <a:latin typeface="+mn-lt"/>
                <a:ea typeface="+mn-ea"/>
                <a:cs typeface="+mn-cs"/>
              </a:rPr>
              <a:t>epresentatives from past groups and the group preparing for their start date</a:t>
            </a:r>
            <a:endParaRPr lang="en-US" dirty="0" smtClean="0"/>
          </a:p>
          <a:p>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t>39</a:t>
            </a:fld>
            <a:endParaRPr lang="en-US"/>
          </a:p>
        </p:txBody>
      </p:sp>
    </p:spTree>
    <p:extLst>
      <p:ext uri="{BB962C8B-B14F-4D97-AF65-F5344CB8AC3E}">
        <p14:creationId xmlns:p14="http://schemas.microsoft.com/office/powerpoint/2010/main" val="897184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visit</a:t>
            </a:r>
            <a:r>
              <a:rPr lang="en-US" baseline="0" dirty="0" smtClean="0"/>
              <a:t> the STARS landing page now but you won’t be able to log in until you receive your credentials. You will be able to follow the link to the SHIP TA Center material, however.</a:t>
            </a:r>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t>40</a:t>
            </a:fld>
            <a:endParaRPr lang="en-US"/>
          </a:p>
        </p:txBody>
      </p:sp>
    </p:spTree>
    <p:extLst>
      <p:ext uri="{BB962C8B-B14F-4D97-AF65-F5344CB8AC3E}">
        <p14:creationId xmlns:p14="http://schemas.microsoft.com/office/powerpoint/2010/main" val="58557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42</a:t>
            </a:fld>
            <a:endParaRPr lang="en-US" dirty="0"/>
          </a:p>
        </p:txBody>
      </p:sp>
    </p:spTree>
    <p:extLst>
      <p:ext uri="{BB962C8B-B14F-4D97-AF65-F5344CB8AC3E}">
        <p14:creationId xmlns:p14="http://schemas.microsoft.com/office/powerpoint/2010/main" val="2058879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8681"/>
            <a:ext cx="7772400" cy="1130492"/>
          </a:xfrm>
        </p:spPr>
        <p:txBody>
          <a:bodyPr>
            <a:noAutofit/>
          </a:bodyPr>
          <a:lstStyle>
            <a:lvl1pPr algn="ctr">
              <a:defRPr sz="5500"/>
            </a:lvl1pPr>
          </a:lstStyle>
          <a:p>
            <a:r>
              <a:rPr lang="en-US" smtClean="0"/>
              <a:t>Click to edit Master title style</a:t>
            </a:r>
            <a:endParaRPr lang="en-US" dirty="0"/>
          </a:p>
        </p:txBody>
      </p:sp>
      <p:sp>
        <p:nvSpPr>
          <p:cNvPr id="3" name="Subtitle 2"/>
          <p:cNvSpPr>
            <a:spLocks noGrp="1"/>
          </p:cNvSpPr>
          <p:nvPr>
            <p:ph type="subTitle" idx="1"/>
          </p:nvPr>
        </p:nvSpPr>
        <p:spPr>
          <a:xfrm>
            <a:off x="685800" y="2734975"/>
            <a:ext cx="7772400" cy="553038"/>
          </a:xfrm>
        </p:spPr>
        <p:txBody>
          <a:bodyPr/>
          <a:lstStyle>
            <a:lvl1pPr marL="0" indent="0" algn="ctr">
              <a:buNone/>
              <a:defRPr>
                <a:solidFill>
                  <a:srgbClr val="00529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5489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p:txBody>
          <a:bodyPr/>
          <a:lstStyle>
            <a:lvl1pPr>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278120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13860"/>
            <a:ext cx="8229600" cy="2499153"/>
          </a:xfrm>
        </p:spPr>
        <p:txBody>
          <a:bodyPr/>
          <a:lstStyle>
            <a:lvl1pPr>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2"/>
          <p:cNvSpPr>
            <a:spLocks noGrp="1"/>
          </p:cNvSpPr>
          <p:nvPr>
            <p:ph type="pic" idx="10"/>
          </p:nvPr>
        </p:nvSpPr>
        <p:spPr>
          <a:xfrm>
            <a:off x="45720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1" name="Picture Placeholder 2"/>
          <p:cNvSpPr>
            <a:spLocks noGrp="1"/>
          </p:cNvSpPr>
          <p:nvPr>
            <p:ph type="pic" idx="11"/>
          </p:nvPr>
        </p:nvSpPr>
        <p:spPr>
          <a:xfrm>
            <a:off x="3221845"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Picture Placeholder 2"/>
          <p:cNvSpPr>
            <a:spLocks noGrp="1"/>
          </p:cNvSpPr>
          <p:nvPr>
            <p:ph type="pic" idx="12"/>
          </p:nvPr>
        </p:nvSpPr>
        <p:spPr>
          <a:xfrm>
            <a:off x="598932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Box 3"/>
          <p:cNvSpPr txBox="1">
            <a:spLocks noGrp="1" noChangeArrowheads="1"/>
          </p:cNvSpPr>
          <p:nvPr>
            <p:ph type="sldNum" sz="quarter" idx="13"/>
          </p:nvPr>
        </p:nvSpPr>
        <p:spPr/>
        <p:txBody>
          <a:bodyPr/>
          <a:lstStyle>
            <a:lvl1pPr>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1927218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Text Box 3"/>
          <p:cNvSpPr txBox="1">
            <a:spLocks noGrp="1" noChangeArrowheads="1"/>
          </p:cNvSpPr>
          <p:nvPr>
            <p:ph type="sldNum" sz="quarter" idx="10"/>
          </p:nvPr>
        </p:nvSpPr>
        <p:spPr/>
        <p:txBody>
          <a:bodyPr/>
          <a:lstStyle>
            <a:lvl1pPr>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239692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p:txBody>
          <a:bodyPr/>
          <a:lstStyle>
            <a:lvl1pPr>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327242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p:txBody>
          <a:bodyPr/>
          <a:lstStyle>
            <a:lvl1pPr>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3369851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597808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atin typeface="Arial" charset="0"/>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2577961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063625"/>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984375"/>
            <a:ext cx="8229600" cy="414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Text Box 3"/>
          <p:cNvSpPr txBox="1">
            <a:spLocks noGrp="1" noChangeArrowheads="1"/>
          </p:cNvSpPr>
          <p:nvPr>
            <p:ph type="sldNum" sz="quarter" idx="4"/>
          </p:nvPr>
        </p:nvSpPr>
        <p:spPr>
          <a:xfrm>
            <a:off x="8316913" y="6186488"/>
            <a:ext cx="739775" cy="346075"/>
          </a:xfrm>
          <a:prstGeom prst="rect">
            <a:avLst/>
          </a:prstGeom>
        </p:spPr>
        <p:txBody>
          <a:bodyPr/>
          <a:lstStyle>
            <a:lvl1pPr>
              <a:defRPr>
                <a:latin typeface="Arial" charset="0"/>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2391223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457200" rtl="0" eaLnBrk="1" fontAlgn="base" hangingPunct="1">
        <a:spcBef>
          <a:spcPct val="0"/>
        </a:spcBef>
        <a:spcAft>
          <a:spcPct val="0"/>
        </a:spcAft>
        <a:defRPr sz="3800" kern="1200">
          <a:solidFill>
            <a:srgbClr val="00529B"/>
          </a:solidFill>
          <a:latin typeface="+mj-lt"/>
          <a:ea typeface="+mj-ea"/>
          <a:cs typeface="+mj-cs"/>
        </a:defRPr>
      </a:lvl1pPr>
      <a:lvl2pPr algn="l" defTabSz="457200" rtl="0" eaLnBrk="1" fontAlgn="base" hangingPunct="1">
        <a:spcBef>
          <a:spcPct val="0"/>
        </a:spcBef>
        <a:spcAft>
          <a:spcPct val="0"/>
        </a:spcAft>
        <a:defRPr sz="3800">
          <a:solidFill>
            <a:srgbClr val="00529B"/>
          </a:solidFill>
          <a:latin typeface="Calibri" pitchFamily="34" charset="0"/>
        </a:defRPr>
      </a:lvl2pPr>
      <a:lvl3pPr algn="l" defTabSz="457200" rtl="0" eaLnBrk="1" fontAlgn="base" hangingPunct="1">
        <a:spcBef>
          <a:spcPct val="0"/>
        </a:spcBef>
        <a:spcAft>
          <a:spcPct val="0"/>
        </a:spcAft>
        <a:defRPr sz="3800">
          <a:solidFill>
            <a:srgbClr val="00529B"/>
          </a:solidFill>
          <a:latin typeface="Calibri" pitchFamily="34" charset="0"/>
        </a:defRPr>
      </a:lvl3pPr>
      <a:lvl4pPr algn="l" defTabSz="457200" rtl="0" eaLnBrk="1" fontAlgn="base" hangingPunct="1">
        <a:spcBef>
          <a:spcPct val="0"/>
        </a:spcBef>
        <a:spcAft>
          <a:spcPct val="0"/>
        </a:spcAft>
        <a:defRPr sz="3800">
          <a:solidFill>
            <a:srgbClr val="00529B"/>
          </a:solidFill>
          <a:latin typeface="Calibri" pitchFamily="34" charset="0"/>
        </a:defRPr>
      </a:lvl4pPr>
      <a:lvl5pPr algn="l" defTabSz="457200" rtl="0" eaLnBrk="1" fontAlgn="base" hangingPunct="1">
        <a:spcBef>
          <a:spcPct val="0"/>
        </a:spcBef>
        <a:spcAft>
          <a:spcPct val="0"/>
        </a:spcAft>
        <a:defRPr sz="3800">
          <a:solidFill>
            <a:srgbClr val="00529B"/>
          </a:solidFill>
          <a:latin typeface="Calibri" pitchFamily="34" charset="0"/>
        </a:defRPr>
      </a:lvl5pPr>
      <a:lvl6pPr marL="457200" algn="l" defTabSz="457200" rtl="0" eaLnBrk="1" fontAlgn="base" hangingPunct="1">
        <a:spcBef>
          <a:spcPct val="0"/>
        </a:spcBef>
        <a:spcAft>
          <a:spcPct val="0"/>
        </a:spcAft>
        <a:defRPr sz="3800">
          <a:solidFill>
            <a:srgbClr val="00529B"/>
          </a:solidFill>
          <a:latin typeface="Calibri" pitchFamily="34" charset="0"/>
        </a:defRPr>
      </a:lvl6pPr>
      <a:lvl7pPr marL="914400" algn="l" defTabSz="457200" rtl="0" eaLnBrk="1" fontAlgn="base" hangingPunct="1">
        <a:spcBef>
          <a:spcPct val="0"/>
        </a:spcBef>
        <a:spcAft>
          <a:spcPct val="0"/>
        </a:spcAft>
        <a:defRPr sz="3800">
          <a:solidFill>
            <a:srgbClr val="00529B"/>
          </a:solidFill>
          <a:latin typeface="Calibri" pitchFamily="34" charset="0"/>
        </a:defRPr>
      </a:lvl7pPr>
      <a:lvl8pPr marL="1371600" algn="l" defTabSz="457200" rtl="0" eaLnBrk="1" fontAlgn="base" hangingPunct="1">
        <a:spcBef>
          <a:spcPct val="0"/>
        </a:spcBef>
        <a:spcAft>
          <a:spcPct val="0"/>
        </a:spcAft>
        <a:defRPr sz="3800">
          <a:solidFill>
            <a:srgbClr val="00529B"/>
          </a:solidFill>
          <a:latin typeface="Calibri" pitchFamily="34" charset="0"/>
        </a:defRPr>
      </a:lvl8pPr>
      <a:lvl9pPr marL="1828800" algn="l" defTabSz="457200" rtl="0" eaLnBrk="1" fontAlgn="base" hangingPunct="1">
        <a:spcBef>
          <a:spcPct val="0"/>
        </a:spcBef>
        <a:spcAft>
          <a:spcPct val="0"/>
        </a:spcAft>
        <a:defRPr sz="3800">
          <a:solidFill>
            <a:srgbClr val="00529B"/>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25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shiptacenter.org/"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stars.entellitrak.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hyperlink" Target="mailto:boozallenstarshelpdesk@bah.com" TargetMode="External"/><Relationship Id="rId2" Type="http://schemas.openxmlformats.org/officeDocument/2006/relationships/hyperlink" Target="mailto:ship@acl.hhs.gov" TargetMode="External"/><Relationship Id="rId1" Type="http://schemas.openxmlformats.org/officeDocument/2006/relationships/slideLayout" Target="../slideLayouts/slideLayout2.xml"/><Relationship Id="rId4" Type="http://schemas.openxmlformats.org/officeDocument/2006/relationships/hyperlink" Target="mailto:stars@shiptacenter.or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STARS Forms</a:t>
            </a:r>
            <a:endParaRPr lang="en-US" dirty="0"/>
          </a:p>
        </p:txBody>
      </p:sp>
      <p:sp>
        <p:nvSpPr>
          <p:cNvPr id="3" name="Subtitle 2"/>
          <p:cNvSpPr>
            <a:spLocks noGrp="1"/>
          </p:cNvSpPr>
          <p:nvPr>
            <p:ph type="subTitle" idx="1"/>
          </p:nvPr>
        </p:nvSpPr>
        <p:spPr/>
        <p:txBody>
          <a:bodyPr/>
          <a:lstStyle/>
          <a:p>
            <a:r>
              <a:rPr lang="en-US" dirty="0" smtClean="0"/>
              <a:t>4.12.18</a:t>
            </a:r>
            <a:endParaRPr lang="en-US" dirty="0"/>
          </a:p>
        </p:txBody>
      </p:sp>
    </p:spTree>
    <p:extLst>
      <p:ext uri="{BB962C8B-B14F-4D97-AF65-F5344CB8AC3E}">
        <p14:creationId xmlns:p14="http://schemas.microsoft.com/office/powerpoint/2010/main" val="1279787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Splitting the PAM Form</a:t>
            </a:r>
            <a:endParaRPr lang="en-US" dirty="0"/>
          </a:p>
        </p:txBody>
      </p:sp>
      <p:sp>
        <p:nvSpPr>
          <p:cNvPr id="3" name="Content Placeholder 2"/>
          <p:cNvSpPr>
            <a:spLocks noGrp="1"/>
          </p:cNvSpPr>
          <p:nvPr>
            <p:ph idx="1"/>
          </p:nvPr>
        </p:nvSpPr>
        <p:spPr/>
        <p:txBody>
          <a:bodyPr/>
          <a:lstStyle/>
          <a:p>
            <a:r>
              <a:rPr lang="en-US" dirty="0" smtClean="0"/>
              <a:t>NPR Public And Media (PAM) form has been split into two new forms in STARS:</a:t>
            </a:r>
          </a:p>
          <a:p>
            <a:pPr lvl="1"/>
            <a:r>
              <a:rPr lang="en-US" sz="2000" dirty="0" smtClean="0"/>
              <a:t>Group Outreach</a:t>
            </a:r>
          </a:p>
          <a:p>
            <a:pPr lvl="1"/>
            <a:r>
              <a:rPr lang="en-US" sz="2000" dirty="0" smtClean="0"/>
              <a:t>Media</a:t>
            </a:r>
          </a:p>
          <a:p>
            <a:r>
              <a:rPr lang="en-US" dirty="0" smtClean="0"/>
              <a:t>Details of what is being collected is similar</a:t>
            </a:r>
          </a:p>
          <a:p>
            <a:r>
              <a:rPr lang="en-US" dirty="0" smtClean="0"/>
              <a:t>Two forms should simplify reporting and clarify which elements count towards performance measures</a:t>
            </a:r>
            <a:endParaRPr lang="en-US" dirty="0"/>
          </a:p>
        </p:txBody>
      </p:sp>
    </p:spTree>
    <p:extLst>
      <p:ext uri="{BB962C8B-B14F-4D97-AF65-F5344CB8AC3E}">
        <p14:creationId xmlns:p14="http://schemas.microsoft.com/office/powerpoint/2010/main" val="1652950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Outreach &amp; Education</a:t>
            </a:r>
            <a:endParaRPr lang="en-US" dirty="0"/>
          </a:p>
        </p:txBody>
      </p:sp>
      <p:sp>
        <p:nvSpPr>
          <p:cNvPr id="3" name="Text Placeholder 2"/>
          <p:cNvSpPr>
            <a:spLocks noGrp="1"/>
          </p:cNvSpPr>
          <p:nvPr>
            <p:ph idx="1"/>
          </p:nvPr>
        </p:nvSpPr>
        <p:spPr/>
        <p:txBody>
          <a:bodyPr/>
          <a:lstStyle/>
          <a:p>
            <a:r>
              <a:rPr lang="en-US" dirty="0" smtClean="0"/>
              <a:t>Collects Information on: </a:t>
            </a:r>
          </a:p>
          <a:p>
            <a:pPr lvl="1"/>
            <a:r>
              <a:rPr lang="en-US" sz="2000" dirty="0" smtClean="0"/>
              <a:t>Interactive presentations</a:t>
            </a:r>
          </a:p>
          <a:p>
            <a:pPr lvl="1"/>
            <a:r>
              <a:rPr lang="en-US" sz="2000" dirty="0" smtClean="0"/>
              <a:t>Health Fairs</a:t>
            </a:r>
          </a:p>
          <a:p>
            <a:pPr lvl="1"/>
            <a:r>
              <a:rPr lang="en-US" sz="2000" dirty="0" smtClean="0"/>
              <a:t>Enrollment Events</a:t>
            </a:r>
          </a:p>
          <a:p>
            <a:r>
              <a:rPr lang="en-US" dirty="0" smtClean="0"/>
              <a:t>Data collected on this form will count towards SHIP Performance Measure #2 – Outreach</a:t>
            </a:r>
          </a:p>
          <a:p>
            <a:r>
              <a:rPr lang="en-US" dirty="0" smtClean="0"/>
              <a:t>NEW Feature – Provides the ability to report multiday events and activities </a:t>
            </a:r>
            <a:endParaRPr lang="en-US" dirty="0"/>
          </a:p>
          <a:p>
            <a:pPr lvl="1"/>
            <a:r>
              <a:rPr lang="en-US" sz="2000" dirty="0" smtClean="0"/>
              <a:t>Ability to select a start and end date for events</a:t>
            </a:r>
          </a:p>
        </p:txBody>
      </p:sp>
    </p:spTree>
    <p:extLst>
      <p:ext uri="{BB962C8B-B14F-4D97-AF65-F5344CB8AC3E}">
        <p14:creationId xmlns:p14="http://schemas.microsoft.com/office/powerpoint/2010/main" val="1496766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Outreach &amp; Education Form</a:t>
            </a:r>
            <a:endParaRPr lang="en-US" dirty="0"/>
          </a:p>
        </p:txBody>
      </p:sp>
      <p:sp>
        <p:nvSpPr>
          <p:cNvPr id="3" name="Content Placeholder 2"/>
          <p:cNvSpPr>
            <a:spLocks noGrp="1"/>
          </p:cNvSpPr>
          <p:nvPr>
            <p:ph idx="1"/>
          </p:nvPr>
        </p:nvSpPr>
        <p:spPr>
          <a:xfrm>
            <a:off x="457200" y="1786255"/>
            <a:ext cx="8229600" cy="4141788"/>
          </a:xfrm>
        </p:spPr>
        <p:txBody>
          <a:bodyPr/>
          <a:lstStyle/>
          <a:p>
            <a:r>
              <a:rPr lang="en-US" dirty="0" smtClean="0"/>
              <a:t>Collects all data related to Media including billboards, email blasts, print articles (newspapers, magazines, newsletters, etc.), radio, and TV</a:t>
            </a:r>
          </a:p>
          <a:p>
            <a:r>
              <a:rPr lang="en-US" dirty="0" smtClean="0"/>
              <a:t>Allows for wide range of </a:t>
            </a:r>
            <a:r>
              <a:rPr lang="en-US" i="1" dirty="0" smtClean="0"/>
              <a:t>Geographic Coverage </a:t>
            </a:r>
            <a:r>
              <a:rPr lang="en-US" dirty="0" smtClean="0"/>
              <a:t>selections:</a:t>
            </a:r>
          </a:p>
          <a:p>
            <a:pPr lvl="1"/>
            <a:r>
              <a:rPr lang="en-US" sz="2000" dirty="0" smtClean="0"/>
              <a:t>County or Counties</a:t>
            </a:r>
          </a:p>
          <a:p>
            <a:pPr lvl="1"/>
            <a:r>
              <a:rPr lang="en-US" sz="2000" dirty="0" err="1" smtClean="0"/>
              <a:t>Mulit</a:t>
            </a:r>
            <a:r>
              <a:rPr lang="en-US" sz="2000" dirty="0" smtClean="0"/>
              <a:t>-State</a:t>
            </a:r>
          </a:p>
          <a:p>
            <a:pPr lvl="1"/>
            <a:r>
              <a:rPr lang="en-US" sz="2000" dirty="0" smtClean="0"/>
              <a:t>Statewide</a:t>
            </a:r>
          </a:p>
          <a:p>
            <a:pPr lvl="1"/>
            <a:r>
              <a:rPr lang="en-US" sz="2000" dirty="0" smtClean="0"/>
              <a:t>Regional</a:t>
            </a:r>
          </a:p>
          <a:p>
            <a:pPr lvl="1"/>
            <a:r>
              <a:rPr lang="en-US" sz="2000" dirty="0" smtClean="0"/>
              <a:t>National</a:t>
            </a:r>
          </a:p>
          <a:p>
            <a:pPr lvl="1"/>
            <a:r>
              <a:rPr lang="en-US" sz="2000" dirty="0" smtClean="0"/>
              <a:t>Zip Code </a:t>
            </a:r>
          </a:p>
          <a:p>
            <a:r>
              <a:rPr lang="en-US" dirty="0" smtClean="0"/>
              <a:t>Also includes both Start and End dates to allow reporting of multiday activities </a:t>
            </a:r>
            <a:endParaRPr lang="en-US" dirty="0"/>
          </a:p>
        </p:txBody>
      </p:sp>
    </p:spTree>
    <p:extLst>
      <p:ext uri="{BB962C8B-B14F-4D97-AF65-F5344CB8AC3E}">
        <p14:creationId xmlns:p14="http://schemas.microsoft.com/office/powerpoint/2010/main" val="706324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Additional Team Members</a:t>
            </a:r>
            <a:endParaRPr lang="en-US" dirty="0"/>
          </a:p>
        </p:txBody>
      </p:sp>
      <p:sp>
        <p:nvSpPr>
          <p:cNvPr id="3" name="Content Placeholder 2"/>
          <p:cNvSpPr>
            <a:spLocks noGrp="1"/>
          </p:cNvSpPr>
          <p:nvPr>
            <p:ph idx="1"/>
          </p:nvPr>
        </p:nvSpPr>
        <p:spPr/>
        <p:txBody>
          <a:bodyPr/>
          <a:lstStyle/>
          <a:p>
            <a:r>
              <a:rPr lang="en-US" dirty="0" smtClean="0"/>
              <a:t>Both Group Outreach and Media forms allow for the ability to enter multiple team members </a:t>
            </a:r>
          </a:p>
          <a:p>
            <a:r>
              <a:rPr lang="en-US" dirty="0" smtClean="0"/>
              <a:t>Once the main form is saved you can add a secondary form to enter as many additional team members as needed</a:t>
            </a:r>
          </a:p>
          <a:p>
            <a:endParaRPr lang="en-US" dirty="0"/>
          </a:p>
        </p:txBody>
      </p:sp>
      <p:sp>
        <p:nvSpPr>
          <p:cNvPr id="4" name="TextBox 3"/>
          <p:cNvSpPr txBox="1"/>
          <p:nvPr/>
        </p:nvSpPr>
        <p:spPr>
          <a:xfrm>
            <a:off x="5632409" y="4452154"/>
            <a:ext cx="3054391"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600" b="1" dirty="0" smtClean="0"/>
              <a:t>Note for proprietary systems:  </a:t>
            </a:r>
            <a:r>
              <a:rPr lang="en-US" sz="1600" dirty="0" smtClean="0"/>
              <a:t>API does not currently support this feature.  ACL is working with BAH on a possible enhancement to add this to API. </a:t>
            </a:r>
            <a:endParaRPr lang="en-US" sz="1600" dirty="0"/>
          </a:p>
        </p:txBody>
      </p:sp>
      <p:pic>
        <p:nvPicPr>
          <p:cNvPr id="5" name="Picture 4"/>
          <p:cNvPicPr>
            <a:picLocks noChangeAspect="1"/>
          </p:cNvPicPr>
          <p:nvPr/>
        </p:nvPicPr>
        <p:blipFill rotWithShape="1">
          <a:blip r:embed="rId2"/>
          <a:srcRect l="688" t="18542" r="62651" b="33542"/>
          <a:stretch/>
        </p:blipFill>
        <p:spPr>
          <a:xfrm>
            <a:off x="925616" y="3741639"/>
            <a:ext cx="3734866" cy="2744470"/>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flipH="1">
            <a:off x="3883742" y="3824748"/>
            <a:ext cx="1956618" cy="78658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6287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Beneficiary Contact Form</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308866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Beneficiary Learn About SHIP?</a:t>
            </a:r>
            <a:endParaRPr lang="en-US" dirty="0"/>
          </a:p>
        </p:txBody>
      </p:sp>
      <p:sp>
        <p:nvSpPr>
          <p:cNvPr id="3" name="Content Placeholder 2"/>
          <p:cNvSpPr>
            <a:spLocks noGrp="1"/>
          </p:cNvSpPr>
          <p:nvPr>
            <p:ph idx="1"/>
          </p:nvPr>
        </p:nvSpPr>
        <p:spPr>
          <a:xfrm>
            <a:off x="457199" y="1984375"/>
            <a:ext cx="8480323" cy="4141788"/>
          </a:xfrm>
        </p:spPr>
        <p:txBody>
          <a:bodyPr/>
          <a:lstStyle/>
          <a:p>
            <a:r>
              <a:rPr lang="en-US" sz="2400" dirty="0" smtClean="0"/>
              <a:t>Updated options include:</a:t>
            </a:r>
          </a:p>
          <a:p>
            <a:pPr lvl="1"/>
            <a:r>
              <a:rPr lang="en-US" sz="1800" dirty="0" smtClean="0"/>
              <a:t>Congressional Office</a:t>
            </a:r>
          </a:p>
          <a:p>
            <a:pPr lvl="1"/>
            <a:r>
              <a:rPr lang="en-US" sz="1800" dirty="0" smtClean="0"/>
              <a:t>Health/Drug Plan</a:t>
            </a:r>
          </a:p>
          <a:p>
            <a:pPr lvl="1"/>
            <a:r>
              <a:rPr lang="en-US" sz="1800" dirty="0" smtClean="0"/>
              <a:t>SHIP TA Center</a:t>
            </a:r>
          </a:p>
          <a:p>
            <a:pPr lvl="1"/>
            <a:r>
              <a:rPr lang="en-US" sz="1800" dirty="0" smtClean="0"/>
              <a:t>SSA</a:t>
            </a:r>
          </a:p>
          <a:p>
            <a:pPr lvl="1"/>
            <a:r>
              <a:rPr lang="en-US" sz="1800" dirty="0" smtClean="0"/>
              <a:t>State Medicaid Agency </a:t>
            </a:r>
          </a:p>
          <a:p>
            <a:r>
              <a:rPr lang="en-US" sz="2400" dirty="0" smtClean="0"/>
              <a:t>Pulled “1-800-Medicare” out of the “CMS Outreach” option so now they appear as separate selections independent of each other. </a:t>
            </a:r>
          </a:p>
          <a:p>
            <a:r>
              <a:rPr lang="en-US" sz="2400" dirty="0" smtClean="0"/>
              <a:t>Added “SHIP” as a qualifier in front of some of the selections to clarify that the selections are specific to SHIP activities/efforts.   (i.e. “SHIP Mailings” and “SHIP Presentation”) </a:t>
            </a:r>
            <a:endParaRPr lang="en-US" sz="2400" dirty="0"/>
          </a:p>
        </p:txBody>
      </p:sp>
    </p:spTree>
    <p:extLst>
      <p:ext uri="{BB962C8B-B14F-4D97-AF65-F5344CB8AC3E}">
        <p14:creationId xmlns:p14="http://schemas.microsoft.com/office/powerpoint/2010/main" val="1980264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of Contact Changes</a:t>
            </a:r>
            <a:endParaRPr lang="en-US" dirty="0"/>
          </a:p>
        </p:txBody>
      </p:sp>
      <p:sp>
        <p:nvSpPr>
          <p:cNvPr id="3" name="Content Placeholder 2"/>
          <p:cNvSpPr>
            <a:spLocks noGrp="1"/>
          </p:cNvSpPr>
          <p:nvPr>
            <p:ph idx="1"/>
          </p:nvPr>
        </p:nvSpPr>
        <p:spPr/>
        <p:txBody>
          <a:bodyPr/>
          <a:lstStyle/>
          <a:p>
            <a:r>
              <a:rPr lang="en-US" dirty="0" smtClean="0"/>
              <a:t>The options under </a:t>
            </a:r>
            <a:r>
              <a:rPr lang="en-US" i="1" dirty="0" smtClean="0"/>
              <a:t>Method of Contact </a:t>
            </a:r>
            <a:r>
              <a:rPr lang="en-US" dirty="0" smtClean="0"/>
              <a:t>have changed slightly to include Web-based contacts</a:t>
            </a:r>
          </a:p>
          <a:p>
            <a:pPr lvl="1"/>
            <a:r>
              <a:rPr lang="en-US" sz="2300" dirty="0" smtClean="0"/>
              <a:t> This option would be selected when using things such as website chat options to counsel a beneficiary </a:t>
            </a:r>
          </a:p>
        </p:txBody>
      </p:sp>
    </p:spTree>
    <p:extLst>
      <p:ext uri="{BB962C8B-B14F-4D97-AF65-F5344CB8AC3E}">
        <p14:creationId xmlns:p14="http://schemas.microsoft.com/office/powerpoint/2010/main" val="309119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Disenrollment</a:t>
            </a:r>
            <a:endParaRPr lang="en-US" dirty="0"/>
          </a:p>
        </p:txBody>
      </p:sp>
      <p:sp>
        <p:nvSpPr>
          <p:cNvPr id="3" name="Content Placeholder 2"/>
          <p:cNvSpPr>
            <a:spLocks noGrp="1"/>
          </p:cNvSpPr>
          <p:nvPr>
            <p:ph idx="1"/>
          </p:nvPr>
        </p:nvSpPr>
        <p:spPr/>
        <p:txBody>
          <a:bodyPr/>
          <a:lstStyle/>
          <a:p>
            <a:r>
              <a:rPr lang="en-US" dirty="0" smtClean="0"/>
              <a:t>New option under </a:t>
            </a:r>
            <a:r>
              <a:rPr lang="en-US" i="1" dirty="0" smtClean="0"/>
              <a:t>Medicare Advantage </a:t>
            </a:r>
            <a:r>
              <a:rPr lang="en-US" dirty="0" smtClean="0"/>
              <a:t>and             </a:t>
            </a:r>
            <a:r>
              <a:rPr lang="en-US" i="1" dirty="0" smtClean="0"/>
              <a:t>Medicare Part D</a:t>
            </a:r>
            <a:endParaRPr lang="en-US" dirty="0"/>
          </a:p>
          <a:p>
            <a:pPr lvl="1"/>
            <a:r>
              <a:rPr lang="en-US" sz="2000" dirty="0" smtClean="0"/>
              <a:t>To be used anytime a counselor assists with plan disenrollment at any time</a:t>
            </a:r>
          </a:p>
          <a:p>
            <a:pPr lvl="1"/>
            <a:r>
              <a:rPr lang="en-US" sz="2000" dirty="0" smtClean="0"/>
              <a:t>Allows tracking of enrollments and </a:t>
            </a:r>
            <a:r>
              <a:rPr lang="en-US" sz="2000" dirty="0" err="1" smtClean="0"/>
              <a:t>disenrollments</a:t>
            </a:r>
            <a:r>
              <a:rPr lang="en-US" sz="2000" dirty="0" smtClean="0"/>
              <a:t> separately</a:t>
            </a:r>
            <a:endParaRPr lang="en-US" sz="2000" dirty="0"/>
          </a:p>
          <a:p>
            <a:pPr lvl="1"/>
            <a:endParaRPr lang="en-US" sz="2000" i="1" dirty="0"/>
          </a:p>
        </p:txBody>
      </p:sp>
    </p:spTree>
    <p:extLst>
      <p:ext uri="{BB962C8B-B14F-4D97-AF65-F5344CB8AC3E}">
        <p14:creationId xmlns:p14="http://schemas.microsoft.com/office/powerpoint/2010/main" val="3049863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Part D LIS</a:t>
            </a:r>
            <a:endParaRPr lang="en-US" dirty="0"/>
          </a:p>
        </p:txBody>
      </p:sp>
      <p:sp>
        <p:nvSpPr>
          <p:cNvPr id="3" name="Content Placeholder 2"/>
          <p:cNvSpPr>
            <a:spLocks noGrp="1"/>
          </p:cNvSpPr>
          <p:nvPr>
            <p:ph idx="1"/>
          </p:nvPr>
        </p:nvSpPr>
        <p:spPr/>
        <p:txBody>
          <a:bodyPr/>
          <a:lstStyle/>
          <a:p>
            <a:r>
              <a:rPr lang="en-US" dirty="0" smtClean="0"/>
              <a:t>Two new options </a:t>
            </a:r>
            <a:r>
              <a:rPr lang="en-US" dirty="0"/>
              <a:t>f</a:t>
            </a:r>
            <a:r>
              <a:rPr lang="en-US" dirty="0" smtClean="0"/>
              <a:t>ound under </a:t>
            </a:r>
            <a:r>
              <a:rPr lang="en-US" i="1" dirty="0" smtClean="0"/>
              <a:t>Part D Low Income Subsidy (LIS/Extra Help)</a:t>
            </a:r>
          </a:p>
          <a:p>
            <a:pPr lvl="1"/>
            <a:r>
              <a:rPr lang="en-US" sz="2000" u="sng" dirty="0" smtClean="0"/>
              <a:t>Application Submission</a:t>
            </a:r>
            <a:r>
              <a:rPr lang="en-US" sz="2000" dirty="0" smtClean="0"/>
              <a:t>: Selected if </a:t>
            </a:r>
            <a:r>
              <a:rPr lang="en-US" sz="2000" dirty="0"/>
              <a:t>you assist with </a:t>
            </a:r>
            <a:r>
              <a:rPr lang="en-US" sz="2000" dirty="0" smtClean="0"/>
              <a:t>submission of an </a:t>
            </a:r>
            <a:r>
              <a:rPr lang="en-US" sz="2000" dirty="0"/>
              <a:t>LIS application, either paper or electronically via SSA’s </a:t>
            </a:r>
            <a:r>
              <a:rPr lang="en-US" sz="2000" dirty="0" smtClean="0"/>
              <a:t>website</a:t>
            </a:r>
            <a:r>
              <a:rPr lang="en-US" sz="2000" dirty="0"/>
              <a:t>.</a:t>
            </a:r>
            <a:endParaRPr lang="en-US" dirty="0"/>
          </a:p>
          <a:p>
            <a:pPr lvl="1"/>
            <a:endParaRPr lang="en-US" sz="2000" dirty="0" smtClean="0"/>
          </a:p>
          <a:p>
            <a:pPr lvl="1"/>
            <a:r>
              <a:rPr lang="en-US" sz="2000" u="sng" dirty="0" smtClean="0"/>
              <a:t>LI NET/BAE</a:t>
            </a:r>
            <a:r>
              <a:rPr lang="en-US" sz="2000" dirty="0" smtClean="0"/>
              <a:t>: Selected if </a:t>
            </a:r>
            <a:r>
              <a:rPr lang="en-US" sz="2000" dirty="0"/>
              <a:t>you help a beneficiary </a:t>
            </a:r>
            <a:r>
              <a:rPr lang="en-US" sz="2000" dirty="0" smtClean="0"/>
              <a:t>get LIS established by </a:t>
            </a:r>
            <a:r>
              <a:rPr lang="en-US" sz="2000" dirty="0"/>
              <a:t>using the LI NET process </a:t>
            </a:r>
            <a:r>
              <a:rPr lang="en-US" sz="2000" dirty="0" smtClean="0"/>
              <a:t>or </a:t>
            </a:r>
            <a:r>
              <a:rPr lang="en-US" sz="2000" dirty="0"/>
              <a:t>by contacting the CMS LI NET contractor.  This includes </a:t>
            </a:r>
            <a:r>
              <a:rPr lang="en-US" sz="2000" dirty="0" smtClean="0"/>
              <a:t>submitting required documents for the </a:t>
            </a:r>
            <a:r>
              <a:rPr lang="en-US" sz="2000" dirty="0"/>
              <a:t>Best Available Evidence (BAE) process to get the LIS benefits in place for the beneficiary at the </a:t>
            </a:r>
            <a:r>
              <a:rPr lang="en-US" sz="2000" dirty="0" smtClean="0"/>
              <a:t>pharmacy counter or point-of-sale</a:t>
            </a:r>
            <a:r>
              <a:rPr lang="en-US" sz="2000" dirty="0"/>
              <a:t>. </a:t>
            </a:r>
            <a:endParaRPr lang="en-US" sz="2000" dirty="0" smtClean="0"/>
          </a:p>
          <a:p>
            <a:pPr lvl="1"/>
            <a:endParaRPr lang="en-US" sz="2000" dirty="0"/>
          </a:p>
        </p:txBody>
      </p:sp>
    </p:spTree>
    <p:extLst>
      <p:ext uri="{BB962C8B-B14F-4D97-AF65-F5344CB8AC3E}">
        <p14:creationId xmlns:p14="http://schemas.microsoft.com/office/powerpoint/2010/main" val="270084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Medicaid</a:t>
            </a:r>
            <a:endParaRPr lang="en-US" dirty="0"/>
          </a:p>
        </p:txBody>
      </p:sp>
      <p:sp>
        <p:nvSpPr>
          <p:cNvPr id="3" name="Content Placeholder 2"/>
          <p:cNvSpPr>
            <a:spLocks noGrp="1"/>
          </p:cNvSpPr>
          <p:nvPr>
            <p:ph idx="1"/>
          </p:nvPr>
        </p:nvSpPr>
        <p:spPr>
          <a:xfrm>
            <a:off x="457200" y="1840681"/>
            <a:ext cx="8229600" cy="4507865"/>
          </a:xfrm>
        </p:spPr>
        <p:txBody>
          <a:bodyPr/>
          <a:lstStyle/>
          <a:p>
            <a:r>
              <a:rPr lang="en-US" sz="2400" dirty="0" smtClean="0"/>
              <a:t>Expanded options under the </a:t>
            </a:r>
            <a:r>
              <a:rPr lang="en-US" sz="2400" i="1" dirty="0" smtClean="0"/>
              <a:t>Medicaid</a:t>
            </a:r>
            <a:r>
              <a:rPr lang="en-US" sz="2400" dirty="0" smtClean="0"/>
              <a:t> header to include: </a:t>
            </a:r>
          </a:p>
          <a:p>
            <a:pPr lvl="1"/>
            <a:r>
              <a:rPr lang="en-US" sz="2000" dirty="0" smtClean="0"/>
              <a:t>Application Submission</a:t>
            </a:r>
          </a:p>
          <a:p>
            <a:pPr lvl="1"/>
            <a:r>
              <a:rPr lang="en-US" sz="2000" dirty="0" smtClean="0"/>
              <a:t>Medicare Buy-In Coordination</a:t>
            </a:r>
          </a:p>
          <a:p>
            <a:pPr lvl="1"/>
            <a:r>
              <a:rPr lang="en-US" sz="2000" dirty="0" smtClean="0"/>
              <a:t>Medicaid Managed Care</a:t>
            </a:r>
          </a:p>
          <a:p>
            <a:pPr lvl="1"/>
            <a:r>
              <a:rPr lang="en-US" sz="2000" dirty="0" smtClean="0"/>
              <a:t>Recertification</a:t>
            </a:r>
            <a:endParaRPr lang="en-US" sz="2000" dirty="0"/>
          </a:p>
        </p:txBody>
      </p:sp>
    </p:spTree>
    <p:extLst>
      <p:ext uri="{BB962C8B-B14F-4D97-AF65-F5344CB8AC3E}">
        <p14:creationId xmlns:p14="http://schemas.microsoft.com/office/powerpoint/2010/main" val="288620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sz="2800" dirty="0"/>
              <a:t>Sharing </a:t>
            </a:r>
            <a:r>
              <a:rPr lang="en-US" sz="2800" dirty="0" smtClean="0"/>
              <a:t>Data</a:t>
            </a:r>
            <a:endParaRPr lang="en-US" sz="2800" dirty="0"/>
          </a:p>
          <a:p>
            <a:r>
              <a:rPr lang="en-US" dirty="0" smtClean="0"/>
              <a:t>Outreach Forms</a:t>
            </a:r>
          </a:p>
          <a:p>
            <a:pPr lvl="1"/>
            <a:r>
              <a:rPr lang="en-US" sz="2000" dirty="0" smtClean="0"/>
              <a:t>Group</a:t>
            </a:r>
            <a:endParaRPr lang="en-US" sz="2000" dirty="0"/>
          </a:p>
          <a:p>
            <a:pPr lvl="1"/>
            <a:r>
              <a:rPr lang="en-US" sz="2000" dirty="0"/>
              <a:t>Media </a:t>
            </a:r>
          </a:p>
          <a:p>
            <a:r>
              <a:rPr lang="en-US" dirty="0" smtClean="0"/>
              <a:t>Beneficiary Contact </a:t>
            </a:r>
          </a:p>
          <a:p>
            <a:r>
              <a:rPr lang="en-US" dirty="0" smtClean="0"/>
              <a:t>Part D/MAPD Enrollment Data</a:t>
            </a:r>
          </a:p>
          <a:p>
            <a:r>
              <a:rPr lang="en-US" dirty="0"/>
              <a:t>Data Transfer from NPR</a:t>
            </a:r>
          </a:p>
          <a:p>
            <a:r>
              <a:rPr lang="en-US" dirty="0"/>
              <a:t>Activity Form</a:t>
            </a:r>
          </a:p>
          <a:p>
            <a:r>
              <a:rPr lang="en-US" dirty="0" smtClean="0"/>
              <a:t>Training </a:t>
            </a:r>
            <a:r>
              <a:rPr lang="en-US" dirty="0"/>
              <a:t>Plan</a:t>
            </a:r>
          </a:p>
          <a:p>
            <a:r>
              <a:rPr lang="en-US" dirty="0" smtClean="0"/>
              <a:t>Questions</a:t>
            </a:r>
            <a:endParaRPr lang="en-US" dirty="0"/>
          </a:p>
        </p:txBody>
      </p:sp>
    </p:spTree>
    <p:extLst>
      <p:ext uri="{BB962C8B-B14F-4D97-AF65-F5344CB8AC3E}">
        <p14:creationId xmlns:p14="http://schemas.microsoft.com/office/powerpoint/2010/main" val="2754949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Other Insurance</a:t>
            </a:r>
            <a:endParaRPr lang="en-US" dirty="0"/>
          </a:p>
        </p:txBody>
      </p:sp>
      <p:sp>
        <p:nvSpPr>
          <p:cNvPr id="3" name="Content Placeholder 2"/>
          <p:cNvSpPr>
            <a:spLocks noGrp="1"/>
          </p:cNvSpPr>
          <p:nvPr>
            <p:ph idx="1"/>
          </p:nvPr>
        </p:nvSpPr>
        <p:spPr/>
        <p:txBody>
          <a:bodyPr/>
          <a:lstStyle/>
          <a:p>
            <a:r>
              <a:rPr lang="en-US" dirty="0" smtClean="0"/>
              <a:t>Several additional options have been added under </a:t>
            </a:r>
            <a:r>
              <a:rPr lang="en-US" i="1" dirty="0" smtClean="0"/>
              <a:t>Other Insurance</a:t>
            </a:r>
            <a:r>
              <a:rPr lang="en-US" dirty="0" smtClean="0"/>
              <a:t>:</a:t>
            </a:r>
          </a:p>
          <a:p>
            <a:pPr lvl="1"/>
            <a:r>
              <a:rPr lang="en-US" sz="2400" dirty="0" smtClean="0"/>
              <a:t>Active Employer Health Benefits</a:t>
            </a:r>
          </a:p>
          <a:p>
            <a:pPr lvl="1"/>
            <a:r>
              <a:rPr lang="en-US" sz="2400" dirty="0" smtClean="0"/>
              <a:t>Indian Health Services</a:t>
            </a:r>
          </a:p>
          <a:p>
            <a:pPr lvl="1"/>
            <a:r>
              <a:rPr lang="en-US" sz="2400" dirty="0" smtClean="0"/>
              <a:t>Retiree Employer Health Benefits</a:t>
            </a:r>
          </a:p>
          <a:p>
            <a:pPr lvl="1"/>
            <a:r>
              <a:rPr lang="en-US" sz="2400" dirty="0" smtClean="0"/>
              <a:t>Tricare For Life Health Benefits</a:t>
            </a:r>
          </a:p>
          <a:p>
            <a:pPr lvl="1"/>
            <a:r>
              <a:rPr lang="en-US" sz="2400" dirty="0" smtClean="0"/>
              <a:t>Tricare Health Benefits</a:t>
            </a:r>
          </a:p>
          <a:p>
            <a:pPr lvl="1"/>
            <a:r>
              <a:rPr lang="en-US" sz="2400" dirty="0" smtClean="0"/>
              <a:t>VA/Veterans Health Benefits </a:t>
            </a:r>
            <a:endParaRPr lang="en-US" sz="2400" dirty="0"/>
          </a:p>
        </p:txBody>
      </p:sp>
    </p:spTree>
    <p:extLst>
      <p:ext uri="{BB962C8B-B14F-4D97-AF65-F5344CB8AC3E}">
        <p14:creationId xmlns:p14="http://schemas.microsoft.com/office/powerpoint/2010/main" val="3308592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Additional Topics</a:t>
            </a:r>
            <a:endParaRPr lang="en-US" dirty="0"/>
          </a:p>
        </p:txBody>
      </p:sp>
      <p:sp>
        <p:nvSpPr>
          <p:cNvPr id="3" name="Content Placeholder 2"/>
          <p:cNvSpPr>
            <a:spLocks noGrp="1"/>
          </p:cNvSpPr>
          <p:nvPr>
            <p:ph idx="1"/>
          </p:nvPr>
        </p:nvSpPr>
        <p:spPr/>
        <p:txBody>
          <a:bodyPr/>
          <a:lstStyle/>
          <a:p>
            <a:r>
              <a:rPr lang="en-US" dirty="0" smtClean="0"/>
              <a:t>A whole new category of topics has been added under the header </a:t>
            </a:r>
            <a:r>
              <a:rPr lang="en-US" i="1" dirty="0" smtClean="0"/>
              <a:t>Additional Topic Details</a:t>
            </a:r>
            <a:r>
              <a:rPr lang="en-US" dirty="0"/>
              <a:t> </a:t>
            </a:r>
            <a:r>
              <a:rPr lang="en-US" dirty="0" smtClean="0"/>
              <a:t>which includes:</a:t>
            </a:r>
          </a:p>
          <a:p>
            <a:pPr lvl="1"/>
            <a:r>
              <a:rPr lang="en-US" sz="2000" dirty="0" smtClean="0"/>
              <a:t>Ambulance </a:t>
            </a:r>
          </a:p>
          <a:p>
            <a:pPr lvl="1"/>
            <a:r>
              <a:rPr lang="en-US" sz="2000" dirty="0" smtClean="0"/>
              <a:t>Dental/Vision/Hearing</a:t>
            </a:r>
          </a:p>
          <a:p>
            <a:pPr lvl="1"/>
            <a:r>
              <a:rPr lang="en-US" sz="2000" dirty="0" smtClean="0"/>
              <a:t>DMEPOS</a:t>
            </a:r>
          </a:p>
          <a:p>
            <a:pPr lvl="1"/>
            <a:r>
              <a:rPr lang="en-US" sz="2000" dirty="0" smtClean="0"/>
              <a:t>Duals Demonstration</a:t>
            </a:r>
          </a:p>
          <a:p>
            <a:pPr lvl="1"/>
            <a:r>
              <a:rPr lang="en-US" sz="2000" dirty="0" smtClean="0"/>
              <a:t>Home Health Care</a:t>
            </a:r>
          </a:p>
          <a:p>
            <a:pPr lvl="1"/>
            <a:r>
              <a:rPr lang="en-US" sz="2000" dirty="0" smtClean="0"/>
              <a:t>Hospice </a:t>
            </a:r>
          </a:p>
          <a:p>
            <a:pPr lvl="1"/>
            <a:r>
              <a:rPr lang="en-US" sz="2000" dirty="0" smtClean="0"/>
              <a:t>Hospital</a:t>
            </a:r>
          </a:p>
          <a:p>
            <a:pPr lvl="1"/>
            <a:r>
              <a:rPr lang="en-US" sz="2000" dirty="0" smtClean="0"/>
              <a:t>New Medicare Card</a:t>
            </a:r>
          </a:p>
          <a:p>
            <a:pPr lvl="1"/>
            <a:r>
              <a:rPr lang="en-US" sz="2000" dirty="0" smtClean="0"/>
              <a:t>Preventive Benefits</a:t>
            </a:r>
          </a:p>
          <a:p>
            <a:pPr lvl="1"/>
            <a:r>
              <a:rPr lang="en-US" sz="2000" dirty="0" smtClean="0"/>
              <a:t>Skilled Nursing Facility </a:t>
            </a:r>
            <a:endParaRPr lang="en-US" sz="2000" dirty="0"/>
          </a:p>
        </p:txBody>
      </p:sp>
      <p:sp>
        <p:nvSpPr>
          <p:cNvPr id="4" name="TextBox 3"/>
          <p:cNvSpPr txBox="1"/>
          <p:nvPr/>
        </p:nvSpPr>
        <p:spPr>
          <a:xfrm>
            <a:off x="4572000" y="3331031"/>
            <a:ext cx="4206240"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b="1" dirty="0" smtClean="0"/>
              <a:t>Note to CMS Duals Demonstration Grantees</a:t>
            </a:r>
            <a:r>
              <a:rPr lang="en-US" dirty="0" smtClean="0"/>
              <a:t>: </a:t>
            </a:r>
          </a:p>
          <a:p>
            <a:pPr algn="ctr"/>
            <a:r>
              <a:rPr lang="en-US" dirty="0" smtClean="0"/>
              <a:t>Contact forms </a:t>
            </a:r>
            <a:r>
              <a:rPr lang="en-US" u="sng" dirty="0" smtClean="0"/>
              <a:t>must</a:t>
            </a:r>
            <a:r>
              <a:rPr lang="en-US" dirty="0" smtClean="0"/>
              <a:t> include selection of “Duals Demonstration” on this area of the form (pictured below). </a:t>
            </a:r>
            <a:endParaRPr lang="en-US" dirty="0"/>
          </a:p>
        </p:txBody>
      </p:sp>
      <p:grpSp>
        <p:nvGrpSpPr>
          <p:cNvPr id="5" name="Group 4"/>
          <p:cNvGrpSpPr/>
          <p:nvPr/>
        </p:nvGrpSpPr>
        <p:grpSpPr>
          <a:xfrm>
            <a:off x="4175761" y="5297827"/>
            <a:ext cx="4648199" cy="899159"/>
            <a:chOff x="747712" y="4261484"/>
            <a:chExt cx="7527607" cy="1362075"/>
          </a:xfrm>
        </p:grpSpPr>
        <p:grpSp>
          <p:nvGrpSpPr>
            <p:cNvPr id="6" name="Group 5"/>
            <p:cNvGrpSpPr/>
            <p:nvPr/>
          </p:nvGrpSpPr>
          <p:grpSpPr>
            <a:xfrm>
              <a:off x="747712" y="4261484"/>
              <a:ext cx="7527607" cy="1362075"/>
              <a:chOff x="747713" y="4261485"/>
              <a:chExt cx="5042534" cy="895350"/>
            </a:xfrm>
          </p:grpSpPr>
          <p:pic>
            <p:nvPicPr>
              <p:cNvPr id="8" name="Picture 7"/>
              <p:cNvPicPr>
                <a:picLocks noChangeAspect="1"/>
              </p:cNvPicPr>
              <p:nvPr/>
            </p:nvPicPr>
            <p:blipFill rotWithShape="1">
              <a:blip r:embed="rId2"/>
              <a:srcRect r="79091"/>
              <a:stretch/>
            </p:blipFill>
            <p:spPr>
              <a:xfrm>
                <a:off x="747713" y="4261485"/>
                <a:ext cx="1599248" cy="895350"/>
              </a:xfrm>
              <a:prstGeom prst="rect">
                <a:avLst/>
              </a:prstGeom>
            </p:spPr>
          </p:pic>
          <p:pic>
            <p:nvPicPr>
              <p:cNvPr id="9" name="Picture 8"/>
              <p:cNvPicPr>
                <a:picLocks noChangeAspect="1"/>
              </p:cNvPicPr>
              <p:nvPr/>
            </p:nvPicPr>
            <p:blipFill rotWithShape="1">
              <a:blip r:embed="rId2"/>
              <a:srcRect l="57173"/>
              <a:stretch/>
            </p:blipFill>
            <p:spPr>
              <a:xfrm>
                <a:off x="2514600" y="4261485"/>
                <a:ext cx="3275647" cy="895350"/>
              </a:xfrm>
              <a:prstGeom prst="rect">
                <a:avLst/>
              </a:prstGeom>
            </p:spPr>
          </p:pic>
        </p:grpSp>
        <p:pic>
          <p:nvPicPr>
            <p:cNvPr id="7" name="Picture 6" descr="HEAVY &lt;strong&gt;CHECK MARK&lt;/strong&gt; - letrag"/>
            <p:cNvPicPr>
              <a:picLocks noChangeAspect="1"/>
            </p:cNvPicPr>
            <p:nvPr/>
          </p:nvPicPr>
          <p:blipFill rotWithShape="1">
            <a:blip r:embed="rId3" cstate="print">
              <a:extLst>
                <a:ext uri="{28A0092B-C50C-407E-A947-70E740481C1C}">
                  <a14:useLocalDpi xmlns:a14="http://schemas.microsoft.com/office/drawing/2010/main" val="0"/>
                </a:ext>
              </a:extLst>
            </a:blip>
            <a:srcRect l="21640" t="23868" r="23243" b="27066"/>
            <a:stretch/>
          </p:blipFill>
          <p:spPr>
            <a:xfrm>
              <a:off x="3550919" y="5058496"/>
              <a:ext cx="274321" cy="245024"/>
            </a:xfrm>
            <a:prstGeom prst="rect">
              <a:avLst/>
            </a:prstGeom>
          </p:spPr>
        </p:pic>
      </p:grpSp>
    </p:spTree>
    <p:extLst>
      <p:ext uri="{BB962C8B-B14F-4D97-AF65-F5344CB8AC3E}">
        <p14:creationId xmlns:p14="http://schemas.microsoft.com/office/powerpoint/2010/main" val="1442622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Contacts on Same Issue</a:t>
            </a:r>
            <a:endParaRPr lang="en-US" dirty="0"/>
          </a:p>
        </p:txBody>
      </p:sp>
      <p:sp>
        <p:nvSpPr>
          <p:cNvPr id="3" name="Content Placeholder 2"/>
          <p:cNvSpPr>
            <a:spLocks noGrp="1"/>
          </p:cNvSpPr>
          <p:nvPr>
            <p:ph idx="1"/>
          </p:nvPr>
        </p:nvSpPr>
        <p:spPr/>
        <p:txBody>
          <a:bodyPr/>
          <a:lstStyle/>
          <a:p>
            <a:r>
              <a:rPr lang="en-US" dirty="0" smtClean="0"/>
              <a:t>STARS allows users to group together multiple contacts involving the same issue</a:t>
            </a:r>
          </a:p>
          <a:p>
            <a:r>
              <a:rPr lang="en-US" dirty="0" smtClean="0"/>
              <a:t>Click the </a:t>
            </a:r>
            <a:r>
              <a:rPr lang="en-US" i="1" dirty="0" smtClean="0"/>
              <a:t>SHIP Additional Sessions </a:t>
            </a:r>
            <a:r>
              <a:rPr lang="en-US" dirty="0" smtClean="0"/>
              <a:t>tab to add additional time and details </a:t>
            </a:r>
          </a:p>
          <a:p>
            <a:r>
              <a:rPr lang="en-US" dirty="0" smtClean="0"/>
              <a:t>Would be used only on complex cases that require multiple contacts to complete</a:t>
            </a:r>
          </a:p>
        </p:txBody>
      </p:sp>
      <p:sp>
        <p:nvSpPr>
          <p:cNvPr id="4" name="TextBox 3"/>
          <p:cNvSpPr txBox="1"/>
          <p:nvPr/>
        </p:nvSpPr>
        <p:spPr>
          <a:xfrm>
            <a:off x="457200" y="4809941"/>
            <a:ext cx="3752481"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smtClean="0"/>
              <a:t>Note for proprietary systems</a:t>
            </a:r>
            <a:r>
              <a:rPr lang="en-US" dirty="0" smtClean="0"/>
              <a:t>: API does not currently support this feature.  ACL is working with BAH on a possible enhancement to add this to API. </a:t>
            </a:r>
            <a:endParaRPr lang="en-US" dirty="0"/>
          </a:p>
        </p:txBody>
      </p:sp>
      <p:pic>
        <p:nvPicPr>
          <p:cNvPr id="5" name="Picture 4"/>
          <p:cNvPicPr>
            <a:picLocks noChangeAspect="1"/>
          </p:cNvPicPr>
          <p:nvPr/>
        </p:nvPicPr>
        <p:blipFill rotWithShape="1">
          <a:blip r:embed="rId2"/>
          <a:srcRect t="14476"/>
          <a:stretch/>
        </p:blipFill>
        <p:spPr>
          <a:xfrm>
            <a:off x="4997551" y="4447002"/>
            <a:ext cx="3895725" cy="1213783"/>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flipV="1">
            <a:off x="5633884" y="5436275"/>
            <a:ext cx="1022555" cy="113167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0875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 D/MAPD Enrollment Data</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092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
          </p:nvPr>
        </p:nvSpPr>
        <p:spPr/>
        <p:txBody>
          <a:bodyPr/>
          <a:lstStyle/>
          <a:p>
            <a:r>
              <a:rPr lang="en-US" dirty="0" smtClean="0"/>
              <a:t>SHIP Evaluation results showed that SHIPs strongly desire a way to measure savings to Medicare beneficiaries</a:t>
            </a:r>
          </a:p>
          <a:p>
            <a:r>
              <a:rPr lang="en-US" dirty="0" smtClean="0"/>
              <a:t>ACL Pilot:</a:t>
            </a:r>
          </a:p>
          <a:p>
            <a:pPr lvl="1"/>
            <a:r>
              <a:rPr lang="en-US" sz="2000" dirty="0" smtClean="0"/>
              <a:t>Over the last year ACL has conducted a pilot project with a number of SHIPs to test collection of enrollment data.  </a:t>
            </a:r>
          </a:p>
          <a:p>
            <a:pPr lvl="1"/>
            <a:r>
              <a:rPr lang="en-US" sz="2000" dirty="0" smtClean="0"/>
              <a:t>Counselors in the pilot reported the before and after costs whenever they assisted with a Part D or MAPD enrollment.  </a:t>
            </a:r>
          </a:p>
          <a:p>
            <a:pPr lvl="1"/>
            <a:r>
              <a:rPr lang="en-US" sz="2000" dirty="0" smtClean="0"/>
              <a:t>Data used comes directly from the Medicare Plan Finder</a:t>
            </a:r>
          </a:p>
          <a:p>
            <a:pPr lvl="1"/>
            <a:r>
              <a:rPr lang="en-US" sz="2000" dirty="0" smtClean="0"/>
              <a:t>Data from pilot was encouraging enough for ACL to decide to roll-out these data elements to everyone now </a:t>
            </a:r>
          </a:p>
          <a:p>
            <a:r>
              <a:rPr lang="en-US" dirty="0"/>
              <a:t>Goal is to provide more detailed information on the work that SHIPs do and the service we provide to beneficiaries</a:t>
            </a:r>
          </a:p>
          <a:p>
            <a:pPr lvl="1"/>
            <a:endParaRPr lang="en-US" sz="2000" dirty="0" smtClean="0"/>
          </a:p>
        </p:txBody>
      </p:sp>
    </p:spTree>
    <p:extLst>
      <p:ext uri="{BB962C8B-B14F-4D97-AF65-F5344CB8AC3E}">
        <p14:creationId xmlns:p14="http://schemas.microsoft.com/office/powerpoint/2010/main" val="1148003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New Data</a:t>
            </a:r>
            <a:endParaRPr lang="en-US" dirty="0"/>
          </a:p>
        </p:txBody>
      </p:sp>
      <p:sp>
        <p:nvSpPr>
          <p:cNvPr id="3" name="Content Placeholder 2"/>
          <p:cNvSpPr>
            <a:spLocks noGrp="1"/>
          </p:cNvSpPr>
          <p:nvPr>
            <p:ph idx="1"/>
          </p:nvPr>
        </p:nvSpPr>
        <p:spPr/>
        <p:txBody>
          <a:bodyPr/>
          <a:lstStyle/>
          <a:p>
            <a:r>
              <a:rPr lang="en-US" dirty="0" smtClean="0"/>
              <a:t>New Data collection elements allow analysis of </a:t>
            </a:r>
            <a:r>
              <a:rPr lang="en-US" b="1" dirty="0"/>
              <a:t>three components </a:t>
            </a:r>
            <a:r>
              <a:rPr lang="en-US" dirty="0"/>
              <a:t>that will help measure the impact of SHIP programs’ ability to provide savings </a:t>
            </a:r>
            <a:r>
              <a:rPr lang="en-US" dirty="0" smtClean="0"/>
              <a:t>for beneficiaries:</a:t>
            </a:r>
          </a:p>
          <a:p>
            <a:pPr marL="914400" lvl="1" indent="-514350">
              <a:buFont typeface="+mj-lt"/>
              <a:buAutoNum type="arabicPeriod"/>
            </a:pPr>
            <a:r>
              <a:rPr lang="en-US" sz="2000" dirty="0"/>
              <a:t>Number of beneficiaries who received PDP/MA-PD enrollment assistance;</a:t>
            </a:r>
          </a:p>
          <a:p>
            <a:pPr marL="914400" lvl="1" indent="-514350">
              <a:buFont typeface="+mj-lt"/>
              <a:buAutoNum type="arabicPeriod"/>
            </a:pPr>
            <a:r>
              <a:rPr lang="en-US" sz="2000" dirty="0"/>
              <a:t>Average savings per beneficiary who received PDP/MA-PD enrollment assistance;</a:t>
            </a:r>
          </a:p>
          <a:p>
            <a:pPr marL="914400" lvl="1" indent="-514350">
              <a:buFont typeface="+mj-lt"/>
              <a:buAutoNum type="arabicPeriod"/>
            </a:pPr>
            <a:r>
              <a:rPr lang="en-US" sz="2000" dirty="0"/>
              <a:t>Total savings for state.</a:t>
            </a:r>
          </a:p>
          <a:p>
            <a:endParaRPr lang="en-US" dirty="0"/>
          </a:p>
          <a:p>
            <a:endParaRPr lang="en-US" dirty="0"/>
          </a:p>
        </p:txBody>
      </p:sp>
    </p:spTree>
    <p:extLst>
      <p:ext uri="{BB962C8B-B14F-4D97-AF65-F5344CB8AC3E}">
        <p14:creationId xmlns:p14="http://schemas.microsoft.com/office/powerpoint/2010/main" val="382976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of Enrollment Data</a:t>
            </a:r>
            <a:endParaRPr lang="en-US" dirty="0"/>
          </a:p>
        </p:txBody>
      </p:sp>
      <p:sp>
        <p:nvSpPr>
          <p:cNvPr id="3" name="Content Placeholder 2"/>
          <p:cNvSpPr>
            <a:spLocks noGrp="1"/>
          </p:cNvSpPr>
          <p:nvPr>
            <p:ph idx="1"/>
          </p:nvPr>
        </p:nvSpPr>
        <p:spPr/>
        <p:txBody>
          <a:bodyPr/>
          <a:lstStyle/>
          <a:p>
            <a:r>
              <a:rPr lang="en-US" dirty="0" smtClean="0"/>
              <a:t>Counselors will be asked to report this additional data whenever they assist with an enrollment in either Part D or MAPD plan</a:t>
            </a:r>
          </a:p>
          <a:p>
            <a:pPr lvl="1"/>
            <a:r>
              <a:rPr lang="en-US" sz="2000" dirty="0" smtClean="0"/>
              <a:t>Includes reporting cost data for both old plan and new plan (using Medicare Plan Finder info)</a:t>
            </a:r>
          </a:p>
          <a:p>
            <a:r>
              <a:rPr lang="en-US" dirty="0" smtClean="0"/>
              <a:t>Everything reported on this element must be auditable for us to be able to justify the numbers reported </a:t>
            </a:r>
          </a:p>
          <a:p>
            <a:pPr lvl="1"/>
            <a:r>
              <a:rPr lang="en-US" sz="2000" dirty="0" smtClean="0"/>
              <a:t>Therefore ACL is asking for supporting documentation to be included whenever this data new is reported</a:t>
            </a:r>
            <a:endParaRPr lang="en-US" sz="2000" dirty="0"/>
          </a:p>
        </p:txBody>
      </p:sp>
    </p:spTree>
    <p:extLst>
      <p:ext uri="{BB962C8B-B14F-4D97-AF65-F5344CB8AC3E}">
        <p14:creationId xmlns:p14="http://schemas.microsoft.com/office/powerpoint/2010/main" val="1736273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D/MAPD Enrollment Data Steps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Collect </a:t>
            </a:r>
            <a:r>
              <a:rPr lang="en-US" dirty="0" smtClean="0"/>
              <a:t>plan estimated cost information from Medicare Plan Finder (MPF)</a:t>
            </a:r>
            <a:endParaRPr lang="en-US" dirty="0"/>
          </a:p>
          <a:p>
            <a:pPr marL="514350" indent="-514350">
              <a:buFont typeface="+mj-lt"/>
              <a:buAutoNum type="arabicPeriod"/>
            </a:pPr>
            <a:r>
              <a:rPr lang="en-US" dirty="0" smtClean="0"/>
              <a:t>Assist beneficiary with enrollment via MPF or via phone or paper application </a:t>
            </a:r>
          </a:p>
          <a:p>
            <a:pPr marL="914400" lvl="1" indent="-514350">
              <a:buFont typeface="+mj-lt"/>
              <a:buAutoNum type="alphaLcPeriod"/>
            </a:pPr>
            <a:r>
              <a:rPr lang="en-US" sz="2000" dirty="0" smtClean="0"/>
              <a:t>Enrollment confirmation information must be saved no matter which method of enrollment used. </a:t>
            </a:r>
          </a:p>
          <a:p>
            <a:pPr marL="514350" indent="-514350">
              <a:buFont typeface="+mj-lt"/>
              <a:buAutoNum type="arabicPeriod"/>
            </a:pPr>
            <a:r>
              <a:rPr lang="en-US" dirty="0" smtClean="0"/>
              <a:t>Enter plan cost amounts in STARS SUFs on the Beneficiary Contact Form (BCF)</a:t>
            </a:r>
          </a:p>
          <a:p>
            <a:pPr marL="514350" indent="-514350">
              <a:buFont typeface="+mj-lt"/>
              <a:buAutoNum type="arabicPeriod"/>
            </a:pPr>
            <a:r>
              <a:rPr lang="en-US" dirty="0" smtClean="0"/>
              <a:t>Attach MPF cost and enrollment verification to the BCF</a:t>
            </a:r>
          </a:p>
          <a:p>
            <a:pPr marL="914400" lvl="1" indent="-514350">
              <a:buFont typeface="+mj-lt"/>
              <a:buAutoNum type="alphaLcPeriod"/>
            </a:pPr>
            <a:r>
              <a:rPr lang="en-US" sz="2000" dirty="0" smtClean="0"/>
              <a:t>Proprietary system users will need to keep these documents somewhere locally where they could be accessed if audited. </a:t>
            </a:r>
          </a:p>
        </p:txBody>
      </p:sp>
    </p:spTree>
    <p:extLst>
      <p:ext uri="{BB962C8B-B14F-4D97-AF65-F5344CB8AC3E}">
        <p14:creationId xmlns:p14="http://schemas.microsoft.com/office/powerpoint/2010/main" val="3035875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STARS Plan Cost SUF Fields</a:t>
            </a:r>
            <a:endParaRPr lang="en-US" dirty="0"/>
          </a:p>
        </p:txBody>
      </p:sp>
      <p:sp>
        <p:nvSpPr>
          <p:cNvPr id="3" name="Content Placeholder 2"/>
          <p:cNvSpPr>
            <a:spLocks noGrp="1"/>
          </p:cNvSpPr>
          <p:nvPr>
            <p:ph idx="1"/>
          </p:nvPr>
        </p:nvSpPr>
        <p:spPr>
          <a:xfrm>
            <a:off x="628650" y="1783080"/>
            <a:ext cx="7886700" cy="4793565"/>
          </a:xfrm>
        </p:spPr>
        <p:txBody>
          <a:bodyPr>
            <a:normAutofit fontScale="85000" lnSpcReduction="10000"/>
          </a:bodyPr>
          <a:lstStyle/>
          <a:p>
            <a:r>
              <a:rPr lang="en-US" sz="3100" b="1" dirty="0" smtClean="0"/>
              <a:t>Original PDP/MA-PD Cost</a:t>
            </a:r>
          </a:p>
          <a:p>
            <a:pPr lvl="1"/>
            <a:r>
              <a:rPr lang="en-US" sz="2600" dirty="0" smtClean="0"/>
              <a:t>Enter the Estimated Drug Cost* of the plan the beneficiary’s </a:t>
            </a:r>
            <a:r>
              <a:rPr lang="en-US" sz="2600" b="1" dirty="0" smtClean="0"/>
              <a:t>current plan</a:t>
            </a:r>
            <a:r>
              <a:rPr lang="en-US" sz="2600" dirty="0" smtClean="0"/>
              <a:t> listed in the Medicare Drug and Health Plan Finder</a:t>
            </a:r>
          </a:p>
          <a:p>
            <a:pPr lvl="1"/>
            <a:r>
              <a:rPr lang="en-US" sz="2600" dirty="0" smtClean="0"/>
              <a:t>If beneficiary has no current Medicare PDP/MA-PD plan, then enter the drug costs displayed for Original Medicare </a:t>
            </a:r>
          </a:p>
          <a:p>
            <a:pPr lvl="1"/>
            <a:r>
              <a:rPr lang="en-US" sz="2600" dirty="0" smtClean="0"/>
              <a:t>Round to nearest whole dollar</a:t>
            </a:r>
          </a:p>
          <a:p>
            <a:r>
              <a:rPr lang="en-US" sz="3100" b="1" dirty="0" smtClean="0"/>
              <a:t>New PDP/MA-PD Cost</a:t>
            </a:r>
            <a:endParaRPr lang="en-US" sz="3100" b="1" dirty="0"/>
          </a:p>
          <a:p>
            <a:pPr lvl="1"/>
            <a:r>
              <a:rPr lang="en-US" sz="2400" dirty="0" smtClean="0"/>
              <a:t>Enter the Estimated Drug Cost* </a:t>
            </a:r>
            <a:r>
              <a:rPr lang="en-US" sz="2400" dirty="0"/>
              <a:t>of the </a:t>
            </a:r>
            <a:r>
              <a:rPr lang="en-US" sz="2400" b="1" dirty="0" smtClean="0"/>
              <a:t>future plan </a:t>
            </a:r>
            <a:r>
              <a:rPr lang="en-US" sz="2400" dirty="0"/>
              <a:t>the </a:t>
            </a:r>
            <a:r>
              <a:rPr lang="en-US" sz="2400" dirty="0" smtClean="0"/>
              <a:t>SHIP team member assists the beneficiary current </a:t>
            </a:r>
            <a:r>
              <a:rPr lang="en-US" sz="2400" dirty="0"/>
              <a:t>plan listed in the Medicare Drug and Health Plan </a:t>
            </a:r>
            <a:r>
              <a:rPr lang="en-US" sz="2400" dirty="0" smtClean="0"/>
              <a:t>Finder</a:t>
            </a:r>
          </a:p>
          <a:p>
            <a:pPr lvl="1"/>
            <a:r>
              <a:rPr lang="en-US" sz="2400" dirty="0"/>
              <a:t>Round to nearest whole </a:t>
            </a:r>
            <a:r>
              <a:rPr lang="en-US" sz="2400" dirty="0" smtClean="0"/>
              <a:t>dollar</a:t>
            </a:r>
            <a:endParaRPr lang="en-US" sz="2400" dirty="0"/>
          </a:p>
          <a:p>
            <a:pPr marL="0" indent="0">
              <a:buNone/>
            </a:pPr>
            <a:r>
              <a:rPr lang="en-US" sz="2600" i="1" dirty="0" smtClean="0"/>
              <a:t>* Enrollment timing will dictate whether the ’Estimated Drug Cost’ appears as an ‘annual’ cost or ‘rest of year’ cost.   </a:t>
            </a:r>
            <a:endParaRPr lang="en-US" sz="2600" i="1" dirty="0"/>
          </a:p>
          <a:p>
            <a:pPr marL="0" indent="0">
              <a:buNone/>
            </a:pPr>
            <a:endParaRPr lang="en-US" dirty="0"/>
          </a:p>
          <a:p>
            <a:endParaRPr lang="en-US" dirty="0"/>
          </a:p>
        </p:txBody>
      </p:sp>
    </p:spTree>
    <p:extLst>
      <p:ext uri="{BB962C8B-B14F-4D97-AF65-F5344CB8AC3E}">
        <p14:creationId xmlns:p14="http://schemas.microsoft.com/office/powerpoint/2010/main" val="2745023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Quality Checks</a:t>
            </a:r>
            <a:endParaRPr lang="en-US" dirty="0"/>
          </a:p>
        </p:txBody>
      </p:sp>
      <p:sp>
        <p:nvSpPr>
          <p:cNvPr id="3" name="Content Placeholder 2"/>
          <p:cNvSpPr>
            <a:spLocks noGrp="1"/>
          </p:cNvSpPr>
          <p:nvPr>
            <p:ph idx="1"/>
          </p:nvPr>
        </p:nvSpPr>
        <p:spPr/>
        <p:txBody>
          <a:bodyPr/>
          <a:lstStyle/>
          <a:p>
            <a:r>
              <a:rPr lang="en-US" dirty="0" smtClean="0"/>
              <a:t>SHIPs should conduct regular quality checks to assure accurate reporting</a:t>
            </a:r>
          </a:p>
          <a:p>
            <a:pPr lvl="1"/>
            <a:r>
              <a:rPr lang="en-US" sz="2000" dirty="0" smtClean="0"/>
              <a:t>Once we get further into STARS enrollment ACL will provide technical assistance to SHIP directors and managers to help you determine how to best audit your own data</a:t>
            </a:r>
          </a:p>
          <a:p>
            <a:r>
              <a:rPr lang="en-US" dirty="0" smtClean="0"/>
              <a:t>ACL Project Officers will conduct regular quality checks to ensure the data being report is sound and verifiable </a:t>
            </a:r>
          </a:p>
          <a:p>
            <a:r>
              <a:rPr lang="en-US" dirty="0" smtClean="0"/>
              <a:t>Any cost change data without verification will need to be deleted if requests to provide supporting materials are not met</a:t>
            </a:r>
          </a:p>
          <a:p>
            <a:endParaRPr lang="en-US" dirty="0" smtClean="0"/>
          </a:p>
          <a:p>
            <a:endParaRPr lang="en-US" dirty="0"/>
          </a:p>
        </p:txBody>
      </p:sp>
    </p:spTree>
    <p:extLst>
      <p:ext uri="{BB962C8B-B14F-4D97-AF65-F5344CB8AC3E}">
        <p14:creationId xmlns:p14="http://schemas.microsoft.com/office/powerpoint/2010/main" val="3072894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Sharing Data</a:t>
            </a:r>
            <a:endParaRPr lang="en-US" dirty="0"/>
          </a:p>
        </p:txBody>
      </p:sp>
      <p:sp>
        <p:nvSpPr>
          <p:cNvPr id="5" name="Text Placeholder 4"/>
          <p:cNvSpPr>
            <a:spLocks noGrp="1"/>
          </p:cNvSpPr>
          <p:nvPr>
            <p:ph type="body" idx="1"/>
          </p:nvPr>
        </p:nvSpPr>
        <p:spPr/>
        <p:txBody>
          <a:bodyPr/>
          <a:lstStyle/>
          <a:p>
            <a:r>
              <a:rPr lang="en-US" dirty="0" smtClean="0"/>
              <a:t>With MIPPA, SMP, and Duals Demo Grants</a:t>
            </a:r>
            <a:endParaRPr lang="en-US" dirty="0"/>
          </a:p>
        </p:txBody>
      </p:sp>
    </p:spTree>
    <p:extLst>
      <p:ext uri="{BB962C8B-B14F-4D97-AF65-F5344CB8AC3E}">
        <p14:creationId xmlns:p14="http://schemas.microsoft.com/office/powerpoint/2010/main" val="4128505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Transfer from NPR</a:t>
            </a:r>
            <a:endParaRPr lang="en-US" dirty="0"/>
          </a:p>
        </p:txBody>
      </p:sp>
      <p:sp>
        <p:nvSpPr>
          <p:cNvPr id="5" name="Text Placeholder 4"/>
          <p:cNvSpPr>
            <a:spLocks noGrp="1"/>
          </p:cNvSpPr>
          <p:nvPr>
            <p:ph type="body" idx="1"/>
          </p:nvPr>
        </p:nvSpPr>
        <p:spPr/>
        <p:txBody>
          <a:bodyPr/>
          <a:lstStyle/>
          <a:p>
            <a:r>
              <a:rPr lang="en-US" dirty="0" smtClean="0"/>
              <a:t>How is this going to work? </a:t>
            </a:r>
            <a:endParaRPr lang="en-US" dirty="0"/>
          </a:p>
        </p:txBody>
      </p:sp>
    </p:spTree>
    <p:extLst>
      <p:ext uri="{BB962C8B-B14F-4D97-AF65-F5344CB8AC3E}">
        <p14:creationId xmlns:p14="http://schemas.microsoft.com/office/powerpoint/2010/main" val="620853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Transfer and Timing</a:t>
            </a:r>
            <a:endParaRPr lang="en-US" dirty="0"/>
          </a:p>
        </p:txBody>
      </p:sp>
      <p:sp>
        <p:nvSpPr>
          <p:cNvPr id="5" name="Content Placeholder 4"/>
          <p:cNvSpPr>
            <a:spLocks noGrp="1"/>
          </p:cNvSpPr>
          <p:nvPr>
            <p:ph idx="1"/>
          </p:nvPr>
        </p:nvSpPr>
        <p:spPr/>
        <p:txBody>
          <a:bodyPr/>
          <a:lstStyle/>
          <a:p>
            <a:r>
              <a:rPr lang="en-US" dirty="0" smtClean="0"/>
              <a:t>BAH will transfer the data from NPR beginning in October after everyone has transitioned to STARS</a:t>
            </a:r>
          </a:p>
          <a:p>
            <a:r>
              <a:rPr lang="en-US" dirty="0" smtClean="0"/>
              <a:t>Once you transition to STARS your old data in NPR will be available as read-only until November 30</a:t>
            </a:r>
            <a:r>
              <a:rPr lang="en-US" baseline="30000" dirty="0" smtClean="0"/>
              <a:t>th</a:t>
            </a:r>
          </a:p>
          <a:p>
            <a:pPr marL="0" indent="0">
              <a:buNone/>
            </a:pPr>
            <a:endParaRPr lang="en-US" dirty="0" smtClean="0"/>
          </a:p>
          <a:p>
            <a:pPr lvl="1"/>
            <a:endParaRPr lang="en-US" dirty="0" smtClean="0"/>
          </a:p>
        </p:txBody>
      </p:sp>
    </p:spTree>
    <p:extLst>
      <p:ext uri="{BB962C8B-B14F-4D97-AF65-F5344CB8AC3E}">
        <p14:creationId xmlns:p14="http://schemas.microsoft.com/office/powerpoint/2010/main" val="3171172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NPR Data in STARS</a:t>
            </a:r>
            <a:endParaRPr lang="en-US" dirty="0"/>
          </a:p>
        </p:txBody>
      </p:sp>
      <p:sp>
        <p:nvSpPr>
          <p:cNvPr id="3" name="Content Placeholder 2"/>
          <p:cNvSpPr>
            <a:spLocks noGrp="1"/>
          </p:cNvSpPr>
          <p:nvPr>
            <p:ph idx="1"/>
          </p:nvPr>
        </p:nvSpPr>
        <p:spPr/>
        <p:txBody>
          <a:bodyPr/>
          <a:lstStyle/>
          <a:p>
            <a:r>
              <a:rPr lang="en-US" dirty="0" smtClean="0"/>
              <a:t>NPR data will be moved to the </a:t>
            </a:r>
            <a:r>
              <a:rPr lang="en-US" u="sng" dirty="0" smtClean="0"/>
              <a:t>state</a:t>
            </a:r>
            <a:r>
              <a:rPr lang="en-US" dirty="0" smtClean="0"/>
              <a:t> level in STARS</a:t>
            </a:r>
          </a:p>
          <a:p>
            <a:pPr lvl="1"/>
            <a:r>
              <a:rPr lang="en-US" sz="2000" dirty="0" smtClean="0"/>
              <a:t>Only State-level users will be able to see and search this data</a:t>
            </a:r>
          </a:p>
          <a:p>
            <a:r>
              <a:rPr lang="en-US" dirty="0" smtClean="0"/>
              <a:t>Individual forms can be reassigned to STARS team members and sites by state level staff, BAH, or ACL if needed</a:t>
            </a:r>
          </a:p>
          <a:p>
            <a:r>
              <a:rPr lang="en-US" dirty="0" smtClean="0"/>
              <a:t>Counselor field on NPR transferred data will be blank in STARS</a:t>
            </a:r>
          </a:p>
          <a:p>
            <a:pPr lvl="1"/>
            <a:r>
              <a:rPr lang="en-US" sz="2000" dirty="0" smtClean="0"/>
              <a:t>Counselor information will be saved in the 4</a:t>
            </a:r>
            <a:r>
              <a:rPr lang="en-US" sz="2000" baseline="30000" dirty="0" smtClean="0"/>
              <a:t>th</a:t>
            </a:r>
            <a:r>
              <a:rPr lang="en-US" sz="2000" dirty="0" smtClean="0"/>
              <a:t> SUF in the transfer</a:t>
            </a:r>
          </a:p>
          <a:p>
            <a:pPr lvl="1"/>
            <a:r>
              <a:rPr lang="en-US" sz="2000" dirty="0" smtClean="0"/>
              <a:t>Agency name will be saved to the 5</a:t>
            </a:r>
            <a:r>
              <a:rPr lang="en-US" sz="2000" baseline="30000" dirty="0" smtClean="0"/>
              <a:t>th</a:t>
            </a:r>
            <a:r>
              <a:rPr lang="en-US" sz="2000" dirty="0" smtClean="0"/>
              <a:t> SUF</a:t>
            </a:r>
          </a:p>
          <a:p>
            <a:pPr lvl="1"/>
            <a:r>
              <a:rPr lang="en-US" sz="2000" dirty="0" smtClean="0"/>
              <a:t>If you pull up one of the NPR transferred forms you can update the counselor field upon saving it in STARS if you choose to do so</a:t>
            </a:r>
            <a:endParaRPr lang="en-US" sz="2000" dirty="0"/>
          </a:p>
          <a:p>
            <a:pPr lvl="1"/>
            <a:endParaRPr lang="en-US" sz="2000" dirty="0"/>
          </a:p>
        </p:txBody>
      </p:sp>
    </p:spTree>
    <p:extLst>
      <p:ext uri="{BB962C8B-B14F-4D97-AF65-F5344CB8AC3E}">
        <p14:creationId xmlns:p14="http://schemas.microsoft.com/office/powerpoint/2010/main" val="1067313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Activity Form</a:t>
            </a:r>
            <a:endParaRPr lang="en-US" dirty="0"/>
          </a:p>
        </p:txBody>
      </p:sp>
      <p:sp>
        <p:nvSpPr>
          <p:cNvPr id="5" name="Text Placeholder 4"/>
          <p:cNvSpPr>
            <a:spLocks noGrp="1"/>
          </p:cNvSpPr>
          <p:nvPr>
            <p:ph type="body" idx="1"/>
          </p:nvPr>
        </p:nvSpPr>
        <p:spPr/>
        <p:txBody>
          <a:bodyPr/>
          <a:lstStyle/>
          <a:p>
            <a:r>
              <a:rPr lang="en-US" dirty="0" smtClean="0"/>
              <a:t>Collecting other time</a:t>
            </a:r>
            <a:endParaRPr lang="en-US" dirty="0"/>
          </a:p>
        </p:txBody>
      </p:sp>
    </p:spTree>
    <p:extLst>
      <p:ext uri="{BB962C8B-B14F-4D97-AF65-F5344CB8AC3E}">
        <p14:creationId xmlns:p14="http://schemas.microsoft.com/office/powerpoint/2010/main" val="153785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Collecting Other Time</a:t>
            </a:r>
            <a:endParaRPr lang="en-US" dirty="0"/>
          </a:p>
        </p:txBody>
      </p:sp>
      <p:sp>
        <p:nvSpPr>
          <p:cNvPr id="5" name="Content Placeholder 4"/>
          <p:cNvSpPr>
            <a:spLocks noGrp="1"/>
          </p:cNvSpPr>
          <p:nvPr>
            <p:ph idx="1"/>
          </p:nvPr>
        </p:nvSpPr>
        <p:spPr/>
        <p:txBody>
          <a:bodyPr/>
          <a:lstStyle/>
          <a:p>
            <a:r>
              <a:rPr lang="en-US" dirty="0" smtClean="0"/>
              <a:t>The Activity Form allows users to enter blocks of time they have spent on SHIP that is </a:t>
            </a:r>
            <a:r>
              <a:rPr lang="en-US" u="sng" dirty="0" smtClean="0"/>
              <a:t>not reported on any of the other forms</a:t>
            </a:r>
          </a:p>
          <a:p>
            <a:r>
              <a:rPr lang="en-US" dirty="0" smtClean="0"/>
              <a:t>Time is collected by Month </a:t>
            </a:r>
          </a:p>
          <a:p>
            <a:pPr lvl="1"/>
            <a:r>
              <a:rPr lang="en-US" sz="2000" dirty="0" smtClean="0"/>
              <a:t>Can be entered more often if desired</a:t>
            </a:r>
          </a:p>
          <a:p>
            <a:r>
              <a:rPr lang="en-US" dirty="0" smtClean="0"/>
              <a:t>Includes: </a:t>
            </a:r>
          </a:p>
          <a:p>
            <a:pPr lvl="1"/>
            <a:r>
              <a:rPr lang="en-US" sz="2000" dirty="0" smtClean="0"/>
              <a:t>Administrative Support</a:t>
            </a:r>
          </a:p>
          <a:p>
            <a:pPr lvl="1"/>
            <a:r>
              <a:rPr lang="en-US" sz="2000" dirty="0" smtClean="0"/>
              <a:t>SHIP Program Management/Team Member Management</a:t>
            </a:r>
          </a:p>
          <a:p>
            <a:pPr lvl="1"/>
            <a:r>
              <a:rPr lang="en-US" sz="2000" dirty="0" smtClean="0"/>
              <a:t>Other SHIP Activities</a:t>
            </a:r>
          </a:p>
          <a:p>
            <a:r>
              <a:rPr lang="en-US" dirty="0" smtClean="0"/>
              <a:t>Time entered here will count towards the Resource Report</a:t>
            </a:r>
            <a:endParaRPr lang="en-US" dirty="0"/>
          </a:p>
        </p:txBody>
      </p:sp>
      <p:sp>
        <p:nvSpPr>
          <p:cNvPr id="6" name="TextBox 5"/>
          <p:cNvSpPr txBox="1"/>
          <p:nvPr/>
        </p:nvSpPr>
        <p:spPr>
          <a:xfrm>
            <a:off x="5909187" y="2971309"/>
            <a:ext cx="2538197" cy="1815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600" b="1" dirty="0" smtClean="0"/>
              <a:t>Note for proprietary systems</a:t>
            </a:r>
            <a:r>
              <a:rPr lang="en-US" sz="1600" dirty="0" smtClean="0"/>
              <a:t>:  API does not currently support this feature.  ACL is working with BAH on a possible enhancement to add this to API. </a:t>
            </a:r>
            <a:endParaRPr lang="en-US" sz="1600" dirty="0"/>
          </a:p>
        </p:txBody>
      </p:sp>
    </p:spTree>
    <p:extLst>
      <p:ext uri="{BB962C8B-B14F-4D97-AF65-F5344CB8AC3E}">
        <p14:creationId xmlns:p14="http://schemas.microsoft.com/office/powerpoint/2010/main" val="3801190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Form Steps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Locate the Activity Form by first navigating to the Team Member page then click on the Activity tab</a:t>
            </a:r>
          </a:p>
          <a:p>
            <a:pPr marL="457200" indent="-457200">
              <a:buFont typeface="+mj-lt"/>
              <a:buAutoNum type="arabicPeriod"/>
            </a:pPr>
            <a:r>
              <a:rPr lang="en-US" dirty="0" smtClean="0"/>
              <a:t>Enter Information</a:t>
            </a:r>
          </a:p>
          <a:p>
            <a:pPr marL="457200" indent="-457200">
              <a:buFont typeface="+mj-lt"/>
              <a:buAutoNum type="arabicPeriod"/>
            </a:pPr>
            <a:r>
              <a:rPr lang="en-US" dirty="0" smtClean="0"/>
              <a:t>Save</a:t>
            </a:r>
            <a:endParaRPr lang="en-US" dirty="0"/>
          </a:p>
        </p:txBody>
      </p:sp>
      <p:pic>
        <p:nvPicPr>
          <p:cNvPr id="10" name="Picture 9"/>
          <p:cNvPicPr>
            <a:picLocks noChangeAspect="1"/>
          </p:cNvPicPr>
          <p:nvPr/>
        </p:nvPicPr>
        <p:blipFill rotWithShape="1">
          <a:blip r:embed="rId3"/>
          <a:srcRect l="-1" t="21823" r="73001" b="33281"/>
          <a:stretch/>
        </p:blipFill>
        <p:spPr>
          <a:xfrm>
            <a:off x="3711679" y="3104534"/>
            <a:ext cx="4744064" cy="3155388"/>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flipH="1">
            <a:off x="5201265" y="2793384"/>
            <a:ext cx="371170" cy="451261"/>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17799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Training Plan and Updates</a:t>
            </a:r>
            <a:endParaRPr lang="en-US" dirty="0"/>
          </a:p>
        </p:txBody>
      </p:sp>
      <p:sp>
        <p:nvSpPr>
          <p:cNvPr id="5" name="Text Placeholder 4"/>
          <p:cNvSpPr>
            <a:spLocks noGrp="1"/>
          </p:cNvSpPr>
          <p:nvPr>
            <p:ph type="body" idx="1"/>
          </p:nvPr>
        </p:nvSpPr>
        <p:spPr/>
        <p:txBody>
          <a:bodyPr/>
          <a:lstStyle/>
          <a:p>
            <a:r>
              <a:rPr lang="en-US" dirty="0" smtClean="0"/>
              <a:t>Ginny Paulson, SHIP TA Center</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7142507" y="1209992"/>
            <a:ext cx="1657350" cy="1164590"/>
          </a:xfrm>
          <a:prstGeom prst="rect">
            <a:avLst/>
          </a:prstGeom>
        </p:spPr>
      </p:pic>
    </p:spTree>
    <p:extLst>
      <p:ext uri="{BB962C8B-B14F-4D97-AF65-F5344CB8AC3E}">
        <p14:creationId xmlns:p14="http://schemas.microsoft.com/office/powerpoint/2010/main" val="3301812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Plan</a:t>
            </a:r>
            <a:endParaRPr lang="en-US" dirty="0"/>
          </a:p>
        </p:txBody>
      </p:sp>
      <p:sp>
        <p:nvSpPr>
          <p:cNvPr id="4" name="Content Placeholder 3"/>
          <p:cNvSpPr>
            <a:spLocks noGrp="1"/>
          </p:cNvSpPr>
          <p:nvPr>
            <p:ph sz="half" idx="1"/>
          </p:nvPr>
        </p:nvSpPr>
        <p:spPr>
          <a:xfrm>
            <a:off x="457200" y="1831921"/>
            <a:ext cx="4038600" cy="4767662"/>
          </a:xfrm>
          <a:ln w="28575">
            <a:solidFill>
              <a:schemeClr val="accent6">
                <a:lumMod val="75000"/>
              </a:schemeClr>
            </a:solidFill>
          </a:ln>
        </p:spPr>
        <p:txBody>
          <a:bodyPr/>
          <a:lstStyle/>
          <a:p>
            <a:r>
              <a:rPr lang="en-US" dirty="0" smtClean="0"/>
              <a:t>Webinars</a:t>
            </a:r>
          </a:p>
          <a:p>
            <a:pPr marL="457200" lvl="1" indent="0">
              <a:buNone/>
            </a:pPr>
            <a:r>
              <a:rPr lang="en-US" dirty="0" smtClean="0"/>
              <a:t>Advertised to SHIP director and administrator users </a:t>
            </a:r>
            <a:r>
              <a:rPr lang="en-US" dirty="0" smtClean="0"/>
              <a:t>of  </a:t>
            </a:r>
            <a:r>
              <a:rPr lang="en-US" dirty="0" smtClean="0">
                <a:hlinkClick r:id="rId3"/>
              </a:rPr>
              <a:t>www.shiptacenter.org</a:t>
            </a:r>
            <a:endParaRPr lang="en-US" dirty="0" smtClean="0"/>
          </a:p>
          <a:p>
            <a:pPr lvl="1"/>
            <a:r>
              <a:rPr lang="en-US" dirty="0" smtClean="0"/>
              <a:t>Center’s online calendar</a:t>
            </a:r>
          </a:p>
          <a:p>
            <a:pPr lvl="1"/>
            <a:r>
              <a:rPr lang="en-US" dirty="0" smtClean="0"/>
              <a:t>Constant </a:t>
            </a:r>
            <a:r>
              <a:rPr lang="en-US" dirty="0" smtClean="0"/>
              <a:t>Contact</a:t>
            </a:r>
          </a:p>
          <a:p>
            <a:pPr lvl="1"/>
            <a:r>
              <a:rPr lang="en-US" dirty="0" smtClean="0"/>
              <a:t>SHIP director listserv</a:t>
            </a:r>
          </a:p>
          <a:p>
            <a:pPr lvl="1"/>
            <a:r>
              <a:rPr lang="en-US" dirty="0" smtClean="0"/>
              <a:t>Archived on STARS resources page</a:t>
            </a:r>
            <a:endParaRPr lang="en-US" dirty="0" smtClean="0"/>
          </a:p>
          <a:p>
            <a:pPr lvl="2"/>
            <a:r>
              <a:rPr lang="en-US" dirty="0" smtClean="0"/>
              <a:t>SHIP Library will list resources and link to STARS resources page</a:t>
            </a:r>
            <a:endParaRPr lang="en-US" dirty="0"/>
          </a:p>
        </p:txBody>
      </p:sp>
      <p:sp>
        <p:nvSpPr>
          <p:cNvPr id="5" name="Content Placeholder 4"/>
          <p:cNvSpPr>
            <a:spLocks noGrp="1"/>
          </p:cNvSpPr>
          <p:nvPr>
            <p:ph sz="half" idx="2"/>
          </p:nvPr>
        </p:nvSpPr>
        <p:spPr>
          <a:xfrm>
            <a:off x="4648200" y="1831921"/>
            <a:ext cx="4038600" cy="4767662"/>
          </a:xfrm>
          <a:ln w="25400">
            <a:solidFill>
              <a:schemeClr val="accent1"/>
            </a:solidFill>
          </a:ln>
        </p:spPr>
        <p:txBody>
          <a:bodyPr/>
          <a:lstStyle/>
          <a:p>
            <a:r>
              <a:rPr lang="en-US" dirty="0" smtClean="0"/>
              <a:t>Written materials</a:t>
            </a:r>
          </a:p>
          <a:p>
            <a:pPr lvl="1"/>
            <a:r>
              <a:rPr lang="en-US" dirty="0" smtClean="0"/>
              <a:t>Housed </a:t>
            </a:r>
            <a:r>
              <a:rPr lang="en-US" dirty="0" smtClean="0"/>
              <a:t>on STARS landing </a:t>
            </a:r>
            <a:r>
              <a:rPr lang="en-US" dirty="0" smtClean="0"/>
              <a:t>page</a:t>
            </a:r>
          </a:p>
          <a:p>
            <a:pPr lvl="1"/>
            <a:r>
              <a:rPr lang="en-US" dirty="0" smtClean="0"/>
              <a:t>Listed in SHIP Resource library</a:t>
            </a:r>
          </a:p>
          <a:p>
            <a:pPr lvl="2"/>
            <a:r>
              <a:rPr lang="en-US" dirty="0" smtClean="0"/>
              <a:t>Directors/Administrators </a:t>
            </a:r>
            <a:r>
              <a:rPr lang="en-US" dirty="0" smtClean="0"/>
              <a:t>until roll-out is complete</a:t>
            </a:r>
            <a:endParaRPr lang="en-US" dirty="0"/>
          </a:p>
        </p:txBody>
      </p:sp>
      <p:graphicFrame>
        <p:nvGraphicFramePr>
          <p:cNvPr id="6" name="Diagram 5"/>
          <p:cNvGraphicFramePr/>
          <p:nvPr>
            <p:extLst/>
          </p:nvPr>
        </p:nvGraphicFramePr>
        <p:xfrm>
          <a:off x="5585791" y="4134678"/>
          <a:ext cx="2961861" cy="2837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2416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Aid Topics</a:t>
            </a:r>
            <a:endParaRPr lang="en-US" dirty="0"/>
          </a:p>
        </p:txBody>
      </p:sp>
      <p:sp>
        <p:nvSpPr>
          <p:cNvPr id="3" name="Content Placeholder 2"/>
          <p:cNvSpPr>
            <a:spLocks noGrp="1"/>
          </p:cNvSpPr>
          <p:nvPr>
            <p:ph idx="1"/>
          </p:nvPr>
        </p:nvSpPr>
        <p:spPr/>
        <p:txBody>
          <a:bodyPr/>
          <a:lstStyle/>
          <a:p>
            <a:r>
              <a:rPr lang="en-US" dirty="0" smtClean="0">
                <a:solidFill>
                  <a:schemeClr val="accent3">
                    <a:lumMod val="75000"/>
                  </a:schemeClr>
                </a:solidFill>
              </a:rPr>
              <a:t>STARS </a:t>
            </a:r>
            <a:r>
              <a:rPr lang="en-US" dirty="0">
                <a:solidFill>
                  <a:schemeClr val="accent3">
                    <a:lumMod val="75000"/>
                  </a:schemeClr>
                </a:solidFill>
              </a:rPr>
              <a:t>User </a:t>
            </a:r>
            <a:r>
              <a:rPr lang="en-US" dirty="0" smtClean="0">
                <a:solidFill>
                  <a:schemeClr val="accent3">
                    <a:lumMod val="75000"/>
                  </a:schemeClr>
                </a:solidFill>
              </a:rPr>
              <a:t>Basics</a:t>
            </a:r>
          </a:p>
          <a:p>
            <a:pPr lvl="1"/>
            <a:r>
              <a:rPr lang="en-US" sz="2400" dirty="0" smtClean="0">
                <a:solidFill>
                  <a:schemeClr val="accent3">
                    <a:lumMod val="75000"/>
                  </a:schemeClr>
                </a:solidFill>
              </a:rPr>
              <a:t>One for STARS Submitters</a:t>
            </a:r>
          </a:p>
          <a:p>
            <a:pPr lvl="1"/>
            <a:r>
              <a:rPr lang="en-US" sz="2400" dirty="0" smtClean="0">
                <a:solidFill>
                  <a:schemeClr val="accent3">
                    <a:lumMod val="75000"/>
                  </a:schemeClr>
                </a:solidFill>
              </a:rPr>
              <a:t>One for everyone else </a:t>
            </a:r>
            <a:endParaRPr lang="en-US" sz="2400" dirty="0">
              <a:solidFill>
                <a:schemeClr val="accent3">
                  <a:lumMod val="75000"/>
                </a:schemeClr>
              </a:solidFill>
            </a:endParaRPr>
          </a:p>
          <a:p>
            <a:r>
              <a:rPr lang="en-US" dirty="0" smtClean="0">
                <a:solidFill>
                  <a:schemeClr val="accent3">
                    <a:lumMod val="75000"/>
                  </a:schemeClr>
                </a:solidFill>
              </a:rPr>
              <a:t>Beneficiary </a:t>
            </a:r>
            <a:r>
              <a:rPr lang="en-US" dirty="0">
                <a:solidFill>
                  <a:schemeClr val="accent3">
                    <a:lumMod val="75000"/>
                  </a:schemeClr>
                </a:solidFill>
              </a:rPr>
              <a:t>Contact Form</a:t>
            </a:r>
          </a:p>
          <a:p>
            <a:r>
              <a:rPr lang="en-US" dirty="0" smtClean="0">
                <a:solidFill>
                  <a:schemeClr val="accent3">
                    <a:lumMod val="75000"/>
                  </a:schemeClr>
                </a:solidFill>
              </a:rPr>
              <a:t>Group </a:t>
            </a:r>
            <a:r>
              <a:rPr lang="en-US" dirty="0">
                <a:solidFill>
                  <a:schemeClr val="accent3">
                    <a:lumMod val="75000"/>
                  </a:schemeClr>
                </a:solidFill>
              </a:rPr>
              <a:t>Outreach and Education Form</a:t>
            </a:r>
          </a:p>
          <a:p>
            <a:r>
              <a:rPr lang="en-US" dirty="0" smtClean="0">
                <a:solidFill>
                  <a:schemeClr val="accent3">
                    <a:lumMod val="75000"/>
                  </a:schemeClr>
                </a:solidFill>
              </a:rPr>
              <a:t>Media </a:t>
            </a:r>
            <a:r>
              <a:rPr lang="en-US" dirty="0">
                <a:solidFill>
                  <a:schemeClr val="accent3">
                    <a:lumMod val="75000"/>
                  </a:schemeClr>
                </a:solidFill>
              </a:rPr>
              <a:t>Outreach and Education </a:t>
            </a:r>
            <a:r>
              <a:rPr lang="en-US" dirty="0" smtClean="0">
                <a:solidFill>
                  <a:schemeClr val="accent3">
                    <a:lumMod val="75000"/>
                  </a:schemeClr>
                </a:solidFill>
              </a:rPr>
              <a:t>Form</a:t>
            </a:r>
          </a:p>
          <a:p>
            <a:r>
              <a:rPr lang="en-US" dirty="0" smtClean="0">
                <a:solidFill>
                  <a:schemeClr val="accent3">
                    <a:lumMod val="75000"/>
                  </a:schemeClr>
                </a:solidFill>
              </a:rPr>
              <a:t>Entering </a:t>
            </a:r>
            <a:r>
              <a:rPr lang="en-US" dirty="0">
                <a:solidFill>
                  <a:schemeClr val="accent3">
                    <a:lumMod val="75000"/>
                  </a:schemeClr>
                </a:solidFill>
              </a:rPr>
              <a:t>Team </a:t>
            </a:r>
            <a:r>
              <a:rPr lang="en-US" dirty="0" smtClean="0">
                <a:solidFill>
                  <a:schemeClr val="accent3">
                    <a:lumMod val="75000"/>
                  </a:schemeClr>
                </a:solidFill>
              </a:rPr>
              <a:t>Members</a:t>
            </a:r>
          </a:p>
          <a:p>
            <a:r>
              <a:rPr lang="en-US" dirty="0">
                <a:solidFill>
                  <a:schemeClr val="accent3">
                    <a:lumMod val="75000"/>
                  </a:schemeClr>
                </a:solidFill>
              </a:rPr>
              <a:t>STARS Launch </a:t>
            </a:r>
          </a:p>
          <a:p>
            <a:r>
              <a:rPr lang="en-US" dirty="0" smtClean="0">
                <a:solidFill>
                  <a:schemeClr val="accent6">
                    <a:lumMod val="75000"/>
                  </a:schemeClr>
                </a:solidFill>
              </a:rPr>
              <a:t>Reports</a:t>
            </a:r>
            <a:r>
              <a:rPr lang="en-US" dirty="0">
                <a:solidFill>
                  <a:schemeClr val="accent6">
                    <a:lumMod val="75000"/>
                  </a:schemeClr>
                </a:solidFill>
              </a:rPr>
              <a:t>, Searches, and Management Tools</a:t>
            </a:r>
          </a:p>
          <a:p>
            <a:endParaRPr lang="en-US" dirty="0"/>
          </a:p>
        </p:txBody>
      </p:sp>
      <p:pic>
        <p:nvPicPr>
          <p:cNvPr id="11" name="Picture 1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261652" y="1368425"/>
            <a:ext cx="2133600" cy="3539066"/>
          </a:xfrm>
          <a:prstGeom prst="rect">
            <a:avLst/>
          </a:prstGeom>
        </p:spPr>
      </p:pic>
    </p:spTree>
    <p:extLst>
      <p:ext uri="{BB962C8B-B14F-4D97-AF65-F5344CB8AC3E}">
        <p14:creationId xmlns:p14="http://schemas.microsoft.com/office/powerpoint/2010/main" val="481581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Webinars</a:t>
            </a:r>
            <a:endParaRPr lang="en-US" dirty="0"/>
          </a:p>
        </p:txBody>
      </p:sp>
      <p:graphicFrame>
        <p:nvGraphicFramePr>
          <p:cNvPr id="8" name="Content Placeholder 7"/>
          <p:cNvGraphicFramePr>
            <a:graphicFrameLocks noGrp="1"/>
          </p:cNvGraphicFramePr>
          <p:nvPr>
            <p:ph idx="1"/>
            <p:extLst/>
          </p:nvPr>
        </p:nvGraphicFramePr>
        <p:xfrm>
          <a:off x="0" y="1673225"/>
          <a:ext cx="914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5898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Sharing Data Overview	</a:t>
            </a:r>
            <a:endParaRPr lang="en-US" dirty="0"/>
          </a:p>
        </p:txBody>
      </p:sp>
      <p:sp>
        <p:nvSpPr>
          <p:cNvPr id="5" name="Content Placeholder 4"/>
          <p:cNvSpPr>
            <a:spLocks noGrp="1"/>
          </p:cNvSpPr>
          <p:nvPr>
            <p:ph idx="1"/>
          </p:nvPr>
        </p:nvSpPr>
        <p:spPr/>
        <p:txBody>
          <a:bodyPr/>
          <a:lstStyle/>
          <a:p>
            <a:r>
              <a:rPr lang="en-US" dirty="0" smtClean="0"/>
              <a:t>Each of the three main forms (Beneficiary Contact, Group Outreach, and Media) have the ability to share data with MIPPA and/or SMP</a:t>
            </a:r>
          </a:p>
          <a:p>
            <a:r>
              <a:rPr lang="en-US" dirty="0" smtClean="0"/>
              <a:t>Ensure the appropriate boxes are checked and entered in order to accurately report shared program activities</a:t>
            </a:r>
            <a:endParaRPr lang="en-US" dirty="0"/>
          </a:p>
        </p:txBody>
      </p:sp>
    </p:spTree>
    <p:extLst>
      <p:ext uri="{BB962C8B-B14F-4D97-AF65-F5344CB8AC3E}">
        <p14:creationId xmlns:p14="http://schemas.microsoft.com/office/powerpoint/2010/main" val="4289770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104179"/>
            <a:ext cx="8229600" cy="609600"/>
          </a:xfrm>
        </p:spPr>
        <p:txBody>
          <a:bodyPr/>
          <a:lstStyle/>
          <a:p>
            <a:r>
              <a:rPr lang="en-US" dirty="0" smtClean="0"/>
              <a:t>STARS Landing Page</a:t>
            </a:r>
            <a:endParaRPr lang="en-US" dirty="0"/>
          </a:p>
        </p:txBody>
      </p:sp>
      <p:sp>
        <p:nvSpPr>
          <p:cNvPr id="6" name="Content Placeholder 5"/>
          <p:cNvSpPr>
            <a:spLocks noGrp="1"/>
          </p:cNvSpPr>
          <p:nvPr>
            <p:ph idx="1"/>
          </p:nvPr>
        </p:nvSpPr>
        <p:spPr>
          <a:xfrm>
            <a:off x="457200" y="1818884"/>
            <a:ext cx="8229600" cy="4744942"/>
          </a:xfrm>
        </p:spPr>
        <p:txBody>
          <a:bodyPr/>
          <a:lstStyle/>
          <a:p>
            <a:r>
              <a:rPr lang="en-US" u="sng" dirty="0">
                <a:hlinkClick r:id="rId3"/>
              </a:rPr>
              <a:t>https://</a:t>
            </a:r>
            <a:r>
              <a:rPr lang="en-US" u="sng" dirty="0" smtClean="0">
                <a:hlinkClick r:id="rId3"/>
              </a:rPr>
              <a:t>stars.entellitrak.com</a:t>
            </a:r>
            <a:r>
              <a:rPr lang="en-US" u="sng" dirty="0" smtClean="0"/>
              <a:t/>
            </a:r>
            <a:br>
              <a:rPr lang="en-US" u="sng" dirty="0" smtClean="0"/>
            </a:br>
            <a:r>
              <a:rPr lang="en-US" u="sng" dirty="0" smtClean="0"/>
              <a:t/>
            </a:r>
            <a:br>
              <a:rPr lang="en-US" u="sng" dirty="0" smtClean="0"/>
            </a:br>
            <a:endParaRPr lang="en-US" altLang="en-US" dirty="0" smtClean="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endParaRPr lang="en-US" altLang="en-US" dirty="0" smtClean="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pPr marL="274320">
              <a:spcBef>
                <a:spcPts val="2400"/>
              </a:spcBef>
            </a:pPr>
            <a:r>
              <a:rPr lang="en-US" altLang="en-US" sz="2400" dirty="0" smtClean="0">
                <a:latin typeface="Calibri" panose="020F0502020204030204" pitchFamily="34" charset="0"/>
                <a:ea typeface="MS Mincho" charset="-128"/>
                <a:cs typeface="Calibri" panose="020F0502020204030204" pitchFamily="34" charset="0"/>
              </a:rPr>
              <a:t>Contains link </a:t>
            </a:r>
            <a:r>
              <a:rPr lang="en-US" altLang="en-US" sz="2400" dirty="0">
                <a:latin typeface="Calibri" panose="020F0502020204030204" pitchFamily="34" charset="0"/>
                <a:ea typeface="MS Mincho" charset="-128"/>
                <a:cs typeface="Calibri" panose="020F0502020204030204" pitchFamily="34" charset="0"/>
              </a:rPr>
              <a:t>to </a:t>
            </a:r>
            <a:r>
              <a:rPr lang="en-US" altLang="en-US" sz="2400" dirty="0" smtClean="0">
                <a:latin typeface="Calibri" panose="020F0502020204030204" pitchFamily="34" charset="0"/>
                <a:ea typeface="MS Mincho" charset="-128"/>
                <a:cs typeface="Calibri" panose="020F0502020204030204" pitchFamily="34" charset="0"/>
              </a:rPr>
              <a:t>SHIP TA Center STARS training materials (and</a:t>
            </a:r>
            <a:r>
              <a:rPr lang="en-US" altLang="en-US" sz="2400" dirty="0">
                <a:latin typeface="Calibri" panose="020F0502020204030204" pitchFamily="34" charset="0"/>
                <a:ea typeface="MS Mincho" charset="-128"/>
                <a:cs typeface="Calibri" panose="020F0502020204030204" pitchFamily="34" charset="0"/>
              </a:rPr>
              <a:t>, when </a:t>
            </a:r>
            <a:r>
              <a:rPr lang="en-US" altLang="en-US" sz="2400" dirty="0" smtClean="0">
                <a:latin typeface="Calibri" panose="020F0502020204030204" pitchFamily="34" charset="0"/>
                <a:ea typeface="MS Mincho" charset="-128"/>
                <a:cs typeface="Calibri" panose="020F0502020204030204" pitchFamily="34" charset="0"/>
              </a:rPr>
              <a:t>it becomes </a:t>
            </a:r>
            <a:r>
              <a:rPr lang="en-US" altLang="en-US" sz="2400" dirty="0">
                <a:latin typeface="Calibri" panose="020F0502020204030204" pitchFamily="34" charset="0"/>
                <a:ea typeface="MS Mincho" charset="-128"/>
                <a:cs typeface="Calibri" panose="020F0502020204030204" pitchFamily="34" charset="0"/>
              </a:rPr>
              <a:t>available, </a:t>
            </a:r>
            <a:r>
              <a:rPr lang="en-US" altLang="en-US" sz="2400" dirty="0" smtClean="0">
                <a:latin typeface="Calibri" panose="020F0502020204030204" pitchFamily="34" charset="0"/>
                <a:ea typeface="MS Mincho" charset="-128"/>
                <a:cs typeface="Calibri" panose="020F0502020204030204" pitchFamily="34" charset="0"/>
              </a:rPr>
              <a:t>ACL’s </a:t>
            </a:r>
            <a:r>
              <a:rPr lang="en-US" altLang="en-US" sz="2400" dirty="0">
                <a:latin typeface="Calibri" panose="020F0502020204030204" pitchFamily="34" charset="0"/>
                <a:ea typeface="MS Mincho" charset="-128"/>
                <a:cs typeface="Calibri" panose="020F0502020204030204" pitchFamily="34" charset="0"/>
              </a:rPr>
              <a:t>STARS </a:t>
            </a:r>
            <a:r>
              <a:rPr lang="en-US" altLang="en-US" sz="2400" dirty="0" smtClean="0">
                <a:latin typeface="Calibri" panose="020F0502020204030204" pitchFamily="34" charset="0"/>
                <a:ea typeface="MS Mincho" charset="-128"/>
                <a:cs typeface="Calibri" panose="020F0502020204030204" pitchFamily="34" charset="0"/>
              </a:rPr>
              <a:t>manual) </a:t>
            </a:r>
          </a:p>
          <a:p>
            <a:pPr marL="274320">
              <a:spcBef>
                <a:spcPts val="1200"/>
              </a:spcBef>
            </a:pPr>
            <a:r>
              <a:rPr lang="en-US" altLang="en-US" sz="2400" dirty="0" smtClean="0">
                <a:latin typeface="Calibri" panose="020F0502020204030204" pitchFamily="34" charset="0"/>
                <a:ea typeface="MS Mincho" charset="-128"/>
                <a:cs typeface="Calibri" panose="020F0502020204030204" pitchFamily="34" charset="0"/>
              </a:rPr>
              <a:t>Contains link to Booz Allen STARS Help Desk</a:t>
            </a:r>
            <a:endParaRPr lang="en-US" altLang="en-US" sz="2400" dirty="0">
              <a:latin typeface="Arial" panose="020B0604020202020204" pitchFamily="34" charset="0"/>
            </a:endParaRPr>
          </a:p>
          <a:p>
            <a:pPr marL="0" indent="0">
              <a:buNone/>
            </a:pPr>
            <a:endParaRPr lang="en-US" dirty="0"/>
          </a:p>
        </p:txBody>
      </p:sp>
      <p:pic>
        <p:nvPicPr>
          <p:cNvPr id="2049" name="Picture 26"/>
          <p:cNvPicPr>
            <a:picLocks noChangeAspect="1" noChangeArrowheads="1"/>
          </p:cNvPicPr>
          <p:nvPr/>
        </p:nvPicPr>
        <p:blipFill>
          <a:blip r:embed="rId4">
            <a:extLst>
              <a:ext uri="{28A0092B-C50C-407E-A947-70E740481C1C}">
                <a14:useLocalDpi xmlns:a14="http://schemas.microsoft.com/office/drawing/2010/main" val="0"/>
              </a:ext>
            </a:extLst>
          </a:blip>
          <a:srcRect l="513" t="10667" r="2179" b="50974"/>
          <a:stretch>
            <a:fillRect/>
          </a:stretch>
        </p:blipFill>
        <p:spPr bwMode="auto">
          <a:xfrm>
            <a:off x="593409" y="2430801"/>
            <a:ext cx="7735584" cy="1906498"/>
          </a:xfrm>
          <a:prstGeom prst="rect">
            <a:avLst/>
          </a:prstGeom>
          <a:noFill/>
          <a:ln w="15875">
            <a:solidFill>
              <a:srgbClr val="ED7D31"/>
            </a:solidFill>
            <a:miter lim="800000"/>
            <a:headEnd/>
            <a:tailEnd/>
          </a:ln>
          <a:extLst>
            <a:ext uri="{909E8E84-426E-40DD-AFC4-6F175D3DCCD1}">
              <a14:hiddenFill xmlns:a14="http://schemas.microsoft.com/office/drawing/2010/main">
                <a:solidFill>
                  <a:srgbClr val="FFFFFF"/>
                </a:solidFill>
              </a14:hiddenFill>
            </a:ext>
          </a:extLst>
        </p:spPr>
      </p:pic>
      <p:sp>
        <p:nvSpPr>
          <p:cNvPr id="8" name="Curved Left Arrow 7"/>
          <p:cNvSpPr/>
          <p:nvPr/>
        </p:nvSpPr>
        <p:spPr>
          <a:xfrm rot="21166842" flipV="1">
            <a:off x="4209765" y="3693501"/>
            <a:ext cx="1259617" cy="995707"/>
          </a:xfrm>
          <a:prstGeom prst="curvedLeftArrow">
            <a:avLst>
              <a:gd name="adj1" fmla="val 14419"/>
              <a:gd name="adj2" fmla="val 49166"/>
              <a:gd name="adj3" fmla="val 30759"/>
            </a:avLst>
          </a:prstGeom>
          <a:solidFill>
            <a:srgbClr val="5B9BD5"/>
          </a:solidFill>
          <a:ln w="25400" cap="flat" cmpd="sng" algn="ctr">
            <a:solidFill>
              <a:srgbClr val="ED7D3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98142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Individualized Technical Assistance</a:t>
            </a:r>
            <a:endParaRPr lang="en-US" dirty="0"/>
          </a:p>
        </p:txBody>
      </p:sp>
      <p:sp>
        <p:nvSpPr>
          <p:cNvPr id="6" name="Content Placeholder 5"/>
          <p:cNvSpPr>
            <a:spLocks noGrp="1"/>
          </p:cNvSpPr>
          <p:nvPr>
            <p:ph idx="1"/>
          </p:nvPr>
        </p:nvSpPr>
        <p:spPr/>
        <p:txBody>
          <a:bodyPr/>
          <a:lstStyle/>
          <a:p>
            <a:r>
              <a:rPr lang="en-US" sz="2400" dirty="0" smtClean="0"/>
              <a:t>SHIP Directors with enhancement requests or other programmatic questions should email ACL at </a:t>
            </a:r>
            <a:r>
              <a:rPr lang="en-US" sz="2400" dirty="0" smtClean="0">
                <a:hlinkClick r:id="rId2"/>
              </a:rPr>
              <a:t>ship@acl.hhs.gov</a:t>
            </a:r>
            <a:r>
              <a:rPr lang="en-US" sz="2400" dirty="0" smtClean="0"/>
              <a:t>. </a:t>
            </a:r>
          </a:p>
          <a:p>
            <a:pPr lvl="0"/>
            <a:r>
              <a:rPr lang="en-US" sz="2400" dirty="0" smtClean="0"/>
              <a:t>For STARS username</a:t>
            </a:r>
            <a:r>
              <a:rPr lang="en-US" sz="2400" dirty="0" smtClean="0"/>
              <a:t>, password, and hierarchy support:</a:t>
            </a:r>
          </a:p>
          <a:p>
            <a:pPr lvl="1"/>
            <a:r>
              <a:rPr lang="en-US" sz="2400" dirty="0" smtClean="0"/>
              <a:t>Contact </a:t>
            </a:r>
            <a:r>
              <a:rPr lang="en-US" sz="2400" dirty="0"/>
              <a:t>the STARS help desk at Booz Allen Hamilton, </a:t>
            </a:r>
            <a:r>
              <a:rPr lang="en-US" sz="2400" u="sng" dirty="0">
                <a:hlinkClick r:id="rId3"/>
              </a:rPr>
              <a:t>boozallenstarshelpdesk@bah.com</a:t>
            </a:r>
            <a:r>
              <a:rPr lang="en-US" sz="2400" dirty="0"/>
              <a:t> or </a:t>
            </a:r>
            <a:r>
              <a:rPr lang="en-US" sz="2400" dirty="0" smtClean="0"/>
              <a:t>703-377-4424</a:t>
            </a:r>
            <a:endParaRPr lang="en-US" sz="2400" dirty="0" smtClean="0"/>
          </a:p>
          <a:p>
            <a:pPr lvl="0"/>
            <a:r>
              <a:rPr lang="en-US" sz="2400" dirty="0"/>
              <a:t>For </a:t>
            </a:r>
            <a:r>
              <a:rPr lang="en-US" sz="2400" dirty="0" smtClean="0"/>
              <a:t>STARS </a:t>
            </a:r>
            <a:r>
              <a:rPr lang="en-US" sz="2400" dirty="0" smtClean="0"/>
              <a:t>resources support: </a:t>
            </a:r>
            <a:endParaRPr lang="en-US" sz="2400" dirty="0" smtClean="0"/>
          </a:p>
          <a:p>
            <a:pPr lvl="1"/>
            <a:r>
              <a:rPr lang="en-US" sz="2400" dirty="0" smtClean="0"/>
              <a:t>Contact </a:t>
            </a:r>
            <a:r>
              <a:rPr lang="en-US" sz="2400" dirty="0"/>
              <a:t>the SHIP TA Center, </a:t>
            </a:r>
            <a:r>
              <a:rPr lang="en-US" sz="2400" u="sng" dirty="0">
                <a:hlinkClick r:id="rId4"/>
              </a:rPr>
              <a:t>stars@shiptacenter.org</a:t>
            </a:r>
            <a:r>
              <a:rPr lang="en-US" sz="2400" dirty="0"/>
              <a:t> or </a:t>
            </a:r>
            <a:r>
              <a:rPr lang="en-US" sz="2400" dirty="0" smtClean="0"/>
              <a:t/>
            </a:r>
            <a:br>
              <a:rPr lang="en-US" sz="2400" dirty="0" smtClean="0"/>
            </a:br>
            <a:r>
              <a:rPr lang="en-US" sz="2400" dirty="0" smtClean="0"/>
              <a:t>877-839-2675</a:t>
            </a:r>
            <a:r>
              <a:rPr lang="en-US" sz="2400" dirty="0"/>
              <a:t>.</a:t>
            </a:r>
          </a:p>
          <a:p>
            <a:pPr lvl="0"/>
            <a:endParaRPr lang="en-US" dirty="0"/>
          </a:p>
        </p:txBody>
      </p:sp>
    </p:spTree>
    <p:extLst>
      <p:ext uri="{BB962C8B-B14F-4D97-AF65-F5344CB8AC3E}">
        <p14:creationId xmlns:p14="http://schemas.microsoft.com/office/powerpoint/2010/main" val="1274809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Content Placeholder 2"/>
          <p:cNvSpPr txBox="1">
            <a:spLocks noGrp="1"/>
          </p:cNvSpPr>
          <p:nvPr>
            <p:ph idx="1"/>
          </p:nvPr>
        </p:nvSpPr>
        <p:spPr>
          <a:prstGeom prst="rect">
            <a:avLst/>
          </a:prstGeom>
          <a:no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2800" kern="0" baseline="0">
                <a:solidFill>
                  <a:srgbClr val="002868"/>
                </a:solidFill>
                <a:latin typeface="+mn-lt"/>
                <a:ea typeface="+mn-ea"/>
                <a:cs typeface="+mn-cs"/>
              </a:defRPr>
            </a:lvl1pPr>
            <a:lvl2pPr marL="742950" indent="-285750" algn="l" defTabSz="914400" rtl="0" eaLnBrk="1" latinLnBrk="0" hangingPunct="1">
              <a:spcBef>
                <a:spcPts val="600"/>
              </a:spcBef>
              <a:spcAft>
                <a:spcPts val="600"/>
              </a:spcAft>
              <a:buFont typeface="Courier New" panose="02070309020205020404" pitchFamily="49" charset="0"/>
              <a:buChar char="o"/>
              <a:defRPr sz="2400" kern="0" baseline="0">
                <a:solidFill>
                  <a:schemeClr val="tx1">
                    <a:lumMod val="50000"/>
                  </a:schemeClr>
                </a:solidFill>
                <a:latin typeface="+mn-lt"/>
                <a:ea typeface="+mn-ea"/>
                <a:cs typeface="+mn-cs"/>
              </a:defRPr>
            </a:lvl2pPr>
            <a:lvl3pPr marL="1143000" indent="-228600" algn="l" defTabSz="914400" rtl="0" eaLnBrk="1" latinLnBrk="0" hangingPunct="1">
              <a:spcBef>
                <a:spcPts val="600"/>
              </a:spcBef>
              <a:spcAft>
                <a:spcPts val="600"/>
              </a:spcAft>
              <a:buFont typeface="Wingdings" panose="05000000000000000000" pitchFamily="2" charset="2"/>
              <a:buChar char="§"/>
              <a:defRPr sz="2200" kern="0" baseline="0">
                <a:solidFill>
                  <a:schemeClr val="tx1">
                    <a:lumMod val="50000"/>
                  </a:schemeClr>
                </a:solidFill>
                <a:latin typeface="+mn-lt"/>
                <a:ea typeface="+mn-ea"/>
                <a:cs typeface="+mn-cs"/>
              </a:defRPr>
            </a:lvl3pPr>
            <a:lvl4pPr marL="1600200" indent="-228600" algn="l" defTabSz="914400" rtl="0" eaLnBrk="1" latinLnBrk="0" hangingPunct="1">
              <a:spcBef>
                <a:spcPts val="600"/>
              </a:spcBef>
              <a:spcAft>
                <a:spcPts val="600"/>
              </a:spcAft>
              <a:buFont typeface="Arial" pitchFamily="34" charset="0"/>
              <a:buChar char="–"/>
              <a:defRPr sz="2000" kern="0" baseline="0">
                <a:solidFill>
                  <a:schemeClr val="tx1">
                    <a:lumMod val="50000"/>
                  </a:schemeClr>
                </a:solidFill>
                <a:latin typeface="+mn-lt"/>
                <a:ea typeface="+mn-ea"/>
                <a:cs typeface="+mn-cs"/>
              </a:defRPr>
            </a:lvl4pPr>
            <a:lvl5pPr marL="2057400" indent="-228600" algn="l" defTabSz="914400" rtl="0" eaLnBrk="1" latinLnBrk="0" hangingPunct="1">
              <a:spcBef>
                <a:spcPts val="600"/>
              </a:spcBef>
              <a:spcAft>
                <a:spcPts val="600"/>
              </a:spcAft>
              <a:buFont typeface="Arial" pitchFamily="34" charset="0"/>
              <a:buChar char="»"/>
              <a:defRPr sz="1800" kern="0" baseline="0">
                <a:solidFill>
                  <a:schemeClr val="tx1">
                    <a:lumMod val="50000"/>
                  </a:schemeClr>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342900" lvl="1" indent="-342900" algn="ctr">
              <a:buNone/>
              <a:defRPr/>
            </a:pPr>
            <a:endParaRPr lang="en-US" sz="2200" i="1" dirty="0" smtClean="0">
              <a:solidFill>
                <a:schemeClr val="tx1"/>
              </a:solidFill>
            </a:endParaRPr>
          </a:p>
          <a:p>
            <a:pPr lvl="1">
              <a:buFontTx/>
              <a:buNone/>
              <a:defRPr/>
            </a:pPr>
            <a:endParaRPr lang="en-US" dirty="0" smtClean="0"/>
          </a:p>
        </p:txBody>
      </p:sp>
      <p:sp>
        <p:nvSpPr>
          <p:cNvPr id="7" name="Slide Number Placeholder 6"/>
          <p:cNvSpPr>
            <a:spLocks noGrp="1"/>
          </p:cNvSpPr>
          <p:nvPr>
            <p:ph type="sldNum" sz="quarter" idx="10"/>
          </p:nvPr>
        </p:nvSpPr>
        <p:spPr>
          <a:prstGeom prst="rect">
            <a:avLst/>
          </a:prstGeom>
        </p:spPr>
        <p:txBody>
          <a:bodyPr/>
          <a:lstStyle/>
          <a:p>
            <a:fld id="{A162D542-39A4-4598-BEB9-D1267FDA8501}" type="slidenum">
              <a:rPr lang="en-US" smtClean="0"/>
              <a:t>42</a:t>
            </a:fld>
            <a:endParaRPr lang="en-US" dirty="0"/>
          </a:p>
        </p:txBody>
      </p:sp>
      <p:sp>
        <p:nvSpPr>
          <p:cNvPr id="8" name="Rectangle 7"/>
          <p:cNvSpPr/>
          <p:nvPr/>
        </p:nvSpPr>
        <p:spPr>
          <a:xfrm>
            <a:off x="457200" y="4813020"/>
            <a:ext cx="8153400" cy="7694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2200" i="1" dirty="0">
                <a:solidFill>
                  <a:srgbClr val="C00000"/>
                </a:solidFill>
              </a:rPr>
              <a:t>Today’s presentation </a:t>
            </a:r>
            <a:r>
              <a:rPr lang="en-US" sz="2200" i="1" dirty="0" smtClean="0">
                <a:solidFill>
                  <a:srgbClr val="C00000"/>
                </a:solidFill>
              </a:rPr>
              <a:t>and the three forms job aids are available </a:t>
            </a:r>
            <a:r>
              <a:rPr lang="en-US" sz="2200" i="1" dirty="0" smtClean="0">
                <a:solidFill>
                  <a:srgbClr val="C00000"/>
                </a:solidFill>
              </a:rPr>
              <a:t>now for download </a:t>
            </a:r>
            <a:r>
              <a:rPr lang="en-US" sz="2200" i="1" dirty="0">
                <a:solidFill>
                  <a:srgbClr val="C00000"/>
                </a:solidFill>
              </a:rPr>
              <a:t>from </a:t>
            </a:r>
            <a:r>
              <a:rPr lang="en-US" sz="2200" i="1" dirty="0" smtClean="0">
                <a:solidFill>
                  <a:srgbClr val="C00000"/>
                </a:solidFill>
              </a:rPr>
              <a:t>within WebEx</a:t>
            </a:r>
            <a:endParaRPr lang="en-US" sz="2200" i="1" dirty="0">
              <a:solidFill>
                <a:srgbClr val="C00000"/>
              </a:solidFill>
            </a:endParaRPr>
          </a:p>
        </p:txBody>
      </p:sp>
      <p:sp>
        <p:nvSpPr>
          <p:cNvPr id="6" name="TextBox 5"/>
          <p:cNvSpPr txBox="1"/>
          <p:nvPr/>
        </p:nvSpPr>
        <p:spPr>
          <a:xfrm>
            <a:off x="1219200" y="2431774"/>
            <a:ext cx="6629400" cy="1384995"/>
          </a:xfrm>
          <a:prstGeom prst="rect">
            <a:avLst/>
          </a:prstGeom>
          <a:noFill/>
        </p:spPr>
        <p:txBody>
          <a:bodyPr wrap="square" rtlCol="0">
            <a:spAutoFit/>
          </a:bodyPr>
          <a:lstStyle/>
          <a:p>
            <a:r>
              <a:rPr lang="en-US" sz="2800" dirty="0" smtClean="0"/>
              <a:t>You can raise your hand in WebEx to ask your question over the phone line, or you can send your question by chat.</a:t>
            </a:r>
            <a:endParaRPr lang="en-US" sz="2800" dirty="0"/>
          </a:p>
        </p:txBody>
      </p:sp>
    </p:spTree>
    <p:extLst>
      <p:ext uri="{BB962C8B-B14F-4D97-AF65-F5344CB8AC3E}">
        <p14:creationId xmlns:p14="http://schemas.microsoft.com/office/powerpoint/2010/main" val="1565640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MIPPA </a:t>
            </a:r>
          </a:p>
        </p:txBody>
      </p:sp>
      <p:sp>
        <p:nvSpPr>
          <p:cNvPr id="3" name="Content Placeholder 2"/>
          <p:cNvSpPr>
            <a:spLocks noGrp="1"/>
          </p:cNvSpPr>
          <p:nvPr>
            <p:ph idx="1"/>
          </p:nvPr>
        </p:nvSpPr>
        <p:spPr/>
        <p:txBody>
          <a:bodyPr/>
          <a:lstStyle/>
          <a:p>
            <a:r>
              <a:rPr lang="en-US" dirty="0"/>
              <a:t>MIPPA Field is required</a:t>
            </a:r>
          </a:p>
          <a:p>
            <a:r>
              <a:rPr lang="en-US" dirty="0" smtClean="0"/>
              <a:t>Simply check the radio button for “Yes” at the top of the page</a:t>
            </a:r>
          </a:p>
          <a:p>
            <a:endParaRPr lang="en-US" dirty="0"/>
          </a:p>
        </p:txBody>
      </p:sp>
      <p:pic>
        <p:nvPicPr>
          <p:cNvPr id="4" name="Content Placeholder 4"/>
          <p:cNvPicPr>
            <a:picLocks noChangeAspect="1"/>
          </p:cNvPicPr>
          <p:nvPr/>
        </p:nvPicPr>
        <p:blipFill rotWithShape="1">
          <a:blip r:embed="rId2"/>
          <a:srcRect t="30207" r="51682" b="65348"/>
          <a:stretch/>
        </p:blipFill>
        <p:spPr bwMode="auto">
          <a:xfrm>
            <a:off x="366167" y="3613088"/>
            <a:ext cx="8366353" cy="4327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7255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SMP Reporting</a:t>
            </a:r>
          </a:p>
        </p:txBody>
      </p:sp>
      <p:sp>
        <p:nvSpPr>
          <p:cNvPr id="3" name="Content Placeholder 2"/>
          <p:cNvSpPr>
            <a:spLocks noGrp="1"/>
          </p:cNvSpPr>
          <p:nvPr>
            <p:ph idx="1"/>
          </p:nvPr>
        </p:nvSpPr>
        <p:spPr>
          <a:xfrm>
            <a:off x="457200" y="3051492"/>
            <a:ext cx="8229600" cy="4141788"/>
          </a:xfrm>
        </p:spPr>
        <p:txBody>
          <a:bodyPr/>
          <a:lstStyle/>
          <a:p>
            <a:r>
              <a:rPr lang="en-US" dirty="0" smtClean="0"/>
              <a:t>To send a form to SMP SIRS you will need to select “Send to SMP” at the top of the form</a:t>
            </a:r>
          </a:p>
          <a:p>
            <a:r>
              <a:rPr lang="en-US" dirty="0" smtClean="0"/>
              <a:t>The SIRS </a:t>
            </a:r>
            <a:r>
              <a:rPr lang="en-US" dirty="0" err="1" smtClean="0"/>
              <a:t>eFile</a:t>
            </a:r>
            <a:r>
              <a:rPr lang="en-US" dirty="0" smtClean="0"/>
              <a:t> ID will be auto-populate based on the user logged into STARS (as long as the SIRS </a:t>
            </a:r>
            <a:r>
              <a:rPr lang="en-US" dirty="0" err="1" smtClean="0"/>
              <a:t>eFile</a:t>
            </a:r>
            <a:r>
              <a:rPr lang="en-US" dirty="0" smtClean="0"/>
              <a:t> is also located on the users STARS Team Member profile)</a:t>
            </a:r>
            <a:endParaRPr lang="en-US" dirty="0"/>
          </a:p>
          <a:p>
            <a:pPr lvl="1"/>
            <a:r>
              <a:rPr lang="en-US" sz="2000" dirty="0" smtClean="0"/>
              <a:t>SIRS </a:t>
            </a:r>
            <a:r>
              <a:rPr lang="en-US" sz="2000" dirty="0" err="1" smtClean="0"/>
              <a:t>eFile</a:t>
            </a:r>
            <a:r>
              <a:rPr lang="en-US" sz="2000" dirty="0" smtClean="0"/>
              <a:t> ID can be updated to someone else’s number if needed but the ID must be present on the STARS form for the data to transfer to SIRS</a:t>
            </a:r>
          </a:p>
          <a:p>
            <a:r>
              <a:rPr lang="en-US" dirty="0" smtClean="0"/>
              <a:t>Once saved the SIRS Reference Number will populate</a:t>
            </a:r>
          </a:p>
          <a:p>
            <a:pPr marL="0" indent="0">
              <a:buNone/>
            </a:pPr>
            <a:endParaRPr lang="en-US" dirty="0"/>
          </a:p>
        </p:txBody>
      </p:sp>
      <p:pic>
        <p:nvPicPr>
          <p:cNvPr id="4" name="Content Placeholder 4"/>
          <p:cNvPicPr>
            <a:picLocks noChangeAspect="1"/>
          </p:cNvPicPr>
          <p:nvPr/>
        </p:nvPicPr>
        <p:blipFill rotWithShape="1">
          <a:blip r:embed="rId2"/>
          <a:srcRect t="33449" r="51682" b="54687"/>
          <a:stretch/>
        </p:blipFill>
        <p:spPr bwMode="auto">
          <a:xfrm>
            <a:off x="388823" y="1784843"/>
            <a:ext cx="8366353" cy="1155031"/>
          </a:xfrm>
          <a:prstGeom prst="rect">
            <a:avLst/>
          </a:prstGeom>
          <a:noFill/>
          <a:ln w="9525">
            <a:no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344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SMP Reporting, cont. </a:t>
            </a:r>
            <a:endParaRPr lang="en-US" dirty="0"/>
          </a:p>
        </p:txBody>
      </p:sp>
      <p:sp>
        <p:nvSpPr>
          <p:cNvPr id="3" name="Content Placeholder 2"/>
          <p:cNvSpPr>
            <a:spLocks noGrp="1"/>
          </p:cNvSpPr>
          <p:nvPr>
            <p:ph idx="1"/>
          </p:nvPr>
        </p:nvSpPr>
        <p:spPr/>
        <p:txBody>
          <a:bodyPr/>
          <a:lstStyle/>
          <a:p>
            <a:r>
              <a:rPr lang="en-US" dirty="0"/>
              <a:t>Data is shared one way only (STARS to SIRS</a:t>
            </a:r>
            <a:r>
              <a:rPr lang="en-US" dirty="0" smtClean="0"/>
              <a:t>) and only once</a:t>
            </a:r>
            <a:endParaRPr lang="en-US" dirty="0"/>
          </a:p>
          <a:p>
            <a:pPr lvl="1"/>
            <a:r>
              <a:rPr lang="en-US" sz="2000" dirty="0"/>
              <a:t>Cases updated in SIRS will not also be updated in STARS </a:t>
            </a:r>
            <a:endParaRPr lang="en-US" sz="2000" dirty="0" smtClean="0"/>
          </a:p>
          <a:p>
            <a:pPr lvl="1"/>
            <a:r>
              <a:rPr lang="en-US" sz="2000" dirty="0" smtClean="0"/>
              <a:t>In the event of an error, users must log in and update forms in both systems to make corrections/edits</a:t>
            </a:r>
            <a:endParaRPr lang="en-US" sz="2000" dirty="0"/>
          </a:p>
          <a:p>
            <a:r>
              <a:rPr lang="en-US" dirty="0"/>
              <a:t>SMP Complex Issues </a:t>
            </a:r>
            <a:r>
              <a:rPr lang="en-US" dirty="0" smtClean="0"/>
              <a:t>must be </a:t>
            </a:r>
            <a:r>
              <a:rPr lang="en-US" dirty="0"/>
              <a:t>finalized in SIRS</a:t>
            </a:r>
          </a:p>
          <a:p>
            <a:r>
              <a:rPr lang="en-US" dirty="0" smtClean="0"/>
              <a:t>“Send to SMP SIRS” should </a:t>
            </a:r>
            <a:r>
              <a:rPr lang="en-US" dirty="0"/>
              <a:t>only be used for cases and activities that fall under both SHIP and </a:t>
            </a:r>
            <a:r>
              <a:rPr lang="en-US" dirty="0" smtClean="0"/>
              <a:t>SMP</a:t>
            </a:r>
          </a:p>
          <a:p>
            <a:pPr lvl="1"/>
            <a:r>
              <a:rPr lang="en-US" sz="2000" dirty="0" smtClean="0"/>
              <a:t>Only forms that include SMP related topics will be sent to SIRS</a:t>
            </a:r>
            <a:endParaRPr lang="en-US" sz="2000" dirty="0"/>
          </a:p>
          <a:p>
            <a:endParaRPr lang="en-US" dirty="0"/>
          </a:p>
        </p:txBody>
      </p:sp>
    </p:spTree>
    <p:extLst>
      <p:ext uri="{BB962C8B-B14F-4D97-AF65-F5344CB8AC3E}">
        <p14:creationId xmlns:p14="http://schemas.microsoft.com/office/powerpoint/2010/main" val="2219406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Duals Demo Grants</a:t>
            </a:r>
            <a:endParaRPr lang="en-US" dirty="0"/>
          </a:p>
        </p:txBody>
      </p:sp>
      <p:sp>
        <p:nvSpPr>
          <p:cNvPr id="3" name="Content Placeholder 2"/>
          <p:cNvSpPr>
            <a:spLocks noGrp="1"/>
          </p:cNvSpPr>
          <p:nvPr>
            <p:ph idx="1"/>
          </p:nvPr>
        </p:nvSpPr>
        <p:spPr/>
        <p:txBody>
          <a:bodyPr/>
          <a:lstStyle/>
          <a:p>
            <a:r>
              <a:rPr lang="en-US" dirty="0" smtClean="0"/>
              <a:t>Those with the CMS Duals Demonstration Grants will be able to use STARS to report activities for these grants</a:t>
            </a:r>
          </a:p>
          <a:p>
            <a:r>
              <a:rPr lang="en-US" dirty="0" smtClean="0"/>
              <a:t>Select </a:t>
            </a:r>
            <a:r>
              <a:rPr lang="en-US" i="1" dirty="0" smtClean="0"/>
              <a:t>Topics Discussed </a:t>
            </a:r>
            <a:r>
              <a:rPr lang="en-US" dirty="0" smtClean="0"/>
              <a:t>box “Duals Demonstration” in the appropriate field on the form </a:t>
            </a:r>
          </a:p>
          <a:p>
            <a:pPr lvl="1"/>
            <a:r>
              <a:rPr lang="en-US" sz="2000" dirty="0" smtClean="0"/>
              <a:t>Location of this item varies by form but is in the section describing the topics discussed or covered by the event</a:t>
            </a:r>
          </a:p>
          <a:p>
            <a:r>
              <a:rPr lang="en-US" dirty="0" smtClean="0"/>
              <a:t>All additional details of the form may be analyzed by ACL and/or CMS in relation to the Dual Demonstration Grant</a:t>
            </a:r>
            <a:endParaRPr lang="en-US" dirty="0"/>
          </a:p>
        </p:txBody>
      </p:sp>
    </p:spTree>
    <p:extLst>
      <p:ext uri="{BB962C8B-B14F-4D97-AF65-F5344CB8AC3E}">
        <p14:creationId xmlns:p14="http://schemas.microsoft.com/office/powerpoint/2010/main" val="1680268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Outreach Forms</a:t>
            </a:r>
            <a:endParaRPr lang="en-US" dirty="0"/>
          </a:p>
        </p:txBody>
      </p:sp>
      <p:sp>
        <p:nvSpPr>
          <p:cNvPr id="5" name="Text Placeholder 4"/>
          <p:cNvSpPr>
            <a:spLocks noGrp="1"/>
          </p:cNvSpPr>
          <p:nvPr>
            <p:ph type="body" idx="1"/>
          </p:nvPr>
        </p:nvSpPr>
        <p:spPr/>
        <p:txBody>
          <a:bodyPr/>
          <a:lstStyle/>
          <a:p>
            <a:r>
              <a:rPr lang="en-US" dirty="0" smtClean="0"/>
              <a:t>Splitting the PAM Form</a:t>
            </a:r>
            <a:endParaRPr lang="en-US" dirty="0"/>
          </a:p>
        </p:txBody>
      </p:sp>
    </p:spTree>
    <p:extLst>
      <p:ext uri="{BB962C8B-B14F-4D97-AF65-F5344CB8AC3E}">
        <p14:creationId xmlns:p14="http://schemas.microsoft.com/office/powerpoint/2010/main" val="3572272800"/>
      </p:ext>
    </p:extLst>
  </p:cSld>
  <p:clrMapOvr>
    <a:masterClrMapping/>
  </p:clrMapOvr>
</p:sld>
</file>

<file path=ppt/theme/theme1.xml><?xml version="1.0" encoding="utf-8"?>
<a:theme xmlns:a="http://schemas.openxmlformats.org/drawingml/2006/main" name="A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6B324B68254640AC2780AD0CE76F24" ma:contentTypeVersion="2" ma:contentTypeDescription="Create a new document." ma:contentTypeScope="" ma:versionID="cb89d1f8cc18059d0dd33879aa51c244">
  <xsd:schema xmlns:xsd="http://www.w3.org/2001/XMLSchema" xmlns:xs="http://www.w3.org/2001/XMLSchema" xmlns:p="http://schemas.microsoft.com/office/2006/metadata/properties" xmlns:ns2="77f37c45-e451-4289-b882-2d4706943fea" targetNamespace="http://schemas.microsoft.com/office/2006/metadata/properties" ma:root="true" ma:fieldsID="c216f0662e1b0c70703e54107a3f486b" ns2:_="">
    <xsd:import namespace="77f37c45-e451-4289-b882-2d4706943fe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f37c45-e451-4289-b882-2d4706943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49A22C-81F8-4612-9A38-27D7C04BBD8F}"/>
</file>

<file path=customXml/itemProps2.xml><?xml version="1.0" encoding="utf-8"?>
<ds:datastoreItem xmlns:ds="http://schemas.openxmlformats.org/officeDocument/2006/customXml" ds:itemID="{75C16C57-0C0B-41C0-B86E-5094400063DB}"/>
</file>

<file path=customXml/itemProps3.xml><?xml version="1.0" encoding="utf-8"?>
<ds:datastoreItem xmlns:ds="http://schemas.openxmlformats.org/officeDocument/2006/customXml" ds:itemID="{AAFAE4A7-D046-43D1-B143-61C1F98F6201}"/>
</file>

<file path=docProps/app.xml><?xml version="1.0" encoding="utf-8"?>
<Properties xmlns="http://schemas.openxmlformats.org/officeDocument/2006/extended-properties" xmlns:vt="http://schemas.openxmlformats.org/officeDocument/2006/docPropsVTypes">
  <Template>ACL</Template>
  <TotalTime>876</TotalTime>
  <Words>2315</Words>
  <Application>Microsoft Office PowerPoint</Application>
  <PresentationFormat>On-screen Show (4:3)</PresentationFormat>
  <Paragraphs>258</Paragraphs>
  <Slides>42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Courier New</vt:lpstr>
      <vt:lpstr>MS Mincho</vt:lpstr>
      <vt:lpstr>ACL</vt:lpstr>
      <vt:lpstr>STARS Forms</vt:lpstr>
      <vt:lpstr>Agenda</vt:lpstr>
      <vt:lpstr>Sharing Data</vt:lpstr>
      <vt:lpstr>Sharing Data Overview </vt:lpstr>
      <vt:lpstr>MIPPA </vt:lpstr>
      <vt:lpstr>SMP Reporting</vt:lpstr>
      <vt:lpstr>SMP Reporting, cont. </vt:lpstr>
      <vt:lpstr>CMS Duals Demo Grants</vt:lpstr>
      <vt:lpstr>Outreach Forms</vt:lpstr>
      <vt:lpstr>Splitting the PAM Form</vt:lpstr>
      <vt:lpstr>Group Outreach &amp; Education</vt:lpstr>
      <vt:lpstr>Media Outreach &amp; Education Form</vt:lpstr>
      <vt:lpstr>Adding Additional Team Members</vt:lpstr>
      <vt:lpstr>Beneficiary Contact Form</vt:lpstr>
      <vt:lpstr>How Did Beneficiary Learn About SHIP?</vt:lpstr>
      <vt:lpstr>Method of Contact Changes</vt:lpstr>
      <vt:lpstr>New Topics Discussed: Disenrollment</vt:lpstr>
      <vt:lpstr>New Topics Discussed: Part D LIS</vt:lpstr>
      <vt:lpstr>New Topics Discussed: Medicaid</vt:lpstr>
      <vt:lpstr>New Topics Discussed: Other Insurance</vt:lpstr>
      <vt:lpstr>New Topics Discussed: Additional Topics</vt:lpstr>
      <vt:lpstr>Additional Contacts on Same Issue</vt:lpstr>
      <vt:lpstr>Part D/MAPD Enrollment Data</vt:lpstr>
      <vt:lpstr>Overview</vt:lpstr>
      <vt:lpstr>Components of New Data</vt:lpstr>
      <vt:lpstr>Collection of Enrollment Data</vt:lpstr>
      <vt:lpstr>Part D/MAPD Enrollment Data Steps</vt:lpstr>
      <vt:lpstr>STARS Plan Cost SUF Fields</vt:lpstr>
      <vt:lpstr>Ongoing Quality Checks</vt:lpstr>
      <vt:lpstr>Data Transfer from NPR</vt:lpstr>
      <vt:lpstr>Data Transfer and Timing</vt:lpstr>
      <vt:lpstr>Accessing NPR Data in STARS</vt:lpstr>
      <vt:lpstr>Activity Form</vt:lpstr>
      <vt:lpstr>Collecting Other Time</vt:lpstr>
      <vt:lpstr>Activity Form Steps</vt:lpstr>
      <vt:lpstr>Training Plan and Updates</vt:lpstr>
      <vt:lpstr>Communication Plan</vt:lpstr>
      <vt:lpstr>Job Aid Topics</vt:lpstr>
      <vt:lpstr>Future Webinars</vt:lpstr>
      <vt:lpstr>STARS Landing Page</vt:lpstr>
      <vt:lpstr>Individualized Technical Assistance</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STARS Forms</dc:title>
  <dc:creator>Kinney, Rebecca (ACL)</dc:creator>
  <cp:lastModifiedBy>Ginny Paulson</cp:lastModifiedBy>
  <cp:revision>86</cp:revision>
  <dcterms:created xsi:type="dcterms:W3CDTF">2018-03-29T12:49:50Z</dcterms:created>
  <dcterms:modified xsi:type="dcterms:W3CDTF">2018-04-12T16:34:52Z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0x0101009B6B324B68254640AC2780AD0CE76F24</vt:lpwstr>
  </property>
</Properties>
</file>