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305" r:id="rId5"/>
    <p:sldId id="301" r:id="rId6"/>
    <p:sldId id="325" r:id="rId7"/>
    <p:sldId id="326" r:id="rId8"/>
    <p:sldId id="308" r:id="rId9"/>
    <p:sldId id="279" r:id="rId10"/>
    <p:sldId id="291" r:id="rId11"/>
    <p:sldId id="280" r:id="rId12"/>
    <p:sldId id="293" r:id="rId13"/>
    <p:sldId id="324" r:id="rId14"/>
    <p:sldId id="286" r:id="rId15"/>
    <p:sldId id="319" r:id="rId16"/>
    <p:sldId id="288" r:id="rId17"/>
    <p:sldId id="316" r:id="rId18"/>
    <p:sldId id="317" r:id="rId19"/>
    <p:sldId id="320" r:id="rId20"/>
    <p:sldId id="313" r:id="rId21"/>
    <p:sldId id="321" r:id="rId22"/>
    <p:sldId id="318" r:id="rId23"/>
    <p:sldId id="292" r:id="rId24"/>
    <p:sldId id="327" r:id="rId25"/>
    <p:sldId id="310" r:id="rId26"/>
    <p:sldId id="311" r:id="rId27"/>
    <p:sldId id="312" r:id="rId28"/>
    <p:sldId id="29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son, Melissa (ACL)" initials="SM(" lastIdx="2" clrIdx="0">
    <p:extLst>
      <p:ext uri="{19B8F6BF-5375-455C-9EA6-DF929625EA0E}">
        <p15:presenceInfo xmlns:p15="http://schemas.microsoft.com/office/powerpoint/2012/main" userId="S-1-5-21-1747495209-1248221918-2216747781-166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56977" autoAdjust="0"/>
  </p:normalViewPr>
  <p:slideViewPr>
    <p:cSldViewPr snapToGrid="0">
      <p:cViewPr varScale="1">
        <p:scale>
          <a:sx n="49" d="100"/>
          <a:sy n="49" d="100"/>
        </p:scale>
        <p:origin x="177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969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969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0DF9C747-8DF9-44B3-A3F7-F2D0F0543DC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31"/>
            <a:ext cx="3037840" cy="465969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431"/>
            <a:ext cx="3037840" cy="465969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9793E549-9F33-49E2-82B7-225D4F92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94C1A1E5-1C0A-4B39-B07E-40DF8E57647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4055" tIns="47028" rIns="94055" bIns="4702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273165E2-16F1-4EC3-A707-C8E951A9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3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defTabSz="940552">
              <a:defRPr/>
            </a:pPr>
            <a:r>
              <a:rPr lang="en-US" dirty="0" smtClean="0"/>
              <a:t>Wide range of Geographic Coverage selections</a:t>
            </a:r>
            <a:r>
              <a:rPr lang="en-US" baseline="0" dirty="0" smtClean="0"/>
              <a:t> @ SHIPs request </a:t>
            </a:r>
            <a:endParaRPr lang="en-US" dirty="0" smtClean="0"/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Help track sitting at the state fair,</a:t>
            </a:r>
            <a:r>
              <a:rPr lang="en-US" baseline="0" dirty="0" smtClean="0"/>
              <a:t> statewide </a:t>
            </a:r>
            <a:r>
              <a:rPr lang="en-US" baseline="0" dirty="0" err="1" smtClean="0"/>
              <a:t>newpaper</a:t>
            </a:r>
            <a:r>
              <a:rPr lang="en-US" baseline="0" dirty="0" smtClean="0"/>
              <a:t> ads, regional </a:t>
            </a:r>
            <a:r>
              <a:rPr lang="en-US" baseline="0" dirty="0" err="1" smtClean="0"/>
              <a:t>tv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76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3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Forms</a:t>
            </a:r>
          </a:p>
          <a:p>
            <a:endParaRPr lang="en-US" dirty="0"/>
          </a:p>
          <a:p>
            <a:r>
              <a:rPr lang="en-US" dirty="0"/>
              <a:t>MIPPA is a required field </a:t>
            </a:r>
          </a:p>
          <a:p>
            <a:r>
              <a:rPr lang="en-US" dirty="0"/>
              <a:t>– might recall typing in MIPPA 1, 2, or 3 in SHIP NPR </a:t>
            </a:r>
          </a:p>
          <a:p>
            <a:pPr marL="176353" indent="-176353">
              <a:buFontTx/>
              <a:buChar char="-"/>
            </a:pPr>
            <a:r>
              <a:rPr lang="en-US" dirty="0"/>
              <a:t>Produced inconsistent results</a:t>
            </a:r>
          </a:p>
          <a:p>
            <a:pPr marL="176353" indent="-176353">
              <a:buFontTx/>
              <a:buChar char="-"/>
            </a:pPr>
            <a:r>
              <a:rPr lang="en-US" dirty="0"/>
              <a:t>First question on form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Select “Yes” radio button when outreach includes MIPPA topics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SMP fields are not required – meant to ease reporting burden for joint SMP/SHIP work</a:t>
            </a:r>
          </a:p>
          <a:p>
            <a:endParaRPr lang="en-US" dirty="0" smtClean="0"/>
          </a:p>
          <a:p>
            <a:r>
              <a:rPr lang="en-US" dirty="0" smtClean="0"/>
              <a:t>SIRS eFile ID will auto-populate based on </a:t>
            </a:r>
          </a:p>
          <a:p>
            <a:pPr marL="470276" lvl="1"/>
            <a:r>
              <a:rPr lang="en-US" sz="2100" dirty="0"/>
              <a:t>1. Team member log in (can change if entering data forms for another team member) </a:t>
            </a:r>
          </a:p>
          <a:p>
            <a:pPr marL="470276" lvl="1"/>
            <a:r>
              <a:rPr lang="en-US" sz="2100" dirty="0"/>
              <a:t>2. SIRS eFile ID must be present on the STARS form for the data to transfer to SIRS</a:t>
            </a:r>
          </a:p>
          <a:p>
            <a:r>
              <a:rPr lang="en-US" dirty="0" smtClean="0"/>
              <a:t>SIRS Reference Number auto-populates when form is saved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3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need to add multiple team members time and efforts to the form, use Additional Team Member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2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Partner Org Affiliation 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dirty="0" smtClean="0"/>
              <a:t>Will auto-populate</a:t>
            </a:r>
            <a:r>
              <a:rPr lang="en-US" baseline="0" dirty="0" smtClean="0"/>
              <a:t> when save the form</a:t>
            </a:r>
            <a:endParaRPr lang="en-US" dirty="0" smtClean="0"/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Time 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dirty="0" smtClean="0"/>
              <a:t>Use either or</a:t>
            </a:r>
            <a:r>
              <a:rPr lang="en-US" baseline="0" dirty="0" smtClean="0"/>
              <a:t> both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baseline="0" dirty="0" smtClean="0"/>
              <a:t>See message @ bottom of screen</a:t>
            </a:r>
            <a:endParaRPr lang="en-US" dirty="0" smtClean="0"/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Title of Interaction 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dirty="0" smtClean="0"/>
              <a:t>Event name? something helps you track</a:t>
            </a:r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Type of event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dirty="0" smtClean="0"/>
              <a:t>NEW</a:t>
            </a:r>
            <a:r>
              <a:rPr lang="en-US" baseline="0" dirty="0" smtClean="0"/>
              <a:t> dropdown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Number of attendees 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dirty="0" smtClean="0"/>
              <a:t>just enter in this field,</a:t>
            </a:r>
            <a:r>
              <a:rPr lang="en-US" baseline="0" dirty="0" smtClean="0"/>
              <a:t> don’t have a list for each event type as current form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baseline="0" dirty="0" smtClean="0"/>
              <a:t>Estimating = head counts, tick marks on paper at booth, sign in sheet, etc. vs. the number of folks reported by event organizers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55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NEW activity date range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location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dirty="0" smtClean="0"/>
              <a:t> state= auto-populates based on user logged in, use dropdown to change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dirty="0" smtClean="0"/>
              <a:t>Zip</a:t>
            </a:r>
            <a:r>
              <a:rPr lang="en-US" baseline="0" dirty="0" smtClean="0"/>
              <a:t> = enter</a:t>
            </a:r>
          </a:p>
          <a:p>
            <a:pPr marL="646629" lvl="1" indent="-176353">
              <a:buFont typeface="Arial" panose="020B0604020202020204" pitchFamily="34" charset="0"/>
              <a:buChar char="•"/>
            </a:pPr>
            <a:r>
              <a:rPr lang="en-US" baseline="0" dirty="0" smtClean="0"/>
              <a:t>County = auto-populates from zip code (2010 census list contact BAH help desk if zip not recognized)</a:t>
            </a:r>
          </a:p>
          <a:p>
            <a:pPr marL="470276" lvl="1"/>
            <a:endParaRPr lang="en-US" baseline="0" dirty="0" smtClean="0"/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baseline="0" dirty="0" smtClean="0"/>
              <a:t>Other event details optional from ACL, </a:t>
            </a:r>
          </a:p>
          <a:p>
            <a:pPr marL="633553" lvl="1" indent="-176353">
              <a:buFont typeface="Arial" panose="020B0604020202020204" pitchFamily="34" charset="0"/>
              <a:buChar char="•"/>
            </a:pPr>
            <a:r>
              <a:rPr lang="en-US" baseline="0" dirty="0" smtClean="0"/>
              <a:t>state and local SHIP may require</a:t>
            </a:r>
          </a:p>
          <a:p>
            <a:pPr marL="633553" lvl="1" indent="-176353">
              <a:buFont typeface="Arial" panose="020B0604020202020204" pitchFamily="34" charset="0"/>
              <a:buChar char="•"/>
            </a:pPr>
            <a:r>
              <a:rPr lang="en-US" baseline="0" dirty="0" smtClean="0"/>
              <a:t>Need for Beneficiary Survey</a:t>
            </a:r>
          </a:p>
          <a:p>
            <a:pPr marL="176353" indent="-17635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3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dirty="0" smtClean="0"/>
              <a:t>Previously one long list,</a:t>
            </a:r>
            <a:r>
              <a:rPr lang="en-US" baseline="0" dirty="0" smtClean="0"/>
              <a:t> now two shorter lists</a:t>
            </a:r>
          </a:p>
          <a:p>
            <a:pPr marL="176353" indent="-176353">
              <a:buFont typeface="Arial" panose="020B0604020202020204" pitchFamily="34" charset="0"/>
              <a:buChar char="•"/>
            </a:pPr>
            <a:r>
              <a:rPr lang="en-US" baseline="0" dirty="0" smtClean="0"/>
              <a:t>Alphabetical order – take few times to learn this list</a:t>
            </a:r>
          </a:p>
          <a:p>
            <a:pPr marL="470276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46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Alphabetical order – take few times to learn this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Alphabetical order – take few times to learn this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5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Special Use Fields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longer use for MIPPA!!! = use MIPPA radial</a:t>
            </a:r>
            <a:r>
              <a:rPr lang="en-US" sz="2400" baseline="0" dirty="0" smtClean="0"/>
              <a:t> button instead at top of form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 NPR transfer data  = only being used for transferred</a:t>
            </a:r>
            <a:r>
              <a:rPr lang="en-US" sz="2400" baseline="0" dirty="0" smtClean="0"/>
              <a:t> data, available otherwise, just FYI</a:t>
            </a:r>
            <a:endParaRPr lang="en-US" sz="2400" dirty="0" smtClean="0"/>
          </a:p>
          <a:p>
            <a:r>
              <a:rPr lang="en-US" sz="2800" dirty="0" smtClean="0"/>
              <a:t>Notes </a:t>
            </a:r>
          </a:p>
          <a:p>
            <a:pPr lvl="1"/>
            <a:r>
              <a:rPr lang="en-US" sz="2400" dirty="0" smtClean="0"/>
              <a:t>Track ‘other’ by typing consistent (e.g. Non-STARS Event Partners, New Medicare Card, etc.)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Attach file</a:t>
            </a:r>
          </a:p>
          <a:p>
            <a:pPr lvl="1"/>
            <a:r>
              <a:rPr lang="en-US" sz="2400" dirty="0" smtClean="0"/>
              <a:t>Any file type</a:t>
            </a:r>
          </a:p>
          <a:p>
            <a:pPr lvl="1"/>
            <a:r>
              <a:rPr lang="en-US" sz="2400" dirty="0" smtClean="0"/>
              <a:t>5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67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1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53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32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STARS Team Member:</a:t>
            </a:r>
          </a:p>
          <a:p>
            <a:pPr lvl="1"/>
            <a:r>
              <a:rPr lang="en-US" dirty="0" smtClean="0"/>
              <a:t>STARS allows unlimited number of team members </a:t>
            </a:r>
            <a:r>
              <a:rPr lang="en-US" b="1" u="sng" dirty="0" smtClean="0"/>
              <a:t>but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Only </a:t>
            </a:r>
            <a:r>
              <a:rPr lang="en-US" u="sng" dirty="0" smtClean="0"/>
              <a:t>450</a:t>
            </a:r>
            <a:r>
              <a:rPr lang="en-US" dirty="0" smtClean="0"/>
              <a:t> concurrent users (those logged in at the same time)</a:t>
            </a:r>
          </a:p>
          <a:p>
            <a:endParaRPr lang="en-US" dirty="0" smtClean="0"/>
          </a:p>
          <a:p>
            <a:r>
              <a:rPr lang="en-US" dirty="0" smtClean="0"/>
              <a:t>STARS Submitter Role:</a:t>
            </a:r>
          </a:p>
          <a:p>
            <a:pPr lvl="1"/>
            <a:r>
              <a:rPr lang="en-US" dirty="0" smtClean="0"/>
              <a:t>Anyone using this role will </a:t>
            </a:r>
            <a:r>
              <a:rPr lang="en-US" u="sng" dirty="0" smtClean="0"/>
              <a:t>NOT</a:t>
            </a:r>
            <a:r>
              <a:rPr lang="en-US" dirty="0" smtClean="0"/>
              <a:t> count against our concurrent user number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552"/>
            <a:fld id="{273165E2-16F1-4EC3-A707-C8E951A9DAC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552"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372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idea to bookmark this page or save it as a favorite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5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65E2-16F1-4EC3-A707-C8E951A9DA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8681"/>
            <a:ext cx="7772400" cy="1130492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4975"/>
            <a:ext cx="7772400" cy="553038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9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F8D7C79-9F0D-45BA-8AA8-25F5A89F7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3860"/>
            <a:ext cx="8229600" cy="2499153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457200" y="4546388"/>
            <a:ext cx="2697480" cy="2025258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221845" y="4546388"/>
            <a:ext cx="2697480" cy="2025258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5989320" y="4546388"/>
            <a:ext cx="2697480" cy="2025258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2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252519" y="6199367"/>
            <a:ext cx="739775" cy="346075"/>
          </a:xfrm>
        </p:spPr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316912" y="133418"/>
            <a:ext cx="739775" cy="346075"/>
          </a:xfrm>
        </p:spPr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3860"/>
            <a:ext cx="8229600" cy="2499153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457200" y="4546388"/>
            <a:ext cx="2697480" cy="2025258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221845" y="4546388"/>
            <a:ext cx="2697480" cy="2025258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5989320" y="4546388"/>
            <a:ext cx="2697480" cy="2025258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1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8681"/>
            <a:ext cx="7772400" cy="1130492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4975"/>
            <a:ext cx="7772400" cy="553038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36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4375"/>
            <a:ext cx="8229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8316913" y="6186488"/>
            <a:ext cx="739775" cy="346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00529B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36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4375"/>
            <a:ext cx="8229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8316913" y="6186488"/>
            <a:ext cx="739775" cy="346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F8D7C79-9F0D-45BA-8AA8-25F5A89F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00529B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29B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oNotReplyACLSystems@bah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s.entellitrak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1469"/>
            <a:ext cx="7772400" cy="1130492"/>
          </a:xfrm>
        </p:spPr>
        <p:txBody>
          <a:bodyPr/>
          <a:lstStyle/>
          <a:p>
            <a:r>
              <a:rPr lang="en-US" dirty="0" smtClean="0"/>
              <a:t>STARS Group and Media Outreach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5749"/>
            <a:ext cx="7772400" cy="553038"/>
          </a:xfrm>
        </p:spPr>
        <p:txBody>
          <a:bodyPr/>
          <a:lstStyle/>
          <a:p>
            <a:r>
              <a:rPr lang="en-US" smtClean="0"/>
              <a:t>5.9.18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Outreach &amp; Education (GOE)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Report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Interactive presentations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Booth/Exhibits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Enrollment Events</a:t>
            </a:r>
          </a:p>
          <a:p>
            <a:r>
              <a:rPr lang="en-US" sz="2800" dirty="0" smtClean="0"/>
              <a:t>GOE data count towards SHIP Performance Measure #2 – Number of Attendees </a:t>
            </a:r>
          </a:p>
          <a:p>
            <a:r>
              <a:rPr lang="en-US" sz="2800" dirty="0" smtClean="0"/>
              <a:t>Select date range for multiday events</a:t>
            </a:r>
            <a:endParaRPr lang="en-US" sz="2800" strike="sngStrike" dirty="0"/>
          </a:p>
        </p:txBody>
      </p:sp>
      <p:pic>
        <p:nvPicPr>
          <p:cNvPr id="5" name="Picture 4" descr="OJS 3: &lt;strong&gt;New&lt;/strong&gt; &lt;strong&gt;Features&lt;/strong&gt; Overview | Public Knowledge Proje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84" y="4819967"/>
            <a:ext cx="1306609" cy="8989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10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517920" y="2507225"/>
            <a:ext cx="285136" cy="1288026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593" y="2878951"/>
            <a:ext cx="2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NOTE: First three options on NPR PAM form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9676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Outreach &amp; Education (MOE)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255"/>
            <a:ext cx="8229600" cy="4141788"/>
          </a:xfrm>
        </p:spPr>
        <p:txBody>
          <a:bodyPr/>
          <a:lstStyle/>
          <a:p>
            <a:r>
              <a:rPr lang="en-US" sz="2800" dirty="0" smtClean="0"/>
              <a:t>Remaining four options on NPR PAM </a:t>
            </a:r>
            <a:r>
              <a:rPr lang="en-US" sz="2400" dirty="0" smtClean="0"/>
              <a:t>(first three on GOE)</a:t>
            </a:r>
          </a:p>
          <a:p>
            <a:r>
              <a:rPr lang="en-US" sz="2800" dirty="0" smtClean="0"/>
              <a:t>Report all other media outreach and education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1000" dirty="0"/>
          </a:p>
          <a:p>
            <a:r>
              <a:rPr lang="en-US" sz="2800" dirty="0" smtClean="0"/>
              <a:t>Wide range of Geographic Coverage selections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Select </a:t>
            </a:r>
            <a:r>
              <a:rPr lang="en-US" sz="2800" dirty="0"/>
              <a:t>date range for multiday </a:t>
            </a:r>
            <a:r>
              <a:rPr lang="en-US" sz="2800" dirty="0" smtClean="0"/>
              <a:t>events and campaigns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48212"/>
              </p:ext>
            </p:extLst>
          </p:nvPr>
        </p:nvGraphicFramePr>
        <p:xfrm>
          <a:off x="1502824" y="5000045"/>
          <a:ext cx="681408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363">
                  <a:extLst>
                    <a:ext uri="{9D8B030D-6E8A-4147-A177-3AD203B41FA5}">
                      <a16:colId xmlns:a16="http://schemas.microsoft.com/office/drawing/2014/main" xmlns="" val="398268220"/>
                    </a:ext>
                  </a:extLst>
                </a:gridCol>
                <a:gridCol w="2271363">
                  <a:extLst>
                    <a:ext uri="{9D8B030D-6E8A-4147-A177-3AD203B41FA5}">
                      <a16:colId xmlns:a16="http://schemas.microsoft.com/office/drawing/2014/main" xmlns="" val="2404978479"/>
                    </a:ext>
                  </a:extLst>
                </a:gridCol>
                <a:gridCol w="2271363">
                  <a:extLst>
                    <a:ext uri="{9D8B030D-6E8A-4147-A177-3AD203B41FA5}">
                      <a16:colId xmlns:a16="http://schemas.microsoft.com/office/drawing/2014/main" xmlns="" val="1246880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Zip Code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County/Counties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Statewide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Multi-state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Regional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National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307363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15133"/>
              </p:ext>
            </p:extLst>
          </p:nvPr>
        </p:nvGraphicFramePr>
        <p:xfrm>
          <a:off x="1164955" y="3173804"/>
          <a:ext cx="681408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363">
                  <a:extLst>
                    <a:ext uri="{9D8B030D-6E8A-4147-A177-3AD203B41FA5}">
                      <a16:colId xmlns:a16="http://schemas.microsoft.com/office/drawing/2014/main" xmlns="" val="398268220"/>
                    </a:ext>
                  </a:extLst>
                </a:gridCol>
                <a:gridCol w="2271363">
                  <a:extLst>
                    <a:ext uri="{9D8B030D-6E8A-4147-A177-3AD203B41FA5}">
                      <a16:colId xmlns:a16="http://schemas.microsoft.com/office/drawing/2014/main" xmlns="" val="2404978479"/>
                    </a:ext>
                  </a:extLst>
                </a:gridCol>
                <a:gridCol w="2271363">
                  <a:extLst>
                    <a:ext uri="{9D8B030D-6E8A-4147-A177-3AD203B41FA5}">
                      <a16:colId xmlns:a16="http://schemas.microsoft.com/office/drawing/2014/main" xmlns="" val="1246880738"/>
                    </a:ext>
                  </a:extLst>
                </a:gridCol>
              </a:tblGrid>
              <a:tr h="88973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Billboards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Email Blasts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Print Ads/Articles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Radio 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Television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3073638"/>
                  </a:ext>
                </a:extLst>
              </a:tr>
            </a:tbl>
          </a:graphicData>
        </a:graphic>
      </p:graphicFrame>
      <p:pic>
        <p:nvPicPr>
          <p:cNvPr id="4" name="Picture 3" descr="OJS 3: &lt;strong&gt;New&lt;/strong&gt; &lt;strong&gt;Features&lt;/strong&gt; Overview | Public Knowledge Proje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4" y="5000045"/>
            <a:ext cx="1004390" cy="690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Form and Required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471"/>
            <a:ext cx="8229600" cy="4336692"/>
          </a:xfrm>
        </p:spPr>
        <p:txBody>
          <a:bodyPr/>
          <a:lstStyle/>
          <a:p>
            <a:r>
              <a:rPr lang="en-US" sz="2800" dirty="0" smtClean="0"/>
              <a:t>Add </a:t>
            </a:r>
            <a:r>
              <a:rPr lang="en-US" sz="2800" dirty="0"/>
              <a:t>a new form </a:t>
            </a:r>
            <a:r>
              <a:rPr lang="en-US" sz="2800" dirty="0" smtClean="0"/>
              <a:t>from Home page or Tracking </a:t>
            </a:r>
            <a:r>
              <a:rPr lang="en-US" sz="2800" dirty="0"/>
              <a:t>Inbox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2800" dirty="0" smtClean="0"/>
              <a:t>Required </a:t>
            </a:r>
            <a:r>
              <a:rPr lang="en-US" sz="2800" dirty="0"/>
              <a:t>Fields are designated with </a:t>
            </a:r>
            <a:r>
              <a:rPr lang="en-US" sz="2800" dirty="0" smtClean="0"/>
              <a:t>an</a:t>
            </a:r>
          </a:p>
          <a:p>
            <a:pPr lvl="1"/>
            <a:r>
              <a:rPr lang="en-US" sz="2400" dirty="0" smtClean="0"/>
              <a:t>Business required note appears at </a:t>
            </a:r>
            <a:r>
              <a:rPr lang="en-US" sz="2400" dirty="0"/>
              <a:t>the top of the page </a:t>
            </a:r>
            <a:r>
              <a:rPr lang="en-US" sz="2400" dirty="0" smtClean="0"/>
              <a:t>if required </a:t>
            </a:r>
            <a:r>
              <a:rPr lang="en-US" sz="2400" dirty="0"/>
              <a:t>fields </a:t>
            </a:r>
            <a:r>
              <a:rPr lang="en-US" sz="2400" dirty="0" smtClean="0"/>
              <a:t>are incomplete </a:t>
            </a:r>
          </a:p>
          <a:p>
            <a:pPr lvl="1"/>
            <a:r>
              <a:rPr lang="en-US" sz="2400" dirty="0" smtClean="0"/>
              <a:t>Note </a:t>
            </a:r>
            <a:r>
              <a:rPr lang="en-US" sz="2400" dirty="0"/>
              <a:t>will </a:t>
            </a:r>
            <a:r>
              <a:rPr lang="en-US" sz="2400" dirty="0" smtClean="0"/>
              <a:t>identify the </a:t>
            </a:r>
            <a:r>
              <a:rPr lang="en-US" sz="2400" dirty="0"/>
              <a:t>missing </a:t>
            </a:r>
            <a:r>
              <a:rPr lang="en-US" sz="2400" dirty="0" smtClean="0"/>
              <a:t>field and must complete to save form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71" y="2287970"/>
            <a:ext cx="5264099" cy="152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6497" t="67185" r="51910" b="29759"/>
          <a:stretch/>
        </p:blipFill>
        <p:spPr>
          <a:xfrm>
            <a:off x="6563146" y="4070114"/>
            <a:ext cx="453992" cy="48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77" y="5852006"/>
            <a:ext cx="3868361" cy="38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63329" y="2287970"/>
            <a:ext cx="1691148" cy="5142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8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MIPPA Reporting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1731"/>
            <a:ext cx="8229600" cy="2587625"/>
          </a:xfrm>
        </p:spPr>
        <p:txBody>
          <a:bodyPr/>
          <a:lstStyle/>
          <a:p>
            <a:r>
              <a:rPr lang="en-US" sz="2800" dirty="0" smtClean="0"/>
              <a:t>MIPPA is a required field</a:t>
            </a:r>
          </a:p>
          <a:p>
            <a:r>
              <a:rPr lang="en-US" sz="2800" dirty="0" smtClean="0"/>
              <a:t>Select “Yes” radio button when outreach includes MIPPA topics</a:t>
            </a:r>
          </a:p>
          <a:p>
            <a:endParaRPr lang="en-US" sz="900" dirty="0" smtClean="0"/>
          </a:p>
          <a:p>
            <a:pPr marL="1371600" lvl="3" indent="0">
              <a:buNone/>
            </a:pPr>
            <a:r>
              <a:rPr lang="en-US" dirty="0"/>
              <a:t>	</a:t>
            </a:r>
            <a:r>
              <a:rPr lang="en-US" sz="2200" dirty="0" smtClean="0"/>
              <a:t>MIPPA Topics Discussed include Extra Help/LIS,       	Medicaid, Medicare </a:t>
            </a:r>
            <a:r>
              <a:rPr lang="en-US" sz="2200" dirty="0"/>
              <a:t>S</a:t>
            </a:r>
            <a:r>
              <a:rPr lang="en-US" sz="2200" dirty="0" smtClean="0"/>
              <a:t>avings Program, or Preventive 	Services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6350" b="76825"/>
          <a:stretch/>
        </p:blipFill>
        <p:spPr>
          <a:xfrm>
            <a:off x="1225751" y="2192083"/>
            <a:ext cx="6692498" cy="58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WFifthGrade - h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1" y="4920010"/>
            <a:ext cx="1587768" cy="103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“Send to SMP” Reporting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7026"/>
            <a:ext cx="8229600" cy="3318919"/>
          </a:xfrm>
        </p:spPr>
        <p:txBody>
          <a:bodyPr/>
          <a:lstStyle/>
          <a:p>
            <a:r>
              <a:rPr lang="en-US" sz="2800" dirty="0" smtClean="0"/>
              <a:t>SMP fields are not required </a:t>
            </a:r>
          </a:p>
          <a:p>
            <a:r>
              <a:rPr lang="en-US" sz="2800" dirty="0" smtClean="0"/>
              <a:t>SIRS </a:t>
            </a:r>
            <a:r>
              <a:rPr lang="en-US" sz="2800" dirty="0"/>
              <a:t>eFile ID will auto-populate based on </a:t>
            </a:r>
          </a:p>
          <a:p>
            <a:pPr marL="457200" lvl="1" indent="0">
              <a:buNone/>
            </a:pPr>
            <a:r>
              <a:rPr lang="en-US" sz="2400" dirty="0"/>
              <a:t>1. Team member log in </a:t>
            </a:r>
            <a:r>
              <a:rPr lang="en-US" sz="2400" dirty="0" smtClean="0"/>
              <a:t>(change ID if </a:t>
            </a:r>
            <a:r>
              <a:rPr lang="en-US" sz="2400" dirty="0"/>
              <a:t>entering </a:t>
            </a:r>
            <a:r>
              <a:rPr lang="en-US" sz="2400" dirty="0" smtClean="0"/>
              <a:t>another’s form) 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2. SIRS eFile ID must be present on the STARS form for the data to transfer to SIRS</a:t>
            </a:r>
          </a:p>
          <a:p>
            <a:r>
              <a:rPr lang="en-US" sz="2800" dirty="0"/>
              <a:t>SIRS Reference Number auto-populates </a:t>
            </a:r>
            <a:r>
              <a:rPr lang="en-US" sz="2800" dirty="0" smtClean="0"/>
              <a:t>after </a:t>
            </a:r>
            <a:r>
              <a:rPr lang="en-US" sz="2800" dirty="0"/>
              <a:t>form is </a:t>
            </a:r>
            <a:r>
              <a:rPr lang="en-US" sz="2800" dirty="0" smtClean="0"/>
              <a:t>saved</a:t>
            </a:r>
            <a:endParaRPr lang="en-US" sz="2800" dirty="0"/>
          </a:p>
        </p:txBody>
      </p:sp>
      <p:pic>
        <p:nvPicPr>
          <p:cNvPr id="7" name="Picture 6" descr="OJS 3: &lt;strong&gt;New&lt;/strong&gt; &lt;strong&gt;Features&lt;/strong&gt; Overview | Public Knowledge Proje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47" y="1063625"/>
            <a:ext cx="1004390" cy="6909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0208"/>
          <a:stretch/>
        </p:blipFill>
        <p:spPr>
          <a:xfrm>
            <a:off x="2715217" y="4969437"/>
            <a:ext cx="5601696" cy="124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4660" y="5799792"/>
            <a:ext cx="21630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Auto-populates when save form and sends to SMP/SIRS.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8426" y="4650658"/>
            <a:ext cx="196645" cy="1071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0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 Reporting, cont.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763140"/>
            <a:ext cx="8229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STARS does not eliminate need for SIRS account</a:t>
            </a:r>
          </a:p>
          <a:p>
            <a:pPr lvl="1"/>
            <a:r>
              <a:rPr lang="en-US" dirty="0" smtClean="0"/>
              <a:t>Data is shared one way only (STARS to SIRS) and only once</a:t>
            </a:r>
          </a:p>
          <a:p>
            <a:pPr lvl="2"/>
            <a:r>
              <a:rPr lang="en-US" sz="2000" dirty="0" smtClean="0"/>
              <a:t>Cases updated in SIRS will not also be updated in STARS </a:t>
            </a:r>
          </a:p>
          <a:p>
            <a:pPr lvl="2"/>
            <a:r>
              <a:rPr lang="en-US" sz="2000" dirty="0" smtClean="0"/>
              <a:t>In the event of an error, user must log in and update forms in both systems to make corrections/edits</a:t>
            </a:r>
          </a:p>
          <a:p>
            <a:pPr lvl="1"/>
            <a:r>
              <a:rPr lang="en-US" dirty="0" smtClean="0"/>
              <a:t>SMP Complex Interactions must be finalized in SIRS</a:t>
            </a:r>
          </a:p>
          <a:p>
            <a:pPr lvl="1"/>
            <a:r>
              <a:rPr lang="en-US" dirty="0" smtClean="0"/>
              <a:t>“Send to SMP SIRS” should only be used for cases and activities that fall under both SHIP and SMP</a:t>
            </a:r>
          </a:p>
          <a:p>
            <a:pPr lvl="2"/>
            <a:r>
              <a:rPr lang="en-US" sz="2000" dirty="0" smtClean="0"/>
              <a:t>Only forms that include SMP related topics will be sent to SIRS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Conducted By and Additional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form allows </a:t>
            </a:r>
            <a:r>
              <a:rPr lang="en-US" u="sng" dirty="0" smtClean="0"/>
              <a:t>one</a:t>
            </a:r>
            <a:r>
              <a:rPr lang="en-US" dirty="0" smtClean="0"/>
              <a:t> team member in Session Conducted By dropdown box</a:t>
            </a:r>
          </a:p>
          <a:p>
            <a:r>
              <a:rPr lang="en-US" dirty="0" smtClean="0"/>
              <a:t>Click “Additional Team Member” tab after saving the main form to report team participants</a:t>
            </a:r>
          </a:p>
          <a:p>
            <a:r>
              <a:rPr lang="en-US" sz="2400" u="sng" dirty="0" smtClean="0"/>
              <a:t>Does not</a:t>
            </a:r>
            <a:r>
              <a:rPr lang="en-US" sz="2400" dirty="0" smtClean="0"/>
              <a:t> transfer to SIRS. Log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into SIRS to add team members.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116" y="4806097"/>
            <a:ext cx="3612947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Note: API feature does not currently support this feature.  ACL is working with BAH on a possible </a:t>
            </a:r>
            <a:r>
              <a:rPr lang="en-US" sz="2000" dirty="0"/>
              <a:t>e</a:t>
            </a:r>
            <a:r>
              <a:rPr lang="en-US" sz="2000" dirty="0" smtClean="0"/>
              <a:t>nhancement to add this to API.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5185"/>
          <a:stretch/>
        </p:blipFill>
        <p:spPr>
          <a:xfrm>
            <a:off x="3475672" y="2430145"/>
            <a:ext cx="4286250" cy="4476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88" t="18542" r="62651" b="33542"/>
          <a:stretch/>
        </p:blipFill>
        <p:spPr>
          <a:xfrm>
            <a:off x="5305405" y="3498685"/>
            <a:ext cx="3258481" cy="23944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471160" y="3246120"/>
            <a:ext cx="1372092" cy="912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Details and Time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2127"/>
          <a:stretch/>
        </p:blipFill>
        <p:spPr>
          <a:xfrm>
            <a:off x="857458" y="2165523"/>
            <a:ext cx="6117595" cy="309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900" y="5670126"/>
            <a:ext cx="6568133" cy="745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5606" y="1538401"/>
            <a:ext cx="52384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Auto-populates based on team member selection in </a:t>
            </a:r>
            <a:r>
              <a:rPr lang="en-US" i="1" dirty="0" smtClean="0"/>
              <a:t>Session </a:t>
            </a:r>
            <a:r>
              <a:rPr lang="en-US" i="1" dirty="0"/>
              <a:t>C</a:t>
            </a:r>
            <a:r>
              <a:rPr lang="en-US" i="1" dirty="0" smtClean="0"/>
              <a:t>onducted By </a:t>
            </a:r>
            <a:r>
              <a:rPr lang="en-US" dirty="0" smtClean="0"/>
              <a:t>dropdown after form is saved.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3715" y="1923559"/>
            <a:ext cx="991891" cy="286434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9768" y="5904474"/>
            <a:ext cx="154583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Time Spent message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Details and Time Cont’d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30" y="1908875"/>
            <a:ext cx="6339257" cy="451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2694038"/>
            <a:ext cx="4311445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NOTE: If entered, </a:t>
            </a:r>
            <a:r>
              <a:rPr lang="en-US" sz="1100" i="1" dirty="0" smtClean="0"/>
              <a:t>End </a:t>
            </a:r>
            <a:r>
              <a:rPr lang="en-US" sz="1100" i="1" dirty="0"/>
              <a:t>D</a:t>
            </a:r>
            <a:r>
              <a:rPr lang="en-US" sz="1100" i="1" dirty="0" smtClean="0"/>
              <a:t>ate </a:t>
            </a:r>
            <a:r>
              <a:rPr lang="en-US" sz="1100" dirty="0" smtClean="0"/>
              <a:t>must be a future date (e.g. 4/18/18 or later).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Spilt Intended Audience and Target Beneficiary Group in two boxes</a:t>
            </a:r>
          </a:p>
          <a:p>
            <a:r>
              <a:rPr lang="en-US" sz="2800" dirty="0" smtClean="0"/>
              <a:t>Required field, must select one (can multi-select)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D7C79-9F0D-45BA-8AA8-25F5A89F7A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251" b="57117"/>
          <a:stretch/>
        </p:blipFill>
        <p:spPr>
          <a:xfrm>
            <a:off x="565355" y="3844271"/>
            <a:ext cx="7859713" cy="193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5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STARS Introduction and Access</a:t>
            </a:r>
          </a:p>
          <a:p>
            <a:r>
              <a:rPr lang="en-US" sz="2800" dirty="0" smtClean="0"/>
              <a:t>Outreach Forms</a:t>
            </a:r>
          </a:p>
          <a:p>
            <a:pPr lvl="1"/>
            <a:r>
              <a:rPr lang="en-US" dirty="0" smtClean="0"/>
              <a:t>Group</a:t>
            </a:r>
            <a:endParaRPr lang="en-US" dirty="0"/>
          </a:p>
          <a:p>
            <a:pPr lvl="1"/>
            <a:r>
              <a:rPr lang="en-US" dirty="0"/>
              <a:t>Media </a:t>
            </a:r>
          </a:p>
          <a:p>
            <a:r>
              <a:rPr lang="en-US" sz="2800" dirty="0" smtClean="0"/>
              <a:t>Data </a:t>
            </a:r>
            <a:r>
              <a:rPr lang="en-US" sz="2800" dirty="0"/>
              <a:t>Transfer from NPR</a:t>
            </a:r>
          </a:p>
          <a:p>
            <a:r>
              <a:rPr lang="en-US" sz="2800" dirty="0" smtClean="0"/>
              <a:t>STARS Demonstration</a:t>
            </a:r>
          </a:p>
          <a:p>
            <a:r>
              <a:rPr lang="en-US" sz="2800" dirty="0" smtClean="0"/>
              <a:t>Questions</a:t>
            </a:r>
          </a:p>
          <a:p>
            <a:pPr lvl="1"/>
            <a:r>
              <a:rPr lang="en-US" dirty="0" smtClean="0"/>
              <a:t>Chat feature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4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Beneficiary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Consolidated Target Beneficiary Group options to mirror other ACL system fields</a:t>
            </a:r>
          </a:p>
          <a:p>
            <a:r>
              <a:rPr lang="en-US" sz="2800" dirty="0"/>
              <a:t>Required field, must select one (can multi-select)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D7C79-9F0D-45BA-8AA8-25F5A89F7A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2923"/>
          <a:stretch/>
        </p:blipFill>
        <p:spPr>
          <a:xfrm>
            <a:off x="457200" y="3753145"/>
            <a:ext cx="8054298" cy="260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92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Required field, must select one (can multi-select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40252" y="2918013"/>
            <a:ext cx="7063495" cy="3268475"/>
            <a:chOff x="1032503" y="3349302"/>
            <a:chExt cx="7063495" cy="3268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8001" y="3349302"/>
              <a:ext cx="7047997" cy="2776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503" y="6032421"/>
              <a:ext cx="6825138" cy="585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8850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Duals Demo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SHIPs receiving CMS Duals Demonstration Grants will continue to use STARS to track and report activities</a:t>
            </a:r>
          </a:p>
          <a:p>
            <a:r>
              <a:rPr lang="en-US" sz="2800" dirty="0" smtClean="0"/>
              <a:t>Select </a:t>
            </a:r>
            <a:r>
              <a:rPr lang="en-US" sz="2800" i="1" dirty="0" smtClean="0"/>
              <a:t>Topics Discussed </a:t>
            </a:r>
            <a:r>
              <a:rPr lang="en-US" sz="2800" dirty="0" smtClean="0"/>
              <a:t>box “Duals Demonstration” shown below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3136" y="4339526"/>
            <a:ext cx="7717728" cy="1149135"/>
            <a:chOff x="651438" y="4618495"/>
            <a:chExt cx="7717728" cy="11491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38" y="4618495"/>
              <a:ext cx="7717728" cy="11491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HEAVY &lt;strong&gt;CHECK MARK&lt;/strong&gt; - letra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52" b="13361"/>
            <a:stretch/>
          </p:blipFill>
          <p:spPr>
            <a:xfrm>
              <a:off x="3551332" y="4618495"/>
              <a:ext cx="245753" cy="29446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SUFs, Notes, and Attach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5031"/>
            <a:ext cx="5206181" cy="4141788"/>
          </a:xfrm>
        </p:spPr>
        <p:txBody>
          <a:bodyPr/>
          <a:lstStyle/>
          <a:p>
            <a:r>
              <a:rPr lang="en-US" sz="2800" dirty="0" smtClean="0"/>
              <a:t>Special Use Fields</a:t>
            </a:r>
          </a:p>
          <a:p>
            <a:pPr lvl="1"/>
            <a:r>
              <a:rPr lang="en-US" sz="2400" dirty="0" smtClean="0"/>
              <a:t>No longer use for MIPPA!!!</a:t>
            </a:r>
          </a:p>
          <a:p>
            <a:pPr lvl="1"/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 NPR transfer data </a:t>
            </a:r>
          </a:p>
          <a:p>
            <a:r>
              <a:rPr lang="en-US" sz="2800" dirty="0" smtClean="0"/>
              <a:t>Notes </a:t>
            </a:r>
          </a:p>
          <a:p>
            <a:pPr lvl="1"/>
            <a:r>
              <a:rPr lang="en-US" sz="2400" dirty="0" smtClean="0"/>
              <a:t>Track </a:t>
            </a:r>
            <a:r>
              <a:rPr lang="en-US" sz="2400" dirty="0"/>
              <a:t>‘other’ by typing consistent </a:t>
            </a:r>
            <a:r>
              <a:rPr lang="en-US" sz="2400" dirty="0" smtClean="0"/>
              <a:t>(e.g. Non-STARS Event Partners, New Medicare Card, etc.)</a:t>
            </a:r>
            <a:endParaRPr lang="en-US" sz="2400" dirty="0"/>
          </a:p>
          <a:p>
            <a:r>
              <a:rPr lang="en-US" sz="2800" dirty="0" smtClean="0"/>
              <a:t>Attach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99" y="2238912"/>
            <a:ext cx="3217701" cy="375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OJS 3: &lt;strong&gt;New&lt;/strong&gt; &lt;strong&gt;Features&lt;/strong&gt; Overview | Public Knowledge Proje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86" y="5299595"/>
            <a:ext cx="994807" cy="6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from NPR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and Timing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BAH will transfer the NPR data in October when all SHIPs are using STARS and no longer entering data into NPR</a:t>
            </a:r>
          </a:p>
          <a:p>
            <a:r>
              <a:rPr lang="en-US" sz="2800" dirty="0" smtClean="0"/>
              <a:t>NPR data will be available as read-only until </a:t>
            </a:r>
            <a:r>
              <a:rPr lang="en-US" sz="2800" dirty="0"/>
              <a:t>November 30</a:t>
            </a:r>
            <a:r>
              <a:rPr lang="en-US" sz="2800" baseline="30000" dirty="0"/>
              <a:t>th </a:t>
            </a:r>
            <a:r>
              <a:rPr lang="en-US" sz="2800" dirty="0" smtClean="0"/>
              <a:t>after STARS user account is active </a:t>
            </a:r>
          </a:p>
          <a:p>
            <a:pPr lvl="1"/>
            <a:r>
              <a:rPr lang="en-US" sz="2400" dirty="0" smtClean="0"/>
              <a:t>For example, 7/1/18 STARS ‘go live’ date</a:t>
            </a:r>
          </a:p>
          <a:p>
            <a:pPr lvl="2"/>
            <a:r>
              <a:rPr lang="en-US" dirty="0" smtClean="0"/>
              <a:t>NPR data entry ends 6/30/18</a:t>
            </a:r>
          </a:p>
          <a:p>
            <a:pPr lvl="2"/>
            <a:r>
              <a:rPr lang="en-US" dirty="0" smtClean="0"/>
              <a:t>NPR read-only access 7/1/18 to 11/30/18</a:t>
            </a:r>
          </a:p>
          <a:p>
            <a:pPr lvl="2"/>
            <a:r>
              <a:rPr lang="en-US" dirty="0" smtClean="0"/>
              <a:t>Begin data entry in STARS 7/1/18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NPR Data in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128"/>
            <a:ext cx="8229600" cy="4328360"/>
          </a:xfrm>
        </p:spPr>
        <p:txBody>
          <a:bodyPr/>
          <a:lstStyle/>
          <a:p>
            <a:r>
              <a:rPr lang="en-US" sz="2800" dirty="0" smtClean="0"/>
              <a:t>NPR data will be moved to the </a:t>
            </a:r>
            <a:r>
              <a:rPr lang="en-US" sz="2800" u="sng" dirty="0" smtClean="0"/>
              <a:t>state</a:t>
            </a:r>
            <a:r>
              <a:rPr lang="en-US" sz="2800" dirty="0" smtClean="0"/>
              <a:t> level in STARS</a:t>
            </a:r>
          </a:p>
          <a:p>
            <a:pPr lvl="1"/>
            <a:r>
              <a:rPr lang="en-US" sz="2400" dirty="0" smtClean="0"/>
              <a:t>Only State-level users will be able to see and search this data</a:t>
            </a:r>
          </a:p>
          <a:p>
            <a:pPr lvl="1"/>
            <a:r>
              <a:rPr lang="en-US" sz="2400" dirty="0"/>
              <a:t>Agency Name will be saved to the 5</a:t>
            </a:r>
            <a:r>
              <a:rPr lang="en-US" sz="2400" baseline="30000" dirty="0"/>
              <a:t>th</a:t>
            </a:r>
            <a:r>
              <a:rPr lang="en-US" sz="2400" dirty="0"/>
              <a:t> SUF</a:t>
            </a:r>
          </a:p>
          <a:p>
            <a:pPr lvl="2"/>
            <a:r>
              <a:rPr lang="en-US" u="sng" dirty="0"/>
              <a:t>Recommend</a:t>
            </a:r>
            <a:r>
              <a:rPr lang="en-US" dirty="0"/>
              <a:t> search by Agency name to find NPR data in STARS</a:t>
            </a:r>
          </a:p>
          <a:p>
            <a:pPr lvl="1"/>
            <a:r>
              <a:rPr lang="en-US" sz="2400" dirty="0" smtClean="0"/>
              <a:t>Presenter(s) name will be saved in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SUF </a:t>
            </a:r>
          </a:p>
          <a:p>
            <a:r>
              <a:rPr lang="en-US" sz="2800" dirty="0" smtClean="0"/>
              <a:t>Individual forms can be reassigned to STARS team members and sites by state level staff, BAH, or ACL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1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99" y="2107769"/>
            <a:ext cx="7772400" cy="2064881"/>
          </a:xfrm>
        </p:spPr>
        <p:txBody>
          <a:bodyPr/>
          <a:lstStyle/>
          <a:p>
            <a:r>
              <a:rPr lang="en-US" dirty="0" smtClean="0"/>
              <a:t>Form Demonstration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introduction and 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</a:t>
            </a:r>
            <a:r>
              <a:rPr lang="en-US" sz="2800" dirty="0" smtClean="0"/>
              <a:t>HIP </a:t>
            </a:r>
            <a:r>
              <a:rPr lang="en-US" sz="4000" dirty="0" smtClean="0"/>
              <a:t>T</a:t>
            </a:r>
            <a:r>
              <a:rPr lang="en-US" sz="2800" dirty="0" smtClean="0"/>
              <a:t>racking </a:t>
            </a:r>
            <a:r>
              <a:rPr lang="en-US" sz="4000" dirty="0" smtClean="0"/>
              <a:t>A</a:t>
            </a:r>
            <a:r>
              <a:rPr lang="en-US" sz="2800" dirty="0" smtClean="0"/>
              <a:t>nd </a:t>
            </a:r>
            <a:r>
              <a:rPr lang="en-US" sz="4000" dirty="0" smtClean="0"/>
              <a:t>R</a:t>
            </a:r>
            <a:r>
              <a:rPr lang="en-US" sz="2800" dirty="0" smtClean="0"/>
              <a:t>eporting </a:t>
            </a:r>
            <a:r>
              <a:rPr lang="en-US" sz="4000" dirty="0" smtClean="0"/>
              <a:t>S</a:t>
            </a:r>
            <a:r>
              <a:rPr lang="en-US" sz="2800" dirty="0" smtClean="0"/>
              <a:t>ystem (STARS)</a:t>
            </a:r>
          </a:p>
          <a:p>
            <a:r>
              <a:rPr lang="en-US" sz="2800" dirty="0" smtClean="0"/>
              <a:t>National, web-based data system</a:t>
            </a:r>
          </a:p>
          <a:p>
            <a:r>
              <a:rPr lang="en-US" sz="2800" dirty="0" smtClean="0"/>
              <a:t>Developed and owned by ACL OHIC</a:t>
            </a:r>
          </a:p>
          <a:p>
            <a:r>
              <a:rPr lang="en-US" sz="2800" dirty="0" smtClean="0"/>
              <a:t>Sharing Data</a:t>
            </a:r>
          </a:p>
          <a:p>
            <a:pPr lvl="1"/>
            <a:r>
              <a:rPr lang="en-US" sz="3100" dirty="0" smtClean="0"/>
              <a:t>MIPPA </a:t>
            </a:r>
          </a:p>
          <a:p>
            <a:pPr lvl="1"/>
            <a:r>
              <a:rPr lang="en-US" sz="3100" dirty="0" smtClean="0"/>
              <a:t>SMP SIRS</a:t>
            </a:r>
          </a:p>
          <a:p>
            <a:endParaRPr lang="en-US" sz="2800" dirty="0"/>
          </a:p>
        </p:txBody>
      </p:sp>
      <p:pic>
        <p:nvPicPr>
          <p:cNvPr id="4" name="Picture 3" descr="OJS 3: &lt;strong&gt;New&lt;/strong&gt; &lt;strong&gt;Features&lt;/strong&gt; Overview | Public Knowledge Proje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48" y="5044439"/>
            <a:ext cx="1824782" cy="12553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Access to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New Credentials (username and password)</a:t>
            </a:r>
          </a:p>
          <a:p>
            <a:pPr lvl="1"/>
            <a:r>
              <a:rPr lang="en-US" sz="2400" dirty="0"/>
              <a:t>Provided by state or local program managers before ‘go live’ </a:t>
            </a:r>
            <a:r>
              <a:rPr lang="en-US" sz="2400" dirty="0" smtClean="0"/>
              <a:t>date</a:t>
            </a:r>
          </a:p>
          <a:p>
            <a:pPr lvl="1"/>
            <a:r>
              <a:rPr lang="en-US" sz="2400" dirty="0" smtClean="0"/>
              <a:t>Two auto-generated emails from </a:t>
            </a:r>
            <a:r>
              <a:rPr lang="en-US" sz="2400" dirty="0"/>
              <a:t>Booz Allen </a:t>
            </a:r>
            <a:r>
              <a:rPr lang="en-US" sz="2400" dirty="0" smtClean="0"/>
              <a:t>Hamilton (BAH) </a:t>
            </a:r>
            <a:r>
              <a:rPr lang="en-US" sz="1600" dirty="0" smtClean="0">
                <a:hlinkClick r:id="rId3"/>
              </a:rPr>
              <a:t>DoNotReplyACLSystems@bah.com</a:t>
            </a:r>
            <a:endParaRPr lang="en-US" sz="16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Username, and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assword</a:t>
            </a:r>
          </a:p>
          <a:p>
            <a:r>
              <a:rPr lang="en-US" sz="2800" dirty="0" smtClean="0"/>
              <a:t>Role based system </a:t>
            </a:r>
          </a:p>
          <a:p>
            <a:pPr lvl="1"/>
            <a:r>
              <a:rPr lang="en-US" sz="2400" dirty="0" smtClean="0"/>
              <a:t>Access </a:t>
            </a:r>
            <a:r>
              <a:rPr lang="en-US" sz="2400" dirty="0"/>
              <a:t>will be determined by </a:t>
            </a:r>
            <a:r>
              <a:rPr lang="en-US" sz="2400" dirty="0" smtClean="0"/>
              <a:t>role, and 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ocation in system hierarchy 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and Edit Form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68" y="3860531"/>
            <a:ext cx="7777316" cy="1702962"/>
          </a:xfrm>
        </p:spPr>
        <p:txBody>
          <a:bodyPr/>
          <a:lstStyle/>
          <a:p>
            <a:r>
              <a:rPr lang="en-US" sz="2800" dirty="0" smtClean="0"/>
              <a:t>Creator = User entering form</a:t>
            </a:r>
          </a:p>
          <a:p>
            <a:r>
              <a:rPr lang="en-US" sz="2800" dirty="0" smtClean="0"/>
              <a:t>Assignee = User listed in </a:t>
            </a:r>
            <a:r>
              <a:rPr lang="en-US" sz="2800" i="1" dirty="0" smtClean="0"/>
              <a:t>Session Conducted By</a:t>
            </a:r>
          </a:p>
          <a:p>
            <a:r>
              <a:rPr lang="en-US" sz="2800" dirty="0"/>
              <a:t>Other’s = User at same or lower hierarchy level</a:t>
            </a:r>
          </a:p>
          <a:p>
            <a:r>
              <a:rPr lang="en-US" sz="2800" dirty="0"/>
              <a:t>TI = use Tracking Inbox to locate forms</a:t>
            </a:r>
          </a:p>
          <a:p>
            <a:r>
              <a:rPr lang="en-US" sz="2800" dirty="0"/>
              <a:t>Search = use Search function to locate forms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55405" y="1828800"/>
          <a:ext cx="7039898" cy="177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799">
                  <a:extLst>
                    <a:ext uri="{9D8B030D-6E8A-4147-A177-3AD203B41FA5}">
                      <a16:colId xmlns:a16="http://schemas.microsoft.com/office/drawing/2014/main" xmlns="" val="1764360714"/>
                    </a:ext>
                  </a:extLst>
                </a:gridCol>
                <a:gridCol w="995836">
                  <a:extLst>
                    <a:ext uri="{9D8B030D-6E8A-4147-A177-3AD203B41FA5}">
                      <a16:colId xmlns:a16="http://schemas.microsoft.com/office/drawing/2014/main" xmlns="" val="1915530151"/>
                    </a:ext>
                  </a:extLst>
                </a:gridCol>
                <a:gridCol w="756799">
                  <a:extLst>
                    <a:ext uri="{9D8B030D-6E8A-4147-A177-3AD203B41FA5}">
                      <a16:colId xmlns:a16="http://schemas.microsoft.com/office/drawing/2014/main" xmlns="" val="3185362933"/>
                    </a:ext>
                  </a:extLst>
                </a:gridCol>
                <a:gridCol w="1052051">
                  <a:extLst>
                    <a:ext uri="{9D8B030D-6E8A-4147-A177-3AD203B41FA5}">
                      <a16:colId xmlns:a16="http://schemas.microsoft.com/office/drawing/2014/main" xmlns="" val="392952815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1311523875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xmlns="" val="262932750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xmlns="" val="651988808"/>
                    </a:ext>
                  </a:extLst>
                </a:gridCol>
              </a:tblGrid>
              <a:tr h="632235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Role Name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Creator Forms</a:t>
                      </a:r>
                      <a:endParaRPr lang="en-US" sz="1600" b="1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Assignee Forms</a:t>
                      </a:r>
                      <a:endParaRPr lang="en-US" sz="1600" b="1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Other’s Forms</a:t>
                      </a:r>
                      <a:endParaRPr lang="en-US" sz="1600" b="1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7379727"/>
                  </a:ext>
                </a:extLst>
              </a:tr>
              <a:tr h="3683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View By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Edit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View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By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Edit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View By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Edit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02287459"/>
                  </a:ext>
                </a:extLst>
              </a:tr>
              <a:tr h="404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STARS Submitter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747071537"/>
                  </a:ext>
                </a:extLst>
              </a:tr>
              <a:tr h="368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Team</a:t>
                      </a:r>
                      <a:r>
                        <a:rPr lang="en-US" sz="1600" baseline="0" dirty="0" smtClean="0"/>
                        <a:t> Member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TI/Search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TI/Search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Search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53059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9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495"/>
            <a:ext cx="8229600" cy="1219291"/>
          </a:xfrm>
        </p:spPr>
        <p:txBody>
          <a:bodyPr/>
          <a:lstStyle/>
          <a:p>
            <a:r>
              <a:rPr lang="en-US" sz="2800" u="sng" dirty="0" smtClean="0">
                <a:hlinkClick r:id="rId3"/>
              </a:rPr>
              <a:t>https://stars.entellitrak.com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5972"/>
          <a:stretch/>
        </p:blipFill>
        <p:spPr>
          <a:xfrm>
            <a:off x="1137850" y="2538548"/>
            <a:ext cx="7144213" cy="21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991009"/>
            <a:ext cx="8229600" cy="1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NOTE: Username and Password are case sensitive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Forms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7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the PAM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375"/>
            <a:ext cx="8229600" cy="4141788"/>
          </a:xfrm>
        </p:spPr>
        <p:txBody>
          <a:bodyPr/>
          <a:lstStyle/>
          <a:p>
            <a:r>
              <a:rPr lang="en-US" sz="2800" dirty="0" smtClean="0"/>
              <a:t>Split SHIP NPR Public And Media (PAM) form into two forms in STARS: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Group Outreach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Media Outreach and Education</a:t>
            </a:r>
          </a:p>
          <a:p>
            <a:r>
              <a:rPr lang="en-US" sz="2800" dirty="0" smtClean="0"/>
              <a:t>Simplify which elements count towards current performance measures = Group Outreach</a:t>
            </a:r>
          </a:p>
          <a:p>
            <a:r>
              <a:rPr lang="en-US" sz="2800" dirty="0" smtClean="0"/>
              <a:t>Remainder of form mostly unchanged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OJS 3: &lt;strong&gt;New&lt;/strong&gt; &lt;strong&gt;Features&lt;/strong&gt; Overview | Public Knowledge Proje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23" y="2549105"/>
            <a:ext cx="1135841" cy="7814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7C79-9F0D-45BA-8AA8-25F5A89F7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50360"/>
      </p:ext>
    </p:extLst>
  </p:cSld>
  <p:clrMapOvr>
    <a:masterClrMapping/>
  </p:clrMapOvr>
</p:sld>
</file>

<file path=ppt/theme/theme1.xml><?xml version="1.0" encoding="utf-8"?>
<a:theme xmlns:a="http://schemas.openxmlformats.org/drawingml/2006/main" name="A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B324B68254640AC2780AD0CE76F24" ma:contentTypeVersion="2" ma:contentTypeDescription="Create a new document." ma:contentTypeScope="" ma:versionID="cb89d1f8cc18059d0dd33879aa51c244">
  <xsd:schema xmlns:xsd="http://www.w3.org/2001/XMLSchema" xmlns:xs="http://www.w3.org/2001/XMLSchema" xmlns:p="http://schemas.microsoft.com/office/2006/metadata/properties" xmlns:ns2="77f37c45-e451-4289-b882-2d4706943fea" targetNamespace="http://schemas.microsoft.com/office/2006/metadata/properties" ma:root="true" ma:fieldsID="c216f0662e1b0c70703e54107a3f486b" ns2:_="">
    <xsd:import namespace="77f37c45-e451-4289-b882-2d4706943f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37c45-e451-4289-b882-2d4706943f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F2B1F7-B5C4-402F-B23A-3AE50ABDE6F2}"/>
</file>

<file path=customXml/itemProps2.xml><?xml version="1.0" encoding="utf-8"?>
<ds:datastoreItem xmlns:ds="http://schemas.openxmlformats.org/officeDocument/2006/customXml" ds:itemID="{67E100D7-FA8F-4EE3-BD19-FAA40F364FB9}"/>
</file>

<file path=customXml/itemProps3.xml><?xml version="1.0" encoding="utf-8"?>
<ds:datastoreItem xmlns:ds="http://schemas.openxmlformats.org/officeDocument/2006/customXml" ds:itemID="{FFB840ED-9F2B-4073-9EBC-C11C2304F777}"/>
</file>

<file path=docProps/app.xml><?xml version="1.0" encoding="utf-8"?>
<Properties xmlns="http://schemas.openxmlformats.org/officeDocument/2006/extended-properties" xmlns:vt="http://schemas.openxmlformats.org/officeDocument/2006/docPropsVTypes">
  <Template>ACL</Template>
  <TotalTime>1955</TotalTime>
  <Words>1490</Words>
  <Application>Microsoft Office PowerPoint</Application>
  <PresentationFormat>On-screen Show (4:3)</PresentationFormat>
  <Paragraphs>285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ACL</vt:lpstr>
      <vt:lpstr>1_ACL</vt:lpstr>
      <vt:lpstr>STARS Group and Media Outreach Forms</vt:lpstr>
      <vt:lpstr>Agenda</vt:lpstr>
      <vt:lpstr>Stars introduction and access</vt:lpstr>
      <vt:lpstr>STARS</vt:lpstr>
      <vt:lpstr>Gaining Access to STARS</vt:lpstr>
      <vt:lpstr>View and Edit Form Permissions</vt:lpstr>
      <vt:lpstr>Logging into STARS</vt:lpstr>
      <vt:lpstr>Outreach Forms</vt:lpstr>
      <vt:lpstr>Splitting the PAM Form</vt:lpstr>
      <vt:lpstr>Group Outreach &amp; Education (GOE)</vt:lpstr>
      <vt:lpstr>Media Outreach &amp; Education (MOE)</vt:lpstr>
      <vt:lpstr>Create a Form and Required Fields</vt:lpstr>
      <vt:lpstr>MIPPA Reporting </vt:lpstr>
      <vt:lpstr>“Send to SMP” Reporting </vt:lpstr>
      <vt:lpstr>SMP Reporting, cont. </vt:lpstr>
      <vt:lpstr>Session Conducted By and Additional Team Members</vt:lpstr>
      <vt:lpstr>Event Details and Time</vt:lpstr>
      <vt:lpstr>Event Details and Time Cont’d</vt:lpstr>
      <vt:lpstr>Intended Audience</vt:lpstr>
      <vt:lpstr>Target Beneficiary Group</vt:lpstr>
      <vt:lpstr>Topics Discussed</vt:lpstr>
      <vt:lpstr>CMS Duals Demo Grants</vt:lpstr>
      <vt:lpstr>SUFs, Notes, and Attach File</vt:lpstr>
      <vt:lpstr>Data Transfer from NPR</vt:lpstr>
      <vt:lpstr>Data Transfer and Timing</vt:lpstr>
      <vt:lpstr>Accessing NPR Data in STARS</vt:lpstr>
      <vt:lpstr>Form Demonstration  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Forms</dc:title>
  <dc:creator>Kinney, Rebecca (ACL)</dc:creator>
  <cp:lastModifiedBy>Ginny Paulson</cp:lastModifiedBy>
  <cp:revision>159</cp:revision>
  <cp:lastPrinted>2018-05-09T15:29:02Z</cp:lastPrinted>
  <dcterms:created xsi:type="dcterms:W3CDTF">2018-03-29T12:49:50Z</dcterms:created>
  <dcterms:modified xsi:type="dcterms:W3CDTF">2018-05-09T20:39:49Z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0x0101009B6B324B68254640AC2780AD0CE76F24</vt:lpwstr>
  </property>
</Properties>
</file>