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 id="2147483690" r:id="rId3"/>
  </p:sldMasterIdLst>
  <p:notesMasterIdLst>
    <p:notesMasterId r:id="rId53"/>
  </p:notesMasterIdLst>
  <p:sldIdLst>
    <p:sldId id="256" r:id="rId4"/>
    <p:sldId id="257" r:id="rId5"/>
    <p:sldId id="552" r:id="rId6"/>
    <p:sldId id="554" r:id="rId7"/>
    <p:sldId id="550" r:id="rId8"/>
    <p:sldId id="593" r:id="rId9"/>
    <p:sldId id="548" r:id="rId10"/>
    <p:sldId id="330" r:id="rId11"/>
    <p:sldId id="335" r:id="rId12"/>
    <p:sldId id="347" r:id="rId13"/>
    <p:sldId id="348" r:id="rId14"/>
    <p:sldId id="349" r:id="rId15"/>
    <p:sldId id="936" r:id="rId16"/>
    <p:sldId id="387" r:id="rId17"/>
    <p:sldId id="939" r:id="rId18"/>
    <p:sldId id="602" r:id="rId19"/>
    <p:sldId id="937" r:id="rId20"/>
    <p:sldId id="942" r:id="rId21"/>
    <p:sldId id="943" r:id="rId22"/>
    <p:sldId id="355" r:id="rId23"/>
    <p:sldId id="388" r:id="rId24"/>
    <p:sldId id="601" r:id="rId25"/>
    <p:sldId id="580" r:id="rId26"/>
    <p:sldId id="944" r:id="rId27"/>
    <p:sldId id="373" r:id="rId28"/>
    <p:sldId id="945" r:id="rId29"/>
    <p:sldId id="946" r:id="rId30"/>
    <p:sldId id="377" r:id="rId31"/>
    <p:sldId id="380" r:id="rId32"/>
    <p:sldId id="381" r:id="rId33"/>
    <p:sldId id="947" r:id="rId34"/>
    <p:sldId id="948" r:id="rId35"/>
    <p:sldId id="603" r:id="rId36"/>
    <p:sldId id="949" r:id="rId37"/>
    <p:sldId id="397" r:id="rId38"/>
    <p:sldId id="547" r:id="rId39"/>
    <p:sldId id="953" r:id="rId40"/>
    <p:sldId id="379" r:id="rId41"/>
    <p:sldId id="952" r:id="rId42"/>
    <p:sldId id="389" r:id="rId43"/>
    <p:sldId id="390" r:id="rId44"/>
    <p:sldId id="467" r:id="rId45"/>
    <p:sldId id="448" r:id="rId46"/>
    <p:sldId id="585" r:id="rId47"/>
    <p:sldId id="553" r:id="rId48"/>
    <p:sldId id="365" r:id="rId49"/>
    <p:sldId id="399" r:id="rId50"/>
    <p:sldId id="400" r:id="rId51"/>
    <p:sldId id="401"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ny Paulson" initials="GP" lastIdx="1" clrIdx="0">
    <p:extLst>
      <p:ext uri="{19B8F6BF-5375-455C-9EA6-DF929625EA0E}">
        <p15:presenceInfo xmlns:p15="http://schemas.microsoft.com/office/powerpoint/2012/main" userId="S::GPaulson@NEI3A.org::3ce759cc-02f1-4671-839d-f0b131f0c8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D16309"/>
    <a:srgbClr val="D0D8E8"/>
    <a:srgbClr val="FCFDDB"/>
    <a:srgbClr val="FFFFCC"/>
    <a:srgbClr val="FFFFFF"/>
    <a:srgbClr val="0033CC"/>
    <a:srgbClr val="0000FF"/>
    <a:srgbClr val="150BDF"/>
    <a:srgbClr val="000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customXml" Target="../customXml/item3.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97CC3-EF61-4827-B22D-D67DE460E60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D7FA5A9-4ACE-4E0D-88D7-99CA4AEC2A81}">
      <dgm:prSet custT="1"/>
      <dgm:spPr/>
      <dgm:t>
        <a:bodyPr/>
        <a:lstStyle/>
        <a:p>
          <a:r>
            <a:rPr lang="en-US" sz="2200" b="1" dirty="0"/>
            <a:t>Performance Measures Reports</a:t>
          </a:r>
        </a:p>
      </dgm:t>
    </dgm:pt>
    <dgm:pt modelId="{994BB440-0F52-41AE-86CA-C6B8E49709F0}" type="parTrans" cxnId="{C686814C-04FC-42A4-B5A0-8CF68D0E665B}">
      <dgm:prSet/>
      <dgm:spPr/>
      <dgm:t>
        <a:bodyPr/>
        <a:lstStyle/>
        <a:p>
          <a:endParaRPr lang="en-US"/>
        </a:p>
      </dgm:t>
    </dgm:pt>
    <dgm:pt modelId="{3B9BC9BF-AC93-4991-8ABE-7E344D299731}" type="sibTrans" cxnId="{C686814C-04FC-42A4-B5A0-8CF68D0E665B}">
      <dgm:prSet/>
      <dgm:spPr/>
      <dgm:t>
        <a:bodyPr/>
        <a:lstStyle/>
        <a:p>
          <a:endParaRPr lang="en-US"/>
        </a:p>
      </dgm:t>
    </dgm:pt>
    <dgm:pt modelId="{74E5A917-1DC4-48C9-8CDA-B8610E2531A8}">
      <dgm:prSet custT="1"/>
      <dgm:spPr/>
      <dgm:t>
        <a:bodyPr/>
        <a:lstStyle/>
        <a:p>
          <a:r>
            <a:rPr lang="en-US" sz="2200" b="1" dirty="0"/>
            <a:t>Resource Report</a:t>
          </a:r>
        </a:p>
      </dgm:t>
    </dgm:pt>
    <dgm:pt modelId="{20092148-9FE1-4414-9EDE-62D35FC3E8AC}" type="parTrans" cxnId="{37D75455-8098-4C0E-B852-0B3D4EA6C01B}">
      <dgm:prSet/>
      <dgm:spPr/>
      <dgm:t>
        <a:bodyPr/>
        <a:lstStyle/>
        <a:p>
          <a:endParaRPr lang="en-US"/>
        </a:p>
      </dgm:t>
    </dgm:pt>
    <dgm:pt modelId="{0B2316D1-3978-4B29-BFA3-6ADDF1F19112}" type="sibTrans" cxnId="{37D75455-8098-4C0E-B852-0B3D4EA6C01B}">
      <dgm:prSet/>
      <dgm:spPr/>
      <dgm:t>
        <a:bodyPr/>
        <a:lstStyle/>
        <a:p>
          <a:endParaRPr lang="en-US"/>
        </a:p>
      </dgm:t>
    </dgm:pt>
    <dgm:pt modelId="{93BDE839-6E42-40E9-8DAD-F6C2D38847A4}">
      <dgm:prSet custT="1"/>
      <dgm:spPr/>
      <dgm:t>
        <a:bodyPr/>
        <a:lstStyle/>
        <a:p>
          <a:r>
            <a:rPr lang="en-US" sz="2200" b="1" dirty="0"/>
            <a:t>Summary Reports</a:t>
          </a:r>
          <a:r>
            <a:rPr lang="en-US" sz="2200" dirty="0"/>
            <a:t> [</a:t>
          </a:r>
          <a:r>
            <a:rPr lang="en-US" sz="2200" i="0" dirty="0"/>
            <a:t>New in Feb 2020!]</a:t>
          </a:r>
        </a:p>
      </dgm:t>
    </dgm:pt>
    <dgm:pt modelId="{290F7CF7-D8E8-4D22-A750-8A7F80F8760F}" type="parTrans" cxnId="{EDD039A9-751A-4E7D-AE5F-400C87EC5B0A}">
      <dgm:prSet/>
      <dgm:spPr/>
      <dgm:t>
        <a:bodyPr/>
        <a:lstStyle/>
        <a:p>
          <a:endParaRPr lang="en-US"/>
        </a:p>
      </dgm:t>
    </dgm:pt>
    <dgm:pt modelId="{C7BE6B95-9829-47EB-87D9-95171C8D1DE9}" type="sibTrans" cxnId="{EDD039A9-751A-4E7D-AE5F-400C87EC5B0A}">
      <dgm:prSet/>
      <dgm:spPr/>
      <dgm:t>
        <a:bodyPr/>
        <a:lstStyle/>
        <a:p>
          <a:endParaRPr lang="en-US"/>
        </a:p>
      </dgm:t>
    </dgm:pt>
    <dgm:pt modelId="{3B87B555-AE38-4E70-AFCD-685866EFC0A1}">
      <dgm:prSet custT="1"/>
      <dgm:spPr/>
      <dgm:t>
        <a:bodyPr/>
        <a:lstStyle/>
        <a:p>
          <a:pPr marL="0">
            <a:buNone/>
          </a:pPr>
          <a:r>
            <a:rPr lang="en-US" sz="1800" dirty="0"/>
            <a:t>Measures performance according to national measures implemented by ACL</a:t>
          </a:r>
        </a:p>
      </dgm:t>
    </dgm:pt>
    <dgm:pt modelId="{69483988-DB4F-4AD6-A333-ECD0800CF84B}" type="parTrans" cxnId="{D41D1B23-68FF-4EB7-8ED9-751E714C13BD}">
      <dgm:prSet/>
      <dgm:spPr/>
      <dgm:t>
        <a:bodyPr/>
        <a:lstStyle/>
        <a:p>
          <a:endParaRPr lang="en-US"/>
        </a:p>
      </dgm:t>
    </dgm:pt>
    <dgm:pt modelId="{336A4805-378C-4C88-98B2-C815E5CAD5A2}" type="sibTrans" cxnId="{D41D1B23-68FF-4EB7-8ED9-751E714C13BD}">
      <dgm:prSet/>
      <dgm:spPr/>
      <dgm:t>
        <a:bodyPr/>
        <a:lstStyle/>
        <a:p>
          <a:endParaRPr lang="en-US"/>
        </a:p>
      </dgm:t>
    </dgm:pt>
    <dgm:pt modelId="{394A8C4A-2047-4103-A578-C849E8342DFE}">
      <dgm:prSet custT="1"/>
      <dgm:spPr/>
      <dgm:t>
        <a:bodyPr/>
        <a:lstStyle/>
        <a:p>
          <a:pPr marL="0">
            <a:buNone/>
          </a:pPr>
          <a:r>
            <a:rPr lang="en-US" sz="1800" dirty="0"/>
            <a:t>Gathers demographic and time spent metrics on team members </a:t>
          </a:r>
        </a:p>
      </dgm:t>
    </dgm:pt>
    <dgm:pt modelId="{4301BAD0-D629-4131-ABAB-983F7BE30DBC}" type="parTrans" cxnId="{E3F86FDD-1B37-49EC-A9FA-C85FBC3D8372}">
      <dgm:prSet/>
      <dgm:spPr/>
      <dgm:t>
        <a:bodyPr/>
        <a:lstStyle/>
        <a:p>
          <a:endParaRPr lang="en-US"/>
        </a:p>
      </dgm:t>
    </dgm:pt>
    <dgm:pt modelId="{27AB37FE-F813-46DC-A044-C82305BBC30E}" type="sibTrans" cxnId="{E3F86FDD-1B37-49EC-A9FA-C85FBC3D8372}">
      <dgm:prSet/>
      <dgm:spPr/>
      <dgm:t>
        <a:bodyPr/>
        <a:lstStyle/>
        <a:p>
          <a:endParaRPr lang="en-US"/>
        </a:p>
      </dgm:t>
    </dgm:pt>
    <dgm:pt modelId="{94F0856E-4BCA-45B4-9E11-FC8E204CFE13}">
      <dgm:prSet custT="1"/>
      <dgm:spPr/>
      <dgm:t>
        <a:bodyPr/>
        <a:lstStyle/>
        <a:p>
          <a:pPr marL="0">
            <a:buNone/>
          </a:pPr>
          <a:r>
            <a:rPr lang="en-US" sz="1800" dirty="0">
              <a:solidFill>
                <a:schemeClr val="tx2"/>
              </a:solidFill>
            </a:rPr>
            <a:t>Total most aspects of all beneficiary contacts, but do not contain identifying info like case #s</a:t>
          </a:r>
        </a:p>
      </dgm:t>
    </dgm:pt>
    <dgm:pt modelId="{B3D6929E-5A34-4980-8925-247D865631ED}" type="parTrans" cxnId="{FEB045FF-8ACA-4048-B5A3-E83E4D71F4DB}">
      <dgm:prSet/>
      <dgm:spPr/>
      <dgm:t>
        <a:bodyPr/>
        <a:lstStyle/>
        <a:p>
          <a:endParaRPr lang="en-US"/>
        </a:p>
      </dgm:t>
    </dgm:pt>
    <dgm:pt modelId="{F2828BD9-F387-4B62-BF1F-561D175711FE}" type="sibTrans" cxnId="{FEB045FF-8ACA-4048-B5A3-E83E4D71F4DB}">
      <dgm:prSet/>
      <dgm:spPr/>
      <dgm:t>
        <a:bodyPr/>
        <a:lstStyle/>
        <a:p>
          <a:endParaRPr lang="en-US"/>
        </a:p>
      </dgm:t>
    </dgm:pt>
    <dgm:pt modelId="{C111B235-2962-49E8-9CA2-151E32F6E89A}">
      <dgm:prSet custT="1"/>
      <dgm:spPr/>
      <dgm:t>
        <a:bodyPr/>
        <a:lstStyle/>
        <a:p>
          <a:r>
            <a:rPr lang="en-US" sz="2200" b="1" dirty="0"/>
            <a:t>Data Exports</a:t>
          </a:r>
          <a:br>
            <a:rPr lang="en-US" sz="2200" b="1" dirty="0"/>
          </a:br>
          <a:r>
            <a:rPr lang="en-US" sz="2200" dirty="0"/>
            <a:t>[</a:t>
          </a:r>
          <a:r>
            <a:rPr lang="en-US" sz="2200" i="0" dirty="0"/>
            <a:t>New in Feb 2020!]</a:t>
          </a:r>
        </a:p>
      </dgm:t>
    </dgm:pt>
    <dgm:pt modelId="{7CCE9375-53E9-44C9-96D2-E26EDD8F42E6}" type="parTrans" cxnId="{944F20C4-32CE-4B64-84AF-43C5C1042DB1}">
      <dgm:prSet/>
      <dgm:spPr/>
      <dgm:t>
        <a:bodyPr/>
        <a:lstStyle/>
        <a:p>
          <a:endParaRPr lang="en-US"/>
        </a:p>
      </dgm:t>
    </dgm:pt>
    <dgm:pt modelId="{A235A20B-93DC-44E4-9BD2-11BE2D578078}" type="sibTrans" cxnId="{944F20C4-32CE-4B64-84AF-43C5C1042DB1}">
      <dgm:prSet/>
      <dgm:spPr/>
      <dgm:t>
        <a:bodyPr/>
        <a:lstStyle/>
        <a:p>
          <a:endParaRPr lang="en-US"/>
        </a:p>
      </dgm:t>
    </dgm:pt>
    <dgm:pt modelId="{000D3175-4B57-4251-9996-450E4A98733C}">
      <dgm:prSet custT="1"/>
      <dgm:spPr/>
      <dgm:t>
        <a:bodyPr/>
        <a:lstStyle/>
        <a:p>
          <a:pPr marL="0">
            <a:buNone/>
          </a:pPr>
          <a:r>
            <a:rPr lang="en-US" sz="1800" dirty="0">
              <a:solidFill>
                <a:schemeClr val="tx2"/>
              </a:solidFill>
            </a:rPr>
            <a:t>Total selected aspects of beneficiary contacts and contain identifying info like case #s and date.</a:t>
          </a:r>
        </a:p>
      </dgm:t>
    </dgm:pt>
    <dgm:pt modelId="{8C2211D9-DE5D-4E2F-B3F2-7D2962A7B920}" type="parTrans" cxnId="{8B286F19-5E43-45EA-A4D0-5A021A1760C6}">
      <dgm:prSet/>
      <dgm:spPr/>
      <dgm:t>
        <a:bodyPr/>
        <a:lstStyle/>
        <a:p>
          <a:endParaRPr lang="en-US"/>
        </a:p>
      </dgm:t>
    </dgm:pt>
    <dgm:pt modelId="{028E11C8-692C-49B1-9F97-CCC23EEF0D54}" type="sibTrans" cxnId="{8B286F19-5E43-45EA-A4D0-5A021A1760C6}">
      <dgm:prSet/>
      <dgm:spPr/>
      <dgm:t>
        <a:bodyPr/>
        <a:lstStyle/>
        <a:p>
          <a:endParaRPr lang="en-US"/>
        </a:p>
      </dgm:t>
    </dgm:pt>
    <dgm:pt modelId="{F5EEF605-A521-4736-9A7F-833688F932F9}">
      <dgm:prSet custT="1"/>
      <dgm:spPr/>
      <dgm:t>
        <a:bodyPr/>
        <a:lstStyle/>
        <a:p>
          <a:r>
            <a:rPr lang="en-US" sz="2200" b="1" dirty="0"/>
            <a:t>CMS Unique IDs</a:t>
          </a:r>
          <a:endParaRPr lang="en-US" sz="2200" i="0" dirty="0"/>
        </a:p>
      </dgm:t>
    </dgm:pt>
    <dgm:pt modelId="{8D72F797-A38D-4AC2-882E-5AE267264906}" type="parTrans" cxnId="{D92E44D1-02E9-417C-96A8-3481BD6E3251}">
      <dgm:prSet/>
      <dgm:spPr/>
      <dgm:t>
        <a:bodyPr/>
        <a:lstStyle/>
        <a:p>
          <a:endParaRPr lang="en-US"/>
        </a:p>
      </dgm:t>
    </dgm:pt>
    <dgm:pt modelId="{327120FA-5E0A-4D6C-960B-2DE513F82FC2}" type="sibTrans" cxnId="{D92E44D1-02E9-417C-96A8-3481BD6E3251}">
      <dgm:prSet/>
      <dgm:spPr/>
      <dgm:t>
        <a:bodyPr/>
        <a:lstStyle/>
        <a:p>
          <a:endParaRPr lang="en-US"/>
        </a:p>
      </dgm:t>
    </dgm:pt>
    <dgm:pt modelId="{A6A315F7-F609-4A9E-9A1D-ABFFA939AF91}">
      <dgm:prSet custT="1"/>
      <dgm:spPr/>
      <dgm:t>
        <a:bodyPr/>
        <a:lstStyle/>
        <a:p>
          <a:pPr marL="0">
            <a:buNone/>
          </a:pPr>
          <a:r>
            <a:rPr lang="en-US" sz="1800" dirty="0"/>
            <a:t>Available only to directors and assistant directors - lists team members and their Unique IDs</a:t>
          </a:r>
        </a:p>
      </dgm:t>
    </dgm:pt>
    <dgm:pt modelId="{30D4F60F-9083-4268-A970-28BBBE7DF4C7}" type="parTrans" cxnId="{2BBF0ED5-D6BC-45CF-9251-A099B91D2179}">
      <dgm:prSet/>
      <dgm:spPr/>
      <dgm:t>
        <a:bodyPr/>
        <a:lstStyle/>
        <a:p>
          <a:endParaRPr lang="en-US"/>
        </a:p>
      </dgm:t>
    </dgm:pt>
    <dgm:pt modelId="{6D53EA05-E28F-46B1-BA61-46BCC462F416}" type="sibTrans" cxnId="{2BBF0ED5-D6BC-45CF-9251-A099B91D2179}">
      <dgm:prSet/>
      <dgm:spPr/>
      <dgm:t>
        <a:bodyPr/>
        <a:lstStyle/>
        <a:p>
          <a:endParaRPr lang="en-US"/>
        </a:p>
      </dgm:t>
    </dgm:pt>
    <dgm:pt modelId="{EC00A097-4449-4A69-8EA1-5A96DE35A9FF}" type="pres">
      <dgm:prSet presAssocID="{7A097CC3-EF61-4827-B22D-D67DE460E60A}" presName="Name0" presStyleCnt="0">
        <dgm:presLayoutVars>
          <dgm:dir/>
          <dgm:animLvl val="lvl"/>
          <dgm:resizeHandles val="exact"/>
        </dgm:presLayoutVars>
      </dgm:prSet>
      <dgm:spPr/>
    </dgm:pt>
    <dgm:pt modelId="{37D3DB2E-C1DB-40D6-ACA6-35AE89FAAE6E}" type="pres">
      <dgm:prSet presAssocID="{ED7FA5A9-4ACE-4E0D-88D7-99CA4AEC2A81}" presName="linNode" presStyleCnt="0"/>
      <dgm:spPr/>
    </dgm:pt>
    <dgm:pt modelId="{D49E04B8-AE9D-4FC0-A4F5-002922A91722}" type="pres">
      <dgm:prSet presAssocID="{ED7FA5A9-4ACE-4E0D-88D7-99CA4AEC2A81}" presName="parentText" presStyleLbl="node1" presStyleIdx="0" presStyleCnt="5">
        <dgm:presLayoutVars>
          <dgm:chMax val="1"/>
          <dgm:bulletEnabled val="1"/>
        </dgm:presLayoutVars>
      </dgm:prSet>
      <dgm:spPr/>
    </dgm:pt>
    <dgm:pt modelId="{3C06055A-C0FF-4BB9-AF45-B2F59E18E98B}" type="pres">
      <dgm:prSet presAssocID="{ED7FA5A9-4ACE-4E0D-88D7-99CA4AEC2A81}" presName="descendantText" presStyleLbl="alignAccFollowNode1" presStyleIdx="0" presStyleCnt="5">
        <dgm:presLayoutVars>
          <dgm:bulletEnabled val="1"/>
        </dgm:presLayoutVars>
      </dgm:prSet>
      <dgm:spPr/>
    </dgm:pt>
    <dgm:pt modelId="{F59E924C-F601-4613-8BEF-4DDA74F25B5F}" type="pres">
      <dgm:prSet presAssocID="{3B9BC9BF-AC93-4991-8ABE-7E344D299731}" presName="sp" presStyleCnt="0"/>
      <dgm:spPr/>
    </dgm:pt>
    <dgm:pt modelId="{27EF1093-ABB3-4DC4-9989-E8C91C166ADE}" type="pres">
      <dgm:prSet presAssocID="{74E5A917-1DC4-48C9-8CDA-B8610E2531A8}" presName="linNode" presStyleCnt="0"/>
      <dgm:spPr/>
    </dgm:pt>
    <dgm:pt modelId="{EEFAF5E4-242D-43C2-B890-A6180597AE0A}" type="pres">
      <dgm:prSet presAssocID="{74E5A917-1DC4-48C9-8CDA-B8610E2531A8}" presName="parentText" presStyleLbl="node1" presStyleIdx="1" presStyleCnt="5">
        <dgm:presLayoutVars>
          <dgm:chMax val="1"/>
          <dgm:bulletEnabled val="1"/>
        </dgm:presLayoutVars>
      </dgm:prSet>
      <dgm:spPr/>
    </dgm:pt>
    <dgm:pt modelId="{C99D8102-1911-4D14-A353-3FC41E858313}" type="pres">
      <dgm:prSet presAssocID="{74E5A917-1DC4-48C9-8CDA-B8610E2531A8}" presName="descendantText" presStyleLbl="alignAccFollowNode1" presStyleIdx="1" presStyleCnt="5">
        <dgm:presLayoutVars>
          <dgm:bulletEnabled val="1"/>
        </dgm:presLayoutVars>
      </dgm:prSet>
      <dgm:spPr/>
    </dgm:pt>
    <dgm:pt modelId="{CF406307-E65D-4B65-B75D-2277F5166520}" type="pres">
      <dgm:prSet presAssocID="{0B2316D1-3978-4B29-BFA3-6ADDF1F19112}" presName="sp" presStyleCnt="0"/>
      <dgm:spPr/>
    </dgm:pt>
    <dgm:pt modelId="{A6787732-380F-4129-B5F5-561DC3B9CD4F}" type="pres">
      <dgm:prSet presAssocID="{F5EEF605-A521-4736-9A7F-833688F932F9}" presName="linNode" presStyleCnt="0"/>
      <dgm:spPr/>
    </dgm:pt>
    <dgm:pt modelId="{4B12C2BC-F866-4079-B586-89FAFCC68461}" type="pres">
      <dgm:prSet presAssocID="{F5EEF605-A521-4736-9A7F-833688F932F9}" presName="parentText" presStyleLbl="node1" presStyleIdx="2" presStyleCnt="5">
        <dgm:presLayoutVars>
          <dgm:chMax val="1"/>
          <dgm:bulletEnabled val="1"/>
        </dgm:presLayoutVars>
      </dgm:prSet>
      <dgm:spPr/>
    </dgm:pt>
    <dgm:pt modelId="{DAF30D55-2AAD-4CA1-8457-0CA4539C5B91}" type="pres">
      <dgm:prSet presAssocID="{F5EEF605-A521-4736-9A7F-833688F932F9}" presName="descendantText" presStyleLbl="alignAccFollowNode1" presStyleIdx="2" presStyleCnt="5">
        <dgm:presLayoutVars>
          <dgm:bulletEnabled val="1"/>
        </dgm:presLayoutVars>
      </dgm:prSet>
      <dgm:spPr/>
    </dgm:pt>
    <dgm:pt modelId="{2E8E589C-B489-47BB-A693-7970DFDCF4AC}" type="pres">
      <dgm:prSet presAssocID="{327120FA-5E0A-4D6C-960B-2DE513F82FC2}" presName="sp" presStyleCnt="0"/>
      <dgm:spPr/>
    </dgm:pt>
    <dgm:pt modelId="{8892966E-F9AB-426A-AA4A-1F6A181ED806}" type="pres">
      <dgm:prSet presAssocID="{93BDE839-6E42-40E9-8DAD-F6C2D38847A4}" presName="linNode" presStyleCnt="0"/>
      <dgm:spPr/>
    </dgm:pt>
    <dgm:pt modelId="{D19EA3BE-AD5A-4DE6-8961-7EEBA75AAD20}" type="pres">
      <dgm:prSet presAssocID="{93BDE839-6E42-40E9-8DAD-F6C2D38847A4}" presName="parentText" presStyleLbl="node1" presStyleIdx="3" presStyleCnt="5">
        <dgm:presLayoutVars>
          <dgm:chMax val="1"/>
          <dgm:bulletEnabled val="1"/>
        </dgm:presLayoutVars>
      </dgm:prSet>
      <dgm:spPr/>
    </dgm:pt>
    <dgm:pt modelId="{526E4A9D-787C-4A08-8D63-7226F6D7CB78}" type="pres">
      <dgm:prSet presAssocID="{93BDE839-6E42-40E9-8DAD-F6C2D38847A4}" presName="descendantText" presStyleLbl="alignAccFollowNode1" presStyleIdx="3" presStyleCnt="5">
        <dgm:presLayoutVars>
          <dgm:bulletEnabled val="1"/>
        </dgm:presLayoutVars>
      </dgm:prSet>
      <dgm:spPr/>
    </dgm:pt>
    <dgm:pt modelId="{0F408C47-94BC-4F6A-AA52-CE074C63FFCB}" type="pres">
      <dgm:prSet presAssocID="{C7BE6B95-9829-47EB-87D9-95171C8D1DE9}" presName="sp" presStyleCnt="0"/>
      <dgm:spPr/>
    </dgm:pt>
    <dgm:pt modelId="{EB94978C-478A-44DE-BF59-243D6D62EC56}" type="pres">
      <dgm:prSet presAssocID="{C111B235-2962-49E8-9CA2-151E32F6E89A}" presName="linNode" presStyleCnt="0"/>
      <dgm:spPr/>
    </dgm:pt>
    <dgm:pt modelId="{3A4C5ACC-66FB-43E4-B082-1ED62A422286}" type="pres">
      <dgm:prSet presAssocID="{C111B235-2962-49E8-9CA2-151E32F6E89A}" presName="parentText" presStyleLbl="node1" presStyleIdx="4" presStyleCnt="5">
        <dgm:presLayoutVars>
          <dgm:chMax val="1"/>
          <dgm:bulletEnabled val="1"/>
        </dgm:presLayoutVars>
      </dgm:prSet>
      <dgm:spPr/>
    </dgm:pt>
    <dgm:pt modelId="{54E3227D-C36D-4A90-9E78-BEE2CB5AB465}" type="pres">
      <dgm:prSet presAssocID="{C111B235-2962-49E8-9CA2-151E32F6E89A}" presName="descendantText" presStyleLbl="alignAccFollowNode1" presStyleIdx="4" presStyleCnt="5">
        <dgm:presLayoutVars>
          <dgm:bulletEnabled val="1"/>
        </dgm:presLayoutVars>
      </dgm:prSet>
      <dgm:spPr/>
    </dgm:pt>
  </dgm:ptLst>
  <dgm:cxnLst>
    <dgm:cxn modelId="{0A583303-9A24-4C93-ADDA-87F70694C2AD}" type="presOf" srcId="{000D3175-4B57-4251-9996-450E4A98733C}" destId="{54E3227D-C36D-4A90-9E78-BEE2CB5AB465}" srcOrd="0" destOrd="0" presId="urn:microsoft.com/office/officeart/2005/8/layout/vList5"/>
    <dgm:cxn modelId="{84062F08-4DE5-4B81-BB2E-B3D396D1FF26}" type="presOf" srcId="{74E5A917-1DC4-48C9-8CDA-B8610E2531A8}" destId="{EEFAF5E4-242D-43C2-B890-A6180597AE0A}" srcOrd="0" destOrd="0" presId="urn:microsoft.com/office/officeart/2005/8/layout/vList5"/>
    <dgm:cxn modelId="{8B286F19-5E43-45EA-A4D0-5A021A1760C6}" srcId="{C111B235-2962-49E8-9CA2-151E32F6E89A}" destId="{000D3175-4B57-4251-9996-450E4A98733C}" srcOrd="0" destOrd="0" parTransId="{8C2211D9-DE5D-4E2F-B3F2-7D2962A7B920}" sibTransId="{028E11C8-692C-49B1-9F97-CCC23EEF0D54}"/>
    <dgm:cxn modelId="{D41D1B23-68FF-4EB7-8ED9-751E714C13BD}" srcId="{ED7FA5A9-4ACE-4E0D-88D7-99CA4AEC2A81}" destId="{3B87B555-AE38-4E70-AFCD-685866EFC0A1}" srcOrd="0" destOrd="0" parTransId="{69483988-DB4F-4AD6-A333-ECD0800CF84B}" sibTransId="{336A4805-378C-4C88-98B2-C815E5CAD5A2}"/>
    <dgm:cxn modelId="{559BCF67-1504-4C57-B090-634A64A2A236}" type="presOf" srcId="{3B87B555-AE38-4E70-AFCD-685866EFC0A1}" destId="{3C06055A-C0FF-4BB9-AF45-B2F59E18E98B}" srcOrd="0" destOrd="0" presId="urn:microsoft.com/office/officeart/2005/8/layout/vList5"/>
    <dgm:cxn modelId="{C686814C-04FC-42A4-B5A0-8CF68D0E665B}" srcId="{7A097CC3-EF61-4827-B22D-D67DE460E60A}" destId="{ED7FA5A9-4ACE-4E0D-88D7-99CA4AEC2A81}" srcOrd="0" destOrd="0" parTransId="{994BB440-0F52-41AE-86CA-C6B8E49709F0}" sibTransId="{3B9BC9BF-AC93-4991-8ABE-7E344D299731}"/>
    <dgm:cxn modelId="{37D75455-8098-4C0E-B852-0B3D4EA6C01B}" srcId="{7A097CC3-EF61-4827-B22D-D67DE460E60A}" destId="{74E5A917-1DC4-48C9-8CDA-B8610E2531A8}" srcOrd="1" destOrd="0" parTransId="{20092148-9FE1-4414-9EDE-62D35FC3E8AC}" sibTransId="{0B2316D1-3978-4B29-BFA3-6ADDF1F19112}"/>
    <dgm:cxn modelId="{AE0A257A-CAF3-41F3-9E27-F11AB3A5E904}" type="presOf" srcId="{C111B235-2962-49E8-9CA2-151E32F6E89A}" destId="{3A4C5ACC-66FB-43E4-B082-1ED62A422286}" srcOrd="0" destOrd="0" presId="urn:microsoft.com/office/officeart/2005/8/layout/vList5"/>
    <dgm:cxn modelId="{2BB71A7B-4A55-4882-84F9-3147CFB9B9FE}" type="presOf" srcId="{394A8C4A-2047-4103-A578-C849E8342DFE}" destId="{C99D8102-1911-4D14-A353-3FC41E858313}" srcOrd="0" destOrd="0" presId="urn:microsoft.com/office/officeart/2005/8/layout/vList5"/>
    <dgm:cxn modelId="{B9880F7C-EB27-429C-8B51-0B753C1DED52}" type="presOf" srcId="{93BDE839-6E42-40E9-8DAD-F6C2D38847A4}" destId="{D19EA3BE-AD5A-4DE6-8961-7EEBA75AAD20}" srcOrd="0" destOrd="0" presId="urn:microsoft.com/office/officeart/2005/8/layout/vList5"/>
    <dgm:cxn modelId="{D25CBF91-F2C8-4C1D-ACF6-B8201A03A258}" type="presOf" srcId="{A6A315F7-F609-4A9E-9A1D-ABFFA939AF91}" destId="{DAF30D55-2AAD-4CA1-8457-0CA4539C5B91}" srcOrd="0" destOrd="0" presId="urn:microsoft.com/office/officeart/2005/8/layout/vList5"/>
    <dgm:cxn modelId="{DAA4EA91-84CA-40B5-866A-B55E6D90BEDE}" type="presOf" srcId="{7A097CC3-EF61-4827-B22D-D67DE460E60A}" destId="{EC00A097-4449-4A69-8EA1-5A96DE35A9FF}" srcOrd="0" destOrd="0" presId="urn:microsoft.com/office/officeart/2005/8/layout/vList5"/>
    <dgm:cxn modelId="{8172069B-03AB-4318-A79A-777677333F9D}" type="presOf" srcId="{94F0856E-4BCA-45B4-9E11-FC8E204CFE13}" destId="{526E4A9D-787C-4A08-8D63-7226F6D7CB78}" srcOrd="0" destOrd="0" presId="urn:microsoft.com/office/officeart/2005/8/layout/vList5"/>
    <dgm:cxn modelId="{EDD039A9-751A-4E7D-AE5F-400C87EC5B0A}" srcId="{7A097CC3-EF61-4827-B22D-D67DE460E60A}" destId="{93BDE839-6E42-40E9-8DAD-F6C2D38847A4}" srcOrd="3" destOrd="0" parTransId="{290F7CF7-D8E8-4D22-A750-8A7F80F8760F}" sibTransId="{C7BE6B95-9829-47EB-87D9-95171C8D1DE9}"/>
    <dgm:cxn modelId="{944F20C4-32CE-4B64-84AF-43C5C1042DB1}" srcId="{7A097CC3-EF61-4827-B22D-D67DE460E60A}" destId="{C111B235-2962-49E8-9CA2-151E32F6E89A}" srcOrd="4" destOrd="0" parTransId="{7CCE9375-53E9-44C9-96D2-E26EDD8F42E6}" sibTransId="{A235A20B-93DC-44E4-9BD2-11BE2D578078}"/>
    <dgm:cxn modelId="{D92E44D1-02E9-417C-96A8-3481BD6E3251}" srcId="{7A097CC3-EF61-4827-B22D-D67DE460E60A}" destId="{F5EEF605-A521-4736-9A7F-833688F932F9}" srcOrd="2" destOrd="0" parTransId="{8D72F797-A38D-4AC2-882E-5AE267264906}" sibTransId="{327120FA-5E0A-4D6C-960B-2DE513F82FC2}"/>
    <dgm:cxn modelId="{2BBF0ED5-D6BC-45CF-9251-A099B91D2179}" srcId="{F5EEF605-A521-4736-9A7F-833688F932F9}" destId="{A6A315F7-F609-4A9E-9A1D-ABFFA939AF91}" srcOrd="0" destOrd="0" parTransId="{30D4F60F-9083-4268-A970-28BBBE7DF4C7}" sibTransId="{6D53EA05-E28F-46B1-BA61-46BCC462F416}"/>
    <dgm:cxn modelId="{24A872DA-7E75-49DA-A735-5651426C30CA}" type="presOf" srcId="{F5EEF605-A521-4736-9A7F-833688F932F9}" destId="{4B12C2BC-F866-4079-B586-89FAFCC68461}" srcOrd="0" destOrd="0" presId="urn:microsoft.com/office/officeart/2005/8/layout/vList5"/>
    <dgm:cxn modelId="{E3F86FDD-1B37-49EC-A9FA-C85FBC3D8372}" srcId="{74E5A917-1DC4-48C9-8CDA-B8610E2531A8}" destId="{394A8C4A-2047-4103-A578-C849E8342DFE}" srcOrd="0" destOrd="0" parTransId="{4301BAD0-D629-4131-ABAB-983F7BE30DBC}" sibTransId="{27AB37FE-F813-46DC-A044-C82305BBC30E}"/>
    <dgm:cxn modelId="{7E2562FE-F873-4F29-B105-5E9631C1DD85}" type="presOf" srcId="{ED7FA5A9-4ACE-4E0D-88D7-99CA4AEC2A81}" destId="{D49E04B8-AE9D-4FC0-A4F5-002922A91722}" srcOrd="0" destOrd="0" presId="urn:microsoft.com/office/officeart/2005/8/layout/vList5"/>
    <dgm:cxn modelId="{FEB045FF-8ACA-4048-B5A3-E83E4D71F4DB}" srcId="{93BDE839-6E42-40E9-8DAD-F6C2D38847A4}" destId="{94F0856E-4BCA-45B4-9E11-FC8E204CFE13}" srcOrd="0" destOrd="0" parTransId="{B3D6929E-5A34-4980-8925-247D865631ED}" sibTransId="{F2828BD9-F387-4B62-BF1F-561D175711FE}"/>
    <dgm:cxn modelId="{88B0E101-0770-4E9F-8966-6E5B76F22DE3}" type="presParOf" srcId="{EC00A097-4449-4A69-8EA1-5A96DE35A9FF}" destId="{37D3DB2E-C1DB-40D6-ACA6-35AE89FAAE6E}" srcOrd="0" destOrd="0" presId="urn:microsoft.com/office/officeart/2005/8/layout/vList5"/>
    <dgm:cxn modelId="{BBFD03F9-B6C1-4B5C-A588-333776EB9F6B}" type="presParOf" srcId="{37D3DB2E-C1DB-40D6-ACA6-35AE89FAAE6E}" destId="{D49E04B8-AE9D-4FC0-A4F5-002922A91722}" srcOrd="0" destOrd="0" presId="urn:microsoft.com/office/officeart/2005/8/layout/vList5"/>
    <dgm:cxn modelId="{A2078C32-20A6-4FCE-B5B5-8C2CCA00C1E4}" type="presParOf" srcId="{37D3DB2E-C1DB-40D6-ACA6-35AE89FAAE6E}" destId="{3C06055A-C0FF-4BB9-AF45-B2F59E18E98B}" srcOrd="1" destOrd="0" presId="urn:microsoft.com/office/officeart/2005/8/layout/vList5"/>
    <dgm:cxn modelId="{D461D1B2-0576-4194-A97B-CC668160240A}" type="presParOf" srcId="{EC00A097-4449-4A69-8EA1-5A96DE35A9FF}" destId="{F59E924C-F601-4613-8BEF-4DDA74F25B5F}" srcOrd="1" destOrd="0" presId="urn:microsoft.com/office/officeart/2005/8/layout/vList5"/>
    <dgm:cxn modelId="{A0618EC7-F355-446D-ADAF-12AC83548D03}" type="presParOf" srcId="{EC00A097-4449-4A69-8EA1-5A96DE35A9FF}" destId="{27EF1093-ABB3-4DC4-9989-E8C91C166ADE}" srcOrd="2" destOrd="0" presId="urn:microsoft.com/office/officeart/2005/8/layout/vList5"/>
    <dgm:cxn modelId="{60D3F952-817E-43E4-8D74-80E25A5E3013}" type="presParOf" srcId="{27EF1093-ABB3-4DC4-9989-E8C91C166ADE}" destId="{EEFAF5E4-242D-43C2-B890-A6180597AE0A}" srcOrd="0" destOrd="0" presId="urn:microsoft.com/office/officeart/2005/8/layout/vList5"/>
    <dgm:cxn modelId="{FA2DAFEB-295E-44DB-8830-AF66DCF8AE86}" type="presParOf" srcId="{27EF1093-ABB3-4DC4-9989-E8C91C166ADE}" destId="{C99D8102-1911-4D14-A353-3FC41E858313}" srcOrd="1" destOrd="0" presId="urn:microsoft.com/office/officeart/2005/8/layout/vList5"/>
    <dgm:cxn modelId="{4DD8D5EE-BE60-48F8-91D1-BA2CDF67FA8D}" type="presParOf" srcId="{EC00A097-4449-4A69-8EA1-5A96DE35A9FF}" destId="{CF406307-E65D-4B65-B75D-2277F5166520}" srcOrd="3" destOrd="0" presId="urn:microsoft.com/office/officeart/2005/8/layout/vList5"/>
    <dgm:cxn modelId="{92B67E07-FAAE-4660-AEB5-566EBC0600DD}" type="presParOf" srcId="{EC00A097-4449-4A69-8EA1-5A96DE35A9FF}" destId="{A6787732-380F-4129-B5F5-561DC3B9CD4F}" srcOrd="4" destOrd="0" presId="urn:microsoft.com/office/officeart/2005/8/layout/vList5"/>
    <dgm:cxn modelId="{0DACD22F-E5F2-4FC7-A3A5-D5C06F42B1A5}" type="presParOf" srcId="{A6787732-380F-4129-B5F5-561DC3B9CD4F}" destId="{4B12C2BC-F866-4079-B586-89FAFCC68461}" srcOrd="0" destOrd="0" presId="urn:microsoft.com/office/officeart/2005/8/layout/vList5"/>
    <dgm:cxn modelId="{B1C68DCF-9F67-4FA8-8D2A-69A5A4925125}" type="presParOf" srcId="{A6787732-380F-4129-B5F5-561DC3B9CD4F}" destId="{DAF30D55-2AAD-4CA1-8457-0CA4539C5B91}" srcOrd="1" destOrd="0" presId="urn:microsoft.com/office/officeart/2005/8/layout/vList5"/>
    <dgm:cxn modelId="{E8FD4803-3F6A-41F8-B001-F741BD670CB6}" type="presParOf" srcId="{EC00A097-4449-4A69-8EA1-5A96DE35A9FF}" destId="{2E8E589C-B489-47BB-A693-7970DFDCF4AC}" srcOrd="5" destOrd="0" presId="urn:microsoft.com/office/officeart/2005/8/layout/vList5"/>
    <dgm:cxn modelId="{95BBC3B5-455F-42FE-8088-01136B14E3A4}" type="presParOf" srcId="{EC00A097-4449-4A69-8EA1-5A96DE35A9FF}" destId="{8892966E-F9AB-426A-AA4A-1F6A181ED806}" srcOrd="6" destOrd="0" presId="urn:microsoft.com/office/officeart/2005/8/layout/vList5"/>
    <dgm:cxn modelId="{948C3FB6-4884-4FA6-A811-088313226AB6}" type="presParOf" srcId="{8892966E-F9AB-426A-AA4A-1F6A181ED806}" destId="{D19EA3BE-AD5A-4DE6-8961-7EEBA75AAD20}" srcOrd="0" destOrd="0" presId="urn:microsoft.com/office/officeart/2005/8/layout/vList5"/>
    <dgm:cxn modelId="{E950B50C-F6F4-493F-807A-830470345338}" type="presParOf" srcId="{8892966E-F9AB-426A-AA4A-1F6A181ED806}" destId="{526E4A9D-787C-4A08-8D63-7226F6D7CB78}" srcOrd="1" destOrd="0" presId="urn:microsoft.com/office/officeart/2005/8/layout/vList5"/>
    <dgm:cxn modelId="{9671C0DC-5BC6-4B62-AE5D-5902A9BFA978}" type="presParOf" srcId="{EC00A097-4449-4A69-8EA1-5A96DE35A9FF}" destId="{0F408C47-94BC-4F6A-AA52-CE074C63FFCB}" srcOrd="7" destOrd="0" presId="urn:microsoft.com/office/officeart/2005/8/layout/vList5"/>
    <dgm:cxn modelId="{BCCA2510-C4A8-47E4-88AB-3251E66246EC}" type="presParOf" srcId="{EC00A097-4449-4A69-8EA1-5A96DE35A9FF}" destId="{EB94978C-478A-44DE-BF59-243D6D62EC56}" srcOrd="8" destOrd="0" presId="urn:microsoft.com/office/officeart/2005/8/layout/vList5"/>
    <dgm:cxn modelId="{07FBAF66-7385-4464-A881-B6378CDBA72B}" type="presParOf" srcId="{EB94978C-478A-44DE-BF59-243D6D62EC56}" destId="{3A4C5ACC-66FB-43E4-B082-1ED62A422286}" srcOrd="0" destOrd="0" presId="urn:microsoft.com/office/officeart/2005/8/layout/vList5"/>
    <dgm:cxn modelId="{34759051-E60D-4CDA-8D39-1FE321DFC233}" type="presParOf" srcId="{EB94978C-478A-44DE-BF59-243D6D62EC56}" destId="{54E3227D-C36D-4A90-9E78-BEE2CB5AB4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D8432-D614-482A-ACA2-F2694A2B73F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7F497AC-2A01-406E-B43C-A31769C11AF2}">
      <dgm:prSet phldrT="[Text]"/>
      <dgm:spPr/>
      <dgm:t>
        <a:bodyPr/>
        <a:lstStyle/>
        <a:p>
          <a:pPr>
            <a:lnSpc>
              <a:spcPct val="100000"/>
            </a:lnSpc>
          </a:pPr>
          <a:r>
            <a:rPr lang="en-US" dirty="0"/>
            <a:t>Performance Measures Reports</a:t>
          </a:r>
        </a:p>
      </dgm:t>
    </dgm:pt>
    <dgm:pt modelId="{7E8AB7F9-6E76-4B49-B06C-C332E487BA4F}" type="parTrans" cxnId="{4F1AEC2D-470F-4125-8032-A96FF04EA8D9}">
      <dgm:prSet/>
      <dgm:spPr/>
      <dgm:t>
        <a:bodyPr/>
        <a:lstStyle/>
        <a:p>
          <a:endParaRPr lang="en-US"/>
        </a:p>
      </dgm:t>
    </dgm:pt>
    <dgm:pt modelId="{568B9D61-B44F-489F-8833-DAFB5378CB4B}" type="sibTrans" cxnId="{4F1AEC2D-470F-4125-8032-A96FF04EA8D9}">
      <dgm:prSet/>
      <dgm:spPr/>
      <dgm:t>
        <a:bodyPr/>
        <a:lstStyle/>
        <a:p>
          <a:endParaRPr lang="en-US"/>
        </a:p>
      </dgm:t>
    </dgm:pt>
    <dgm:pt modelId="{7070E20B-8C6A-4A6B-AAA0-BAE63B549127}">
      <dgm:prSet phldrT="[Text]"/>
      <dgm:spPr/>
      <dgm:t>
        <a:bodyPr/>
        <a:lstStyle/>
        <a:p>
          <a:pPr>
            <a:lnSpc>
              <a:spcPct val="100000"/>
            </a:lnSpc>
          </a:pPr>
          <a:r>
            <a:rPr lang="en-US" dirty="0"/>
            <a:t>Resource Report</a:t>
          </a:r>
        </a:p>
      </dgm:t>
    </dgm:pt>
    <dgm:pt modelId="{53F3B73B-9DAC-4D40-8D2F-9E6B7AEF1D7C}" type="parTrans" cxnId="{B1CD4214-9457-464A-BEF2-2F7710620449}">
      <dgm:prSet/>
      <dgm:spPr/>
      <dgm:t>
        <a:bodyPr/>
        <a:lstStyle/>
        <a:p>
          <a:endParaRPr lang="en-US"/>
        </a:p>
      </dgm:t>
    </dgm:pt>
    <dgm:pt modelId="{9E3693B7-76CA-49B5-BC4B-7564D464326B}" type="sibTrans" cxnId="{B1CD4214-9457-464A-BEF2-2F7710620449}">
      <dgm:prSet/>
      <dgm:spPr/>
      <dgm:t>
        <a:bodyPr/>
        <a:lstStyle/>
        <a:p>
          <a:endParaRPr lang="en-US"/>
        </a:p>
      </dgm:t>
    </dgm:pt>
    <dgm:pt modelId="{6FB94742-D71D-4D23-BE89-A81180C17C53}">
      <dgm:prSet phldrT="[Text]"/>
      <dgm:spPr/>
      <dgm:t>
        <a:bodyPr/>
        <a:lstStyle/>
        <a:p>
          <a:pPr>
            <a:lnSpc>
              <a:spcPct val="100000"/>
            </a:lnSpc>
          </a:pPr>
          <a:r>
            <a:rPr lang="en-US" dirty="0"/>
            <a:t>Data Exports</a:t>
          </a:r>
        </a:p>
      </dgm:t>
    </dgm:pt>
    <dgm:pt modelId="{3BC69804-BCE8-4AE3-8ED9-1111A5AE5A35}" type="parTrans" cxnId="{7D203892-C7AB-442E-AD40-CCBA42EC318D}">
      <dgm:prSet/>
      <dgm:spPr/>
      <dgm:t>
        <a:bodyPr/>
        <a:lstStyle/>
        <a:p>
          <a:endParaRPr lang="en-US"/>
        </a:p>
      </dgm:t>
    </dgm:pt>
    <dgm:pt modelId="{FDB093A2-6DFA-494D-A494-8F8C1B6CF577}" type="sibTrans" cxnId="{7D203892-C7AB-442E-AD40-CCBA42EC318D}">
      <dgm:prSet/>
      <dgm:spPr/>
      <dgm:t>
        <a:bodyPr/>
        <a:lstStyle/>
        <a:p>
          <a:endParaRPr lang="en-US"/>
        </a:p>
      </dgm:t>
    </dgm:pt>
    <dgm:pt modelId="{1C3E1885-14BC-48F4-A542-F58BBB216D14}">
      <dgm:prSet phldrT="[Text]"/>
      <dgm:spPr/>
      <dgm:t>
        <a:bodyPr/>
        <a:lstStyle/>
        <a:p>
          <a:pPr>
            <a:lnSpc>
              <a:spcPct val="100000"/>
            </a:lnSpc>
          </a:pPr>
          <a:r>
            <a:rPr lang="en-US" dirty="0"/>
            <a:t>Calendar year or less (any date range within that maximum)</a:t>
          </a:r>
        </a:p>
      </dgm:t>
    </dgm:pt>
    <dgm:pt modelId="{50CF9019-BB10-451A-91A0-EC9C21DB5A1B}" type="parTrans" cxnId="{CAC7C39C-3BAA-457B-BF25-3D97A68486F6}">
      <dgm:prSet/>
      <dgm:spPr/>
      <dgm:t>
        <a:bodyPr/>
        <a:lstStyle/>
        <a:p>
          <a:endParaRPr lang="en-US"/>
        </a:p>
      </dgm:t>
    </dgm:pt>
    <dgm:pt modelId="{8E122782-033F-47BC-A871-3255A1969CB9}" type="sibTrans" cxnId="{CAC7C39C-3BAA-457B-BF25-3D97A68486F6}">
      <dgm:prSet/>
      <dgm:spPr/>
      <dgm:t>
        <a:bodyPr/>
        <a:lstStyle/>
        <a:p>
          <a:endParaRPr lang="en-US"/>
        </a:p>
      </dgm:t>
    </dgm:pt>
    <dgm:pt modelId="{BD48E031-6611-4A0B-9795-CBAD97EF654F}">
      <dgm:prSet phldrT="[Text]"/>
      <dgm:spPr/>
      <dgm:t>
        <a:bodyPr/>
        <a:lstStyle/>
        <a:p>
          <a:pPr>
            <a:lnSpc>
              <a:spcPct val="100000"/>
            </a:lnSpc>
          </a:pPr>
          <a:r>
            <a:rPr lang="en-US" dirty="0"/>
            <a:t>Up to a year, in monthly increments</a:t>
          </a:r>
        </a:p>
      </dgm:t>
    </dgm:pt>
    <dgm:pt modelId="{F8B28B01-1B4A-4ED5-88C0-3832C73E482B}" type="parTrans" cxnId="{0CD4AC06-3520-4239-A6C4-A9ACFDC1AA4E}">
      <dgm:prSet/>
      <dgm:spPr/>
      <dgm:t>
        <a:bodyPr/>
        <a:lstStyle/>
        <a:p>
          <a:endParaRPr lang="en-US"/>
        </a:p>
      </dgm:t>
    </dgm:pt>
    <dgm:pt modelId="{2156DEC4-7481-4AC7-8C86-2747BAC72E61}" type="sibTrans" cxnId="{0CD4AC06-3520-4239-A6C4-A9ACFDC1AA4E}">
      <dgm:prSet/>
      <dgm:spPr/>
      <dgm:t>
        <a:bodyPr/>
        <a:lstStyle/>
        <a:p>
          <a:endParaRPr lang="en-US"/>
        </a:p>
      </dgm:t>
    </dgm:pt>
    <dgm:pt modelId="{0740ED60-EDD0-4409-B8C8-BFD747AD2DF1}">
      <dgm:prSet phldrT="[Text]"/>
      <dgm:spPr/>
      <dgm:t>
        <a:bodyPr/>
        <a:lstStyle/>
        <a:p>
          <a:pPr>
            <a:lnSpc>
              <a:spcPct val="100000"/>
            </a:lnSpc>
          </a:pPr>
          <a:r>
            <a:rPr lang="en-US" dirty="0"/>
            <a:t>One month maximum (any days within that maximum)</a:t>
          </a:r>
        </a:p>
      </dgm:t>
    </dgm:pt>
    <dgm:pt modelId="{98883DE4-3EC1-4469-A426-179A2F949603}" type="parTrans" cxnId="{37F60483-586B-47E3-A9D5-3E7D30A57AF5}">
      <dgm:prSet/>
      <dgm:spPr/>
      <dgm:t>
        <a:bodyPr/>
        <a:lstStyle/>
        <a:p>
          <a:endParaRPr lang="en-US"/>
        </a:p>
      </dgm:t>
    </dgm:pt>
    <dgm:pt modelId="{A65F2D9F-6208-4F01-8104-710FAB21BA7D}" type="sibTrans" cxnId="{37F60483-586B-47E3-A9D5-3E7D30A57AF5}">
      <dgm:prSet/>
      <dgm:spPr/>
      <dgm:t>
        <a:bodyPr/>
        <a:lstStyle/>
        <a:p>
          <a:endParaRPr lang="en-US"/>
        </a:p>
      </dgm:t>
    </dgm:pt>
    <dgm:pt modelId="{E7706ED7-85BA-4A67-9053-FAC98F6F1FD3}">
      <dgm:prSet phldrT="[Text]"/>
      <dgm:spPr/>
      <dgm:t>
        <a:bodyPr/>
        <a:lstStyle/>
        <a:p>
          <a:pPr>
            <a:lnSpc>
              <a:spcPct val="100000"/>
            </a:lnSpc>
          </a:pPr>
          <a:r>
            <a:rPr lang="en-US" dirty="0"/>
            <a:t>Summary Reports</a:t>
          </a:r>
        </a:p>
      </dgm:t>
    </dgm:pt>
    <dgm:pt modelId="{105D32AD-A0C8-43D0-98D5-8742565268F6}" type="parTrans" cxnId="{D53B8252-0490-4D72-992A-FC1ADF25EE9C}">
      <dgm:prSet/>
      <dgm:spPr/>
      <dgm:t>
        <a:bodyPr/>
        <a:lstStyle/>
        <a:p>
          <a:endParaRPr lang="en-US"/>
        </a:p>
      </dgm:t>
    </dgm:pt>
    <dgm:pt modelId="{E028AAE0-3B92-4D4F-A0A4-54ED79E758E7}" type="sibTrans" cxnId="{D53B8252-0490-4D72-992A-FC1ADF25EE9C}">
      <dgm:prSet/>
      <dgm:spPr/>
      <dgm:t>
        <a:bodyPr/>
        <a:lstStyle/>
        <a:p>
          <a:endParaRPr lang="en-US"/>
        </a:p>
      </dgm:t>
    </dgm:pt>
    <dgm:pt modelId="{248DE750-1331-429D-8954-BD1E0D7D0916}">
      <dgm:prSet phldrT="[Text]"/>
      <dgm:spPr/>
      <dgm:t>
        <a:bodyPr/>
        <a:lstStyle/>
        <a:p>
          <a:pPr>
            <a:lnSpc>
              <a:spcPct val="100000"/>
            </a:lnSpc>
          </a:pPr>
          <a:r>
            <a:rPr lang="en-US" dirty="0"/>
            <a:t>Six month maximum (any date range within that maximum)</a:t>
          </a:r>
        </a:p>
      </dgm:t>
    </dgm:pt>
    <dgm:pt modelId="{770B8294-9719-4276-9BBE-9CD8D8F7637B}" type="parTrans" cxnId="{31FD90B2-ACFB-4A70-A81B-470E744E43EF}">
      <dgm:prSet/>
      <dgm:spPr/>
      <dgm:t>
        <a:bodyPr/>
        <a:lstStyle/>
        <a:p>
          <a:endParaRPr lang="en-US"/>
        </a:p>
      </dgm:t>
    </dgm:pt>
    <dgm:pt modelId="{9ABD2C16-B5FC-4B1B-BCE4-AE0A3A8E7924}" type="sibTrans" cxnId="{31FD90B2-ACFB-4A70-A81B-470E744E43EF}">
      <dgm:prSet/>
      <dgm:spPr/>
      <dgm:t>
        <a:bodyPr/>
        <a:lstStyle/>
        <a:p>
          <a:endParaRPr lang="en-US"/>
        </a:p>
      </dgm:t>
    </dgm:pt>
    <dgm:pt modelId="{A1EF7884-66BB-4EB7-882C-B3E5456F452E}" type="pres">
      <dgm:prSet presAssocID="{8EFD8432-D614-482A-ACA2-F2694A2B73F1}" presName="root" presStyleCnt="0">
        <dgm:presLayoutVars>
          <dgm:dir/>
          <dgm:resizeHandles val="exact"/>
        </dgm:presLayoutVars>
      </dgm:prSet>
      <dgm:spPr/>
    </dgm:pt>
    <dgm:pt modelId="{9C60258A-3CF7-44BE-93A3-092655BFB15D}" type="pres">
      <dgm:prSet presAssocID="{D7F497AC-2A01-406E-B43C-A31769C11AF2}" presName="compNode" presStyleCnt="0"/>
      <dgm:spPr/>
    </dgm:pt>
    <dgm:pt modelId="{7EC1AC91-95C3-423D-B04F-7D7FDB347918}" type="pres">
      <dgm:prSet presAssocID="{D7F497AC-2A01-406E-B43C-A31769C11AF2}" presName="bgRect" presStyleLbl="bgShp" presStyleIdx="0" presStyleCnt="4"/>
      <dgm:spPr/>
    </dgm:pt>
    <dgm:pt modelId="{C576D6F8-945D-4A24-A732-72F0EF60CF7E}" type="pres">
      <dgm:prSet presAssocID="{D7F497AC-2A01-406E-B43C-A31769C11A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D2D19824-4EAF-4D10-9435-37427599F5B4}" type="pres">
      <dgm:prSet presAssocID="{D7F497AC-2A01-406E-B43C-A31769C11AF2}" presName="spaceRect" presStyleCnt="0"/>
      <dgm:spPr/>
    </dgm:pt>
    <dgm:pt modelId="{3AE3CFCB-84F2-43EC-BA4F-C4C1315D9E8C}" type="pres">
      <dgm:prSet presAssocID="{D7F497AC-2A01-406E-B43C-A31769C11AF2}" presName="parTx" presStyleLbl="revTx" presStyleIdx="0" presStyleCnt="8">
        <dgm:presLayoutVars>
          <dgm:chMax val="0"/>
          <dgm:chPref val="0"/>
        </dgm:presLayoutVars>
      </dgm:prSet>
      <dgm:spPr/>
    </dgm:pt>
    <dgm:pt modelId="{43AE02EE-6175-4C75-8718-5B62CE38823F}" type="pres">
      <dgm:prSet presAssocID="{D7F497AC-2A01-406E-B43C-A31769C11AF2}" presName="desTx" presStyleLbl="revTx" presStyleIdx="1" presStyleCnt="8">
        <dgm:presLayoutVars/>
      </dgm:prSet>
      <dgm:spPr/>
    </dgm:pt>
    <dgm:pt modelId="{9FAFB0E2-2983-43F4-884F-62B83AAF04ED}" type="pres">
      <dgm:prSet presAssocID="{568B9D61-B44F-489F-8833-DAFB5378CB4B}" presName="sibTrans" presStyleCnt="0"/>
      <dgm:spPr/>
    </dgm:pt>
    <dgm:pt modelId="{84DD1969-B46E-4508-A363-38187B09602C}" type="pres">
      <dgm:prSet presAssocID="{7070E20B-8C6A-4A6B-AAA0-BAE63B549127}" presName="compNode" presStyleCnt="0"/>
      <dgm:spPr/>
    </dgm:pt>
    <dgm:pt modelId="{6A50F9C2-274E-443F-92C6-56D35DBF0C92}" type="pres">
      <dgm:prSet presAssocID="{7070E20B-8C6A-4A6B-AAA0-BAE63B549127}" presName="bgRect" presStyleLbl="bgShp" presStyleIdx="1" presStyleCnt="4"/>
      <dgm:spPr/>
    </dgm:pt>
    <dgm:pt modelId="{B3ACDA9C-B7E0-4678-973D-D7CA5E91BA40}" type="pres">
      <dgm:prSet presAssocID="{7070E20B-8C6A-4A6B-AAA0-BAE63B5491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FB590FE-EBBA-4107-8703-2823568A64F1}" type="pres">
      <dgm:prSet presAssocID="{7070E20B-8C6A-4A6B-AAA0-BAE63B549127}" presName="spaceRect" presStyleCnt="0"/>
      <dgm:spPr/>
    </dgm:pt>
    <dgm:pt modelId="{8EDBABE1-1249-4456-B538-B751B2EF310B}" type="pres">
      <dgm:prSet presAssocID="{7070E20B-8C6A-4A6B-AAA0-BAE63B549127}" presName="parTx" presStyleLbl="revTx" presStyleIdx="2" presStyleCnt="8">
        <dgm:presLayoutVars>
          <dgm:chMax val="0"/>
          <dgm:chPref val="0"/>
        </dgm:presLayoutVars>
      </dgm:prSet>
      <dgm:spPr/>
    </dgm:pt>
    <dgm:pt modelId="{D16CBA96-DD4D-4B2A-A4FD-A72053B1C8EC}" type="pres">
      <dgm:prSet presAssocID="{7070E20B-8C6A-4A6B-AAA0-BAE63B549127}" presName="desTx" presStyleLbl="revTx" presStyleIdx="3" presStyleCnt="8">
        <dgm:presLayoutVars/>
      </dgm:prSet>
      <dgm:spPr/>
    </dgm:pt>
    <dgm:pt modelId="{1F60BC09-4261-435B-A610-378BA4E707CD}" type="pres">
      <dgm:prSet presAssocID="{9E3693B7-76CA-49B5-BC4B-7564D464326B}" presName="sibTrans" presStyleCnt="0"/>
      <dgm:spPr/>
    </dgm:pt>
    <dgm:pt modelId="{63FABF91-EF0B-473B-827D-3CB1FF63A37E}" type="pres">
      <dgm:prSet presAssocID="{E7706ED7-85BA-4A67-9053-FAC98F6F1FD3}" presName="compNode" presStyleCnt="0"/>
      <dgm:spPr/>
    </dgm:pt>
    <dgm:pt modelId="{A5C7B888-618F-432C-9243-A1212353BCA9}" type="pres">
      <dgm:prSet presAssocID="{E7706ED7-85BA-4A67-9053-FAC98F6F1FD3}" presName="bgRect" presStyleLbl="bgShp" presStyleIdx="2" presStyleCnt="4"/>
      <dgm:spPr/>
    </dgm:pt>
    <dgm:pt modelId="{BD5DFB1E-E8BF-4A8B-8F8A-FC3EA3D843D9}" type="pres">
      <dgm:prSet presAssocID="{E7706ED7-85BA-4A67-9053-FAC98F6F1F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D08863AB-5CDA-4583-8546-B9EF37F11D8C}" type="pres">
      <dgm:prSet presAssocID="{E7706ED7-85BA-4A67-9053-FAC98F6F1FD3}" presName="spaceRect" presStyleCnt="0"/>
      <dgm:spPr/>
    </dgm:pt>
    <dgm:pt modelId="{27C57E22-DC9D-400B-901A-F38BD3C67C6C}" type="pres">
      <dgm:prSet presAssocID="{E7706ED7-85BA-4A67-9053-FAC98F6F1FD3}" presName="parTx" presStyleLbl="revTx" presStyleIdx="4" presStyleCnt="8">
        <dgm:presLayoutVars>
          <dgm:chMax val="0"/>
          <dgm:chPref val="0"/>
        </dgm:presLayoutVars>
      </dgm:prSet>
      <dgm:spPr/>
    </dgm:pt>
    <dgm:pt modelId="{4E266440-78F3-4DBB-A48C-463D32808F19}" type="pres">
      <dgm:prSet presAssocID="{E7706ED7-85BA-4A67-9053-FAC98F6F1FD3}" presName="desTx" presStyleLbl="revTx" presStyleIdx="5" presStyleCnt="8">
        <dgm:presLayoutVars/>
      </dgm:prSet>
      <dgm:spPr/>
    </dgm:pt>
    <dgm:pt modelId="{B71309AE-90EA-4976-8B93-D7355450A66D}" type="pres">
      <dgm:prSet presAssocID="{E028AAE0-3B92-4D4F-A0A4-54ED79E758E7}" presName="sibTrans" presStyleCnt="0"/>
      <dgm:spPr/>
    </dgm:pt>
    <dgm:pt modelId="{955F0DB9-CDCB-45EE-B409-F2DC784EF8C0}" type="pres">
      <dgm:prSet presAssocID="{6FB94742-D71D-4D23-BE89-A81180C17C53}" presName="compNode" presStyleCnt="0"/>
      <dgm:spPr/>
    </dgm:pt>
    <dgm:pt modelId="{DBC22C10-533F-488E-BB38-A3D591B4480B}" type="pres">
      <dgm:prSet presAssocID="{6FB94742-D71D-4D23-BE89-A81180C17C53}" presName="bgRect" presStyleLbl="bgShp" presStyleIdx="3" presStyleCnt="4"/>
      <dgm:spPr/>
    </dgm:pt>
    <dgm:pt modelId="{C69ADF75-B1F3-48AA-AFB3-35A6EDBA15D5}" type="pres">
      <dgm:prSet presAssocID="{6FB94742-D71D-4D23-BE89-A81180C17C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A88E0CA-BCF1-45D8-A834-438CD9807710}" type="pres">
      <dgm:prSet presAssocID="{6FB94742-D71D-4D23-BE89-A81180C17C53}" presName="spaceRect" presStyleCnt="0"/>
      <dgm:spPr/>
    </dgm:pt>
    <dgm:pt modelId="{A518913F-0C73-4A88-8207-9AC7A5A8E65F}" type="pres">
      <dgm:prSet presAssocID="{6FB94742-D71D-4D23-BE89-A81180C17C53}" presName="parTx" presStyleLbl="revTx" presStyleIdx="6" presStyleCnt="8">
        <dgm:presLayoutVars>
          <dgm:chMax val="0"/>
          <dgm:chPref val="0"/>
        </dgm:presLayoutVars>
      </dgm:prSet>
      <dgm:spPr/>
    </dgm:pt>
    <dgm:pt modelId="{DD90A181-CE57-4F31-829E-8826D40C19F0}" type="pres">
      <dgm:prSet presAssocID="{6FB94742-D71D-4D23-BE89-A81180C17C53}" presName="desTx" presStyleLbl="revTx" presStyleIdx="7" presStyleCnt="8">
        <dgm:presLayoutVars/>
      </dgm:prSet>
      <dgm:spPr/>
    </dgm:pt>
  </dgm:ptLst>
  <dgm:cxnLst>
    <dgm:cxn modelId="{0CD4AC06-3520-4239-A6C4-A9ACFDC1AA4E}" srcId="{7070E20B-8C6A-4A6B-AAA0-BAE63B549127}" destId="{BD48E031-6611-4A0B-9795-CBAD97EF654F}" srcOrd="0" destOrd="0" parTransId="{F8B28B01-1B4A-4ED5-88C0-3832C73E482B}" sibTransId="{2156DEC4-7481-4AC7-8C86-2747BAC72E61}"/>
    <dgm:cxn modelId="{B1CD4214-9457-464A-BEF2-2F7710620449}" srcId="{8EFD8432-D614-482A-ACA2-F2694A2B73F1}" destId="{7070E20B-8C6A-4A6B-AAA0-BAE63B549127}" srcOrd="1" destOrd="0" parTransId="{53F3B73B-9DAC-4D40-8D2F-9E6B7AEF1D7C}" sibTransId="{9E3693B7-76CA-49B5-BC4B-7564D464326B}"/>
    <dgm:cxn modelId="{4F1AEC2D-470F-4125-8032-A96FF04EA8D9}" srcId="{8EFD8432-D614-482A-ACA2-F2694A2B73F1}" destId="{D7F497AC-2A01-406E-B43C-A31769C11AF2}" srcOrd="0" destOrd="0" parTransId="{7E8AB7F9-6E76-4B49-B06C-C332E487BA4F}" sibTransId="{568B9D61-B44F-489F-8833-DAFB5378CB4B}"/>
    <dgm:cxn modelId="{D53B8252-0490-4D72-992A-FC1ADF25EE9C}" srcId="{8EFD8432-D614-482A-ACA2-F2694A2B73F1}" destId="{E7706ED7-85BA-4A67-9053-FAC98F6F1FD3}" srcOrd="2" destOrd="0" parTransId="{105D32AD-A0C8-43D0-98D5-8742565268F6}" sibTransId="{E028AAE0-3B92-4D4F-A0A4-54ED79E758E7}"/>
    <dgm:cxn modelId="{7E248380-E967-4A20-B426-C2C56C483D51}" type="presOf" srcId="{6FB94742-D71D-4D23-BE89-A81180C17C53}" destId="{A518913F-0C73-4A88-8207-9AC7A5A8E65F}" srcOrd="0" destOrd="0" presId="urn:microsoft.com/office/officeart/2018/2/layout/IconVerticalSolidList"/>
    <dgm:cxn modelId="{37F60483-586B-47E3-A9D5-3E7D30A57AF5}" srcId="{6FB94742-D71D-4D23-BE89-A81180C17C53}" destId="{0740ED60-EDD0-4409-B8C8-BFD747AD2DF1}" srcOrd="0" destOrd="0" parTransId="{98883DE4-3EC1-4469-A426-179A2F949603}" sibTransId="{A65F2D9F-6208-4F01-8104-710FAB21BA7D}"/>
    <dgm:cxn modelId="{43C9C886-08B2-4FF8-B812-25EF21510E97}" type="presOf" srcId="{248DE750-1331-429D-8954-BD1E0D7D0916}" destId="{4E266440-78F3-4DBB-A48C-463D32808F19}" srcOrd="0" destOrd="0" presId="urn:microsoft.com/office/officeart/2018/2/layout/IconVerticalSolidList"/>
    <dgm:cxn modelId="{7D203892-C7AB-442E-AD40-CCBA42EC318D}" srcId="{8EFD8432-D614-482A-ACA2-F2694A2B73F1}" destId="{6FB94742-D71D-4D23-BE89-A81180C17C53}" srcOrd="3" destOrd="0" parTransId="{3BC69804-BCE8-4AE3-8ED9-1111A5AE5A35}" sibTransId="{FDB093A2-6DFA-494D-A494-8F8C1B6CF577}"/>
    <dgm:cxn modelId="{CAC7C39C-3BAA-457B-BF25-3D97A68486F6}" srcId="{D7F497AC-2A01-406E-B43C-A31769C11AF2}" destId="{1C3E1885-14BC-48F4-A542-F58BBB216D14}" srcOrd="0" destOrd="0" parTransId="{50CF9019-BB10-451A-91A0-EC9C21DB5A1B}" sibTransId="{8E122782-033F-47BC-A871-3255A1969CB9}"/>
    <dgm:cxn modelId="{A9B83AA6-6472-41C7-9C1B-5ED42135F1D3}" type="presOf" srcId="{D7F497AC-2A01-406E-B43C-A31769C11AF2}" destId="{3AE3CFCB-84F2-43EC-BA4F-C4C1315D9E8C}" srcOrd="0" destOrd="0" presId="urn:microsoft.com/office/officeart/2018/2/layout/IconVerticalSolidList"/>
    <dgm:cxn modelId="{31FD90B2-ACFB-4A70-A81B-470E744E43EF}" srcId="{E7706ED7-85BA-4A67-9053-FAC98F6F1FD3}" destId="{248DE750-1331-429D-8954-BD1E0D7D0916}" srcOrd="0" destOrd="0" parTransId="{770B8294-9719-4276-9BBE-9CD8D8F7637B}" sibTransId="{9ABD2C16-B5FC-4B1B-BCE4-AE0A3A8E7924}"/>
    <dgm:cxn modelId="{ED01C7B2-A912-4E0E-A043-8C54DEABC581}" type="presOf" srcId="{7070E20B-8C6A-4A6B-AAA0-BAE63B549127}" destId="{8EDBABE1-1249-4456-B538-B751B2EF310B}" srcOrd="0" destOrd="0" presId="urn:microsoft.com/office/officeart/2018/2/layout/IconVerticalSolidList"/>
    <dgm:cxn modelId="{FCA12CB9-706D-499C-83C9-35EF03AD5874}" type="presOf" srcId="{8EFD8432-D614-482A-ACA2-F2694A2B73F1}" destId="{A1EF7884-66BB-4EB7-882C-B3E5456F452E}" srcOrd="0" destOrd="0" presId="urn:microsoft.com/office/officeart/2018/2/layout/IconVerticalSolidList"/>
    <dgm:cxn modelId="{9325A6DF-C204-422C-A533-7174485A5097}" type="presOf" srcId="{BD48E031-6611-4A0B-9795-CBAD97EF654F}" destId="{D16CBA96-DD4D-4B2A-A4FD-A72053B1C8EC}" srcOrd="0" destOrd="0" presId="urn:microsoft.com/office/officeart/2018/2/layout/IconVerticalSolidList"/>
    <dgm:cxn modelId="{4DA8ABEC-7BB0-47C7-A530-088064DD1CE0}" type="presOf" srcId="{E7706ED7-85BA-4A67-9053-FAC98F6F1FD3}" destId="{27C57E22-DC9D-400B-901A-F38BD3C67C6C}" srcOrd="0" destOrd="0" presId="urn:microsoft.com/office/officeart/2018/2/layout/IconVerticalSolidList"/>
    <dgm:cxn modelId="{3BAF09F8-B57F-461E-91BE-A001B7D44828}" type="presOf" srcId="{1C3E1885-14BC-48F4-A542-F58BBB216D14}" destId="{43AE02EE-6175-4C75-8718-5B62CE38823F}" srcOrd="0" destOrd="0" presId="urn:microsoft.com/office/officeart/2018/2/layout/IconVerticalSolidList"/>
    <dgm:cxn modelId="{9276AEFA-3BAC-48F7-9455-FAE39821CF0A}" type="presOf" srcId="{0740ED60-EDD0-4409-B8C8-BFD747AD2DF1}" destId="{DD90A181-CE57-4F31-829E-8826D40C19F0}" srcOrd="0" destOrd="0" presId="urn:microsoft.com/office/officeart/2018/2/layout/IconVerticalSolidList"/>
    <dgm:cxn modelId="{05932E68-97F7-48AA-99FD-4EEBA0684295}" type="presParOf" srcId="{A1EF7884-66BB-4EB7-882C-B3E5456F452E}" destId="{9C60258A-3CF7-44BE-93A3-092655BFB15D}" srcOrd="0" destOrd="0" presId="urn:microsoft.com/office/officeart/2018/2/layout/IconVerticalSolidList"/>
    <dgm:cxn modelId="{72237C53-DF93-40AF-A242-46054BBBF823}" type="presParOf" srcId="{9C60258A-3CF7-44BE-93A3-092655BFB15D}" destId="{7EC1AC91-95C3-423D-B04F-7D7FDB347918}" srcOrd="0" destOrd="0" presId="urn:microsoft.com/office/officeart/2018/2/layout/IconVerticalSolidList"/>
    <dgm:cxn modelId="{E64C2A43-3173-486F-A05C-FECF60007A04}" type="presParOf" srcId="{9C60258A-3CF7-44BE-93A3-092655BFB15D}" destId="{C576D6F8-945D-4A24-A732-72F0EF60CF7E}" srcOrd="1" destOrd="0" presId="urn:microsoft.com/office/officeart/2018/2/layout/IconVerticalSolidList"/>
    <dgm:cxn modelId="{42337B8C-38D1-493B-BE5E-8E4532EE3162}" type="presParOf" srcId="{9C60258A-3CF7-44BE-93A3-092655BFB15D}" destId="{D2D19824-4EAF-4D10-9435-37427599F5B4}" srcOrd="2" destOrd="0" presId="urn:microsoft.com/office/officeart/2018/2/layout/IconVerticalSolidList"/>
    <dgm:cxn modelId="{EFDDC2CF-7E8B-46F4-9863-CBF43C14AB88}" type="presParOf" srcId="{9C60258A-3CF7-44BE-93A3-092655BFB15D}" destId="{3AE3CFCB-84F2-43EC-BA4F-C4C1315D9E8C}" srcOrd="3" destOrd="0" presId="urn:microsoft.com/office/officeart/2018/2/layout/IconVerticalSolidList"/>
    <dgm:cxn modelId="{BC8950A8-7250-4418-8EB6-D84765D6F05D}" type="presParOf" srcId="{9C60258A-3CF7-44BE-93A3-092655BFB15D}" destId="{43AE02EE-6175-4C75-8718-5B62CE38823F}" srcOrd="4" destOrd="0" presId="urn:microsoft.com/office/officeart/2018/2/layout/IconVerticalSolidList"/>
    <dgm:cxn modelId="{827988D3-B804-4980-8937-9417FD696FBD}" type="presParOf" srcId="{A1EF7884-66BB-4EB7-882C-B3E5456F452E}" destId="{9FAFB0E2-2983-43F4-884F-62B83AAF04ED}" srcOrd="1" destOrd="0" presId="urn:microsoft.com/office/officeart/2018/2/layout/IconVerticalSolidList"/>
    <dgm:cxn modelId="{1D884F96-B187-4AA9-AAB3-B7BB788358F8}" type="presParOf" srcId="{A1EF7884-66BB-4EB7-882C-B3E5456F452E}" destId="{84DD1969-B46E-4508-A363-38187B09602C}" srcOrd="2" destOrd="0" presId="urn:microsoft.com/office/officeart/2018/2/layout/IconVerticalSolidList"/>
    <dgm:cxn modelId="{5E8724DF-7A4F-4887-9F58-B542B8FA5DF4}" type="presParOf" srcId="{84DD1969-B46E-4508-A363-38187B09602C}" destId="{6A50F9C2-274E-443F-92C6-56D35DBF0C92}" srcOrd="0" destOrd="0" presId="urn:microsoft.com/office/officeart/2018/2/layout/IconVerticalSolidList"/>
    <dgm:cxn modelId="{DCC3836D-8664-4DB3-AB9B-2EACF9BC191B}" type="presParOf" srcId="{84DD1969-B46E-4508-A363-38187B09602C}" destId="{B3ACDA9C-B7E0-4678-973D-D7CA5E91BA40}" srcOrd="1" destOrd="0" presId="urn:microsoft.com/office/officeart/2018/2/layout/IconVerticalSolidList"/>
    <dgm:cxn modelId="{03E99AD7-EB94-4F65-B229-456EB09533FF}" type="presParOf" srcId="{84DD1969-B46E-4508-A363-38187B09602C}" destId="{CFB590FE-EBBA-4107-8703-2823568A64F1}" srcOrd="2" destOrd="0" presId="urn:microsoft.com/office/officeart/2018/2/layout/IconVerticalSolidList"/>
    <dgm:cxn modelId="{4333ED43-CE9A-40A2-BDD3-7286959DAE86}" type="presParOf" srcId="{84DD1969-B46E-4508-A363-38187B09602C}" destId="{8EDBABE1-1249-4456-B538-B751B2EF310B}" srcOrd="3" destOrd="0" presId="urn:microsoft.com/office/officeart/2018/2/layout/IconVerticalSolidList"/>
    <dgm:cxn modelId="{EE2CBDD4-6740-48BC-AFBF-C4E447A993E7}" type="presParOf" srcId="{84DD1969-B46E-4508-A363-38187B09602C}" destId="{D16CBA96-DD4D-4B2A-A4FD-A72053B1C8EC}" srcOrd="4" destOrd="0" presId="urn:microsoft.com/office/officeart/2018/2/layout/IconVerticalSolidList"/>
    <dgm:cxn modelId="{ACF8B393-9FA6-4F19-9263-BB37FDADE355}" type="presParOf" srcId="{A1EF7884-66BB-4EB7-882C-B3E5456F452E}" destId="{1F60BC09-4261-435B-A610-378BA4E707CD}" srcOrd="3" destOrd="0" presId="urn:microsoft.com/office/officeart/2018/2/layout/IconVerticalSolidList"/>
    <dgm:cxn modelId="{67EFD333-519A-42E8-9267-CD600A31455A}" type="presParOf" srcId="{A1EF7884-66BB-4EB7-882C-B3E5456F452E}" destId="{63FABF91-EF0B-473B-827D-3CB1FF63A37E}" srcOrd="4" destOrd="0" presId="urn:microsoft.com/office/officeart/2018/2/layout/IconVerticalSolidList"/>
    <dgm:cxn modelId="{A55C090B-FD54-470C-927A-6732D8AB6A81}" type="presParOf" srcId="{63FABF91-EF0B-473B-827D-3CB1FF63A37E}" destId="{A5C7B888-618F-432C-9243-A1212353BCA9}" srcOrd="0" destOrd="0" presId="urn:microsoft.com/office/officeart/2018/2/layout/IconVerticalSolidList"/>
    <dgm:cxn modelId="{DC8E4BB3-3E60-4DC7-83B2-8868C9E6090C}" type="presParOf" srcId="{63FABF91-EF0B-473B-827D-3CB1FF63A37E}" destId="{BD5DFB1E-E8BF-4A8B-8F8A-FC3EA3D843D9}" srcOrd="1" destOrd="0" presId="urn:microsoft.com/office/officeart/2018/2/layout/IconVerticalSolidList"/>
    <dgm:cxn modelId="{DB551C61-4A9B-4A42-9679-8DB7AB2CA34C}" type="presParOf" srcId="{63FABF91-EF0B-473B-827D-3CB1FF63A37E}" destId="{D08863AB-5CDA-4583-8546-B9EF37F11D8C}" srcOrd="2" destOrd="0" presId="urn:microsoft.com/office/officeart/2018/2/layout/IconVerticalSolidList"/>
    <dgm:cxn modelId="{C01FA997-F5DE-437B-B004-38901A170B1A}" type="presParOf" srcId="{63FABF91-EF0B-473B-827D-3CB1FF63A37E}" destId="{27C57E22-DC9D-400B-901A-F38BD3C67C6C}" srcOrd="3" destOrd="0" presId="urn:microsoft.com/office/officeart/2018/2/layout/IconVerticalSolidList"/>
    <dgm:cxn modelId="{22F32158-8631-4E02-8703-0BE5ECEC405B}" type="presParOf" srcId="{63FABF91-EF0B-473B-827D-3CB1FF63A37E}" destId="{4E266440-78F3-4DBB-A48C-463D32808F19}" srcOrd="4" destOrd="0" presId="urn:microsoft.com/office/officeart/2018/2/layout/IconVerticalSolidList"/>
    <dgm:cxn modelId="{7376A77B-D958-432E-A229-FC39BE206EE0}" type="presParOf" srcId="{A1EF7884-66BB-4EB7-882C-B3E5456F452E}" destId="{B71309AE-90EA-4976-8B93-D7355450A66D}" srcOrd="5" destOrd="0" presId="urn:microsoft.com/office/officeart/2018/2/layout/IconVerticalSolidList"/>
    <dgm:cxn modelId="{F060F45A-AE95-4F43-A2A0-A658679C91FE}" type="presParOf" srcId="{A1EF7884-66BB-4EB7-882C-B3E5456F452E}" destId="{955F0DB9-CDCB-45EE-B409-F2DC784EF8C0}" srcOrd="6" destOrd="0" presId="urn:microsoft.com/office/officeart/2018/2/layout/IconVerticalSolidList"/>
    <dgm:cxn modelId="{813EED8C-3DCD-4291-AF81-9A32D900EED3}" type="presParOf" srcId="{955F0DB9-CDCB-45EE-B409-F2DC784EF8C0}" destId="{DBC22C10-533F-488E-BB38-A3D591B4480B}" srcOrd="0" destOrd="0" presId="urn:microsoft.com/office/officeart/2018/2/layout/IconVerticalSolidList"/>
    <dgm:cxn modelId="{F28ABEC3-DF84-4FF6-A73F-77653C543DA9}" type="presParOf" srcId="{955F0DB9-CDCB-45EE-B409-F2DC784EF8C0}" destId="{C69ADF75-B1F3-48AA-AFB3-35A6EDBA15D5}" srcOrd="1" destOrd="0" presId="urn:microsoft.com/office/officeart/2018/2/layout/IconVerticalSolidList"/>
    <dgm:cxn modelId="{B2459A3D-D816-4D79-A219-E63398CE058D}" type="presParOf" srcId="{955F0DB9-CDCB-45EE-B409-F2DC784EF8C0}" destId="{0A88E0CA-BCF1-45D8-A834-438CD9807710}" srcOrd="2" destOrd="0" presId="urn:microsoft.com/office/officeart/2018/2/layout/IconVerticalSolidList"/>
    <dgm:cxn modelId="{1CEBDF11-33DC-4084-851F-C57F8A44A6C8}" type="presParOf" srcId="{955F0DB9-CDCB-45EE-B409-F2DC784EF8C0}" destId="{A518913F-0C73-4A88-8207-9AC7A5A8E65F}" srcOrd="3" destOrd="0" presId="urn:microsoft.com/office/officeart/2018/2/layout/IconVerticalSolidList"/>
    <dgm:cxn modelId="{24DDB2BE-CB8E-47CC-AF2B-45F16C6196AA}" type="presParOf" srcId="{955F0DB9-CDCB-45EE-B409-F2DC784EF8C0}" destId="{DD90A181-CE57-4F31-829E-8826D40C19F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EE4BD-D691-49CC-AE14-0D5BAB753D3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4E4C586-0F7C-407C-901E-76214A3966E9}">
      <dgm:prSet/>
      <dgm:spPr/>
      <dgm:t>
        <a:bodyPr/>
        <a:lstStyle/>
        <a:p>
          <a:pPr>
            <a:lnSpc>
              <a:spcPct val="100000"/>
            </a:lnSpc>
          </a:pPr>
          <a:r>
            <a:rPr lang="en-US" dirty="0"/>
            <a:t>Gathers metrics on the various demographics of team members</a:t>
          </a:r>
        </a:p>
      </dgm:t>
    </dgm:pt>
    <dgm:pt modelId="{FA2E758A-519A-40AC-B6C0-74D8905B18B8}" type="parTrans" cxnId="{C57EAF91-2497-4646-BD3A-A9208F9ECC98}">
      <dgm:prSet/>
      <dgm:spPr/>
      <dgm:t>
        <a:bodyPr/>
        <a:lstStyle/>
        <a:p>
          <a:endParaRPr lang="en-US"/>
        </a:p>
      </dgm:t>
    </dgm:pt>
    <dgm:pt modelId="{ACA935AF-AE4F-4EFD-BCF8-829A90C23580}" type="sibTrans" cxnId="{C57EAF91-2497-4646-BD3A-A9208F9ECC98}">
      <dgm:prSet/>
      <dgm:spPr/>
      <dgm:t>
        <a:bodyPr/>
        <a:lstStyle/>
        <a:p>
          <a:endParaRPr lang="en-US"/>
        </a:p>
      </dgm:t>
    </dgm:pt>
    <dgm:pt modelId="{95FC7F49-3605-4BBE-B192-6614BF56999B}">
      <dgm:prSet/>
      <dgm:spPr/>
      <dgm:t>
        <a:bodyPr/>
        <a:lstStyle/>
        <a:p>
          <a:pPr>
            <a:lnSpc>
              <a:spcPct val="100000"/>
            </a:lnSpc>
          </a:pPr>
          <a:r>
            <a:rPr lang="en-US" dirty="0"/>
            <a:t>A team member is deemed active if they have time entered during the report date range</a:t>
          </a:r>
        </a:p>
      </dgm:t>
    </dgm:pt>
    <dgm:pt modelId="{B2B6DC37-1E90-4BBD-B036-160BB9E56BE6}" type="parTrans" cxnId="{3B9ED815-02AD-4296-8E86-13B61D189D08}">
      <dgm:prSet/>
      <dgm:spPr/>
      <dgm:t>
        <a:bodyPr/>
        <a:lstStyle/>
        <a:p>
          <a:endParaRPr lang="en-US"/>
        </a:p>
      </dgm:t>
    </dgm:pt>
    <dgm:pt modelId="{4CF96212-D738-4DDF-836B-8D6C4E96E834}" type="sibTrans" cxnId="{3B9ED815-02AD-4296-8E86-13B61D189D08}">
      <dgm:prSet/>
      <dgm:spPr/>
      <dgm:t>
        <a:bodyPr/>
        <a:lstStyle/>
        <a:p>
          <a:endParaRPr lang="en-US"/>
        </a:p>
      </dgm:t>
    </dgm:pt>
    <dgm:pt modelId="{5455BEAB-9636-466C-A967-A40850488D10}">
      <dgm:prSet custT="1"/>
      <dgm:spPr/>
      <dgm:t>
        <a:bodyPr/>
        <a:lstStyle/>
        <a:p>
          <a:pPr>
            <a:lnSpc>
              <a:spcPct val="100000"/>
            </a:lnSpc>
          </a:pPr>
          <a:r>
            <a:rPr lang="en-US" sz="1700" dirty="0"/>
            <a:t>Any category on the team member’s Activity form </a:t>
          </a:r>
        </a:p>
      </dgm:t>
    </dgm:pt>
    <dgm:pt modelId="{087AD98D-4C9D-4A91-AD10-B2536EBD2BA6}" type="parTrans" cxnId="{8163DBD2-C80F-4399-9C0B-E3EA3D89E957}">
      <dgm:prSet/>
      <dgm:spPr/>
      <dgm:t>
        <a:bodyPr/>
        <a:lstStyle/>
        <a:p>
          <a:endParaRPr lang="en-US"/>
        </a:p>
      </dgm:t>
    </dgm:pt>
    <dgm:pt modelId="{EDFD93CF-D41C-4A2E-8889-1FA56B8544B6}" type="sibTrans" cxnId="{8163DBD2-C80F-4399-9C0B-E3EA3D89E957}">
      <dgm:prSet/>
      <dgm:spPr/>
      <dgm:t>
        <a:bodyPr/>
        <a:lstStyle/>
        <a:p>
          <a:endParaRPr lang="en-US"/>
        </a:p>
      </dgm:t>
    </dgm:pt>
    <dgm:pt modelId="{5CFADE5F-DAE6-4528-930F-507695C3245D}">
      <dgm:prSet custT="1"/>
      <dgm:spPr/>
      <dgm:t>
        <a:bodyPr/>
        <a:lstStyle/>
        <a:p>
          <a:pPr>
            <a:lnSpc>
              <a:spcPct val="100000"/>
            </a:lnSpc>
          </a:pPr>
          <a:r>
            <a:rPr lang="en-US" sz="1700" dirty="0"/>
            <a:t>Any form when named in *</a:t>
          </a:r>
          <a:r>
            <a:rPr lang="en-US" sz="1700" i="1" dirty="0"/>
            <a:t>Session Conducted By </a:t>
          </a:r>
          <a:r>
            <a:rPr lang="en-US" sz="1700" dirty="0"/>
            <a:t>field</a:t>
          </a:r>
        </a:p>
      </dgm:t>
    </dgm:pt>
    <dgm:pt modelId="{5126E72E-12BC-4DCF-9A59-A4786CBDFE37}" type="parTrans" cxnId="{F162FEA5-814F-42B1-B0CD-60654468FA9E}">
      <dgm:prSet/>
      <dgm:spPr/>
      <dgm:t>
        <a:bodyPr/>
        <a:lstStyle/>
        <a:p>
          <a:endParaRPr lang="en-US"/>
        </a:p>
      </dgm:t>
    </dgm:pt>
    <dgm:pt modelId="{043D52B0-4DF2-4AC7-8C47-61C848EA32E4}" type="sibTrans" cxnId="{F162FEA5-814F-42B1-B0CD-60654468FA9E}">
      <dgm:prSet/>
      <dgm:spPr/>
      <dgm:t>
        <a:bodyPr/>
        <a:lstStyle/>
        <a:p>
          <a:endParaRPr lang="en-US"/>
        </a:p>
      </dgm:t>
    </dgm:pt>
    <dgm:pt modelId="{70AA25FD-05CA-4B5E-870F-9B708842DC91}">
      <dgm:prSet/>
      <dgm:spPr/>
      <dgm:t>
        <a:bodyPr/>
        <a:lstStyle/>
        <a:p>
          <a:pPr>
            <a:lnSpc>
              <a:spcPct val="100000"/>
            </a:lnSpc>
          </a:pPr>
          <a:r>
            <a:rPr lang="en-US" dirty="0"/>
            <a:t>Training time is </a:t>
          </a:r>
          <a:r>
            <a:rPr lang="en-US" i="0" dirty="0"/>
            <a:t>currently</a:t>
          </a:r>
          <a:r>
            <a:rPr lang="en-US" dirty="0"/>
            <a:t> entered in the “Other” category on Activity Forms, which appears in the “Other Activities” column, but a new STARS training form is under development</a:t>
          </a:r>
        </a:p>
      </dgm:t>
    </dgm:pt>
    <dgm:pt modelId="{4A5ACD7C-4864-4525-99A2-55F1D96711B7}" type="parTrans" cxnId="{8CA74A65-3CDE-4645-9C45-440C03F9F555}">
      <dgm:prSet/>
      <dgm:spPr/>
      <dgm:t>
        <a:bodyPr/>
        <a:lstStyle/>
        <a:p>
          <a:endParaRPr lang="en-US"/>
        </a:p>
      </dgm:t>
    </dgm:pt>
    <dgm:pt modelId="{27001AFA-26A0-4BF0-80EE-A3DFE986C5B8}" type="sibTrans" cxnId="{8CA74A65-3CDE-4645-9C45-440C03F9F555}">
      <dgm:prSet/>
      <dgm:spPr/>
      <dgm:t>
        <a:bodyPr/>
        <a:lstStyle/>
        <a:p>
          <a:endParaRPr lang="en-US"/>
        </a:p>
      </dgm:t>
    </dgm:pt>
    <dgm:pt modelId="{F7FE6114-6BC5-4D6E-A11D-A9A96BC461BA}">
      <dgm:prSet custT="1"/>
      <dgm:spPr/>
      <dgm:t>
        <a:bodyPr/>
        <a:lstStyle/>
        <a:p>
          <a:pPr>
            <a:lnSpc>
              <a:spcPct val="100000"/>
            </a:lnSpc>
          </a:pPr>
          <a:r>
            <a:rPr lang="en-US" sz="1700" dirty="0"/>
            <a:t>Hours spent according to role, paid status, and type of work</a:t>
          </a:r>
        </a:p>
      </dgm:t>
    </dgm:pt>
    <dgm:pt modelId="{9E47518E-F68C-433E-89C3-C1F41B571EB1}" type="parTrans" cxnId="{F1C935C9-E76F-4178-B3C6-B381CC7710E2}">
      <dgm:prSet/>
      <dgm:spPr/>
      <dgm:t>
        <a:bodyPr/>
        <a:lstStyle/>
        <a:p>
          <a:endParaRPr lang="en-US"/>
        </a:p>
      </dgm:t>
    </dgm:pt>
    <dgm:pt modelId="{C6B8F99B-49B9-46D4-81E3-4FFB12FDBDA8}" type="sibTrans" cxnId="{F1C935C9-E76F-4178-B3C6-B381CC7710E2}">
      <dgm:prSet/>
      <dgm:spPr/>
      <dgm:t>
        <a:bodyPr/>
        <a:lstStyle/>
        <a:p>
          <a:endParaRPr lang="en-US"/>
        </a:p>
      </dgm:t>
    </dgm:pt>
    <dgm:pt modelId="{D50041F8-FDF6-4C95-AA1E-45A83B57F9E4}">
      <dgm:prSet custT="1"/>
      <dgm:spPr/>
      <dgm:t>
        <a:bodyPr/>
        <a:lstStyle/>
        <a:p>
          <a:pPr>
            <a:lnSpc>
              <a:spcPct val="100000"/>
            </a:lnSpc>
          </a:pPr>
          <a:r>
            <a:rPr lang="en-US" sz="1700" dirty="0"/>
            <a:t># of active team members by STARS role,  paid status, and characteristics</a:t>
          </a:r>
        </a:p>
      </dgm:t>
    </dgm:pt>
    <dgm:pt modelId="{DFA75547-9204-4ED1-8F60-867F5A228ACB}" type="parTrans" cxnId="{F4E14290-B39B-40DF-B618-458522448E0F}">
      <dgm:prSet/>
      <dgm:spPr/>
      <dgm:t>
        <a:bodyPr/>
        <a:lstStyle/>
        <a:p>
          <a:endParaRPr lang="en-US"/>
        </a:p>
      </dgm:t>
    </dgm:pt>
    <dgm:pt modelId="{EADEB31A-E6D7-4033-B6BA-C0376D20CB73}" type="sibTrans" cxnId="{F4E14290-B39B-40DF-B618-458522448E0F}">
      <dgm:prSet/>
      <dgm:spPr/>
      <dgm:t>
        <a:bodyPr/>
        <a:lstStyle/>
        <a:p>
          <a:endParaRPr lang="en-US"/>
        </a:p>
      </dgm:t>
    </dgm:pt>
    <dgm:pt modelId="{54A444B3-6855-4568-A3D1-855F082F2C3B}" type="pres">
      <dgm:prSet presAssocID="{347EE4BD-D691-49CC-AE14-0D5BAB753D33}" presName="root" presStyleCnt="0">
        <dgm:presLayoutVars>
          <dgm:dir/>
          <dgm:resizeHandles val="exact"/>
        </dgm:presLayoutVars>
      </dgm:prSet>
      <dgm:spPr/>
    </dgm:pt>
    <dgm:pt modelId="{5584A30A-3D4A-4CF6-9D8F-79738BFF7A5F}" type="pres">
      <dgm:prSet presAssocID="{E4E4C586-0F7C-407C-901E-76214A3966E9}" presName="compNode" presStyleCnt="0"/>
      <dgm:spPr/>
    </dgm:pt>
    <dgm:pt modelId="{6B57592C-6646-4686-A416-1AA327D2D3AC}" type="pres">
      <dgm:prSet presAssocID="{E4E4C586-0F7C-407C-901E-76214A3966E9}" presName="bgRect" presStyleLbl="bgShp" presStyleIdx="0" presStyleCnt="3"/>
      <dgm:spPr/>
    </dgm:pt>
    <dgm:pt modelId="{6CE8EC6A-8E1F-496B-9EC9-51F7031B1CFC}" type="pres">
      <dgm:prSet presAssocID="{E4E4C586-0F7C-407C-901E-76214A3966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294F98A7-1E91-4B51-AB7D-436696D4E3A4}" type="pres">
      <dgm:prSet presAssocID="{E4E4C586-0F7C-407C-901E-76214A3966E9}" presName="spaceRect" presStyleCnt="0"/>
      <dgm:spPr/>
    </dgm:pt>
    <dgm:pt modelId="{CE0824B4-04F7-44F9-ACE1-FFD8E8B95923}" type="pres">
      <dgm:prSet presAssocID="{E4E4C586-0F7C-407C-901E-76214A3966E9}" presName="parTx" presStyleLbl="revTx" presStyleIdx="0" presStyleCnt="5">
        <dgm:presLayoutVars>
          <dgm:chMax val="0"/>
          <dgm:chPref val="0"/>
        </dgm:presLayoutVars>
      </dgm:prSet>
      <dgm:spPr/>
    </dgm:pt>
    <dgm:pt modelId="{172BE79E-E61F-4D7F-AA0B-60DBA815837F}" type="pres">
      <dgm:prSet presAssocID="{E4E4C586-0F7C-407C-901E-76214A3966E9}" presName="desTx" presStyleLbl="revTx" presStyleIdx="1" presStyleCnt="5">
        <dgm:presLayoutVars/>
      </dgm:prSet>
      <dgm:spPr/>
    </dgm:pt>
    <dgm:pt modelId="{220CCD04-9A79-40E9-99D1-57DC0752877F}" type="pres">
      <dgm:prSet presAssocID="{ACA935AF-AE4F-4EFD-BCF8-829A90C23580}" presName="sibTrans" presStyleCnt="0"/>
      <dgm:spPr/>
    </dgm:pt>
    <dgm:pt modelId="{EEDE6391-120C-4222-8C28-3DB7B45F59E5}" type="pres">
      <dgm:prSet presAssocID="{95FC7F49-3605-4BBE-B192-6614BF56999B}" presName="compNode" presStyleCnt="0"/>
      <dgm:spPr/>
    </dgm:pt>
    <dgm:pt modelId="{5F7DF75C-5B3D-492E-AB18-684FF3DC496E}" type="pres">
      <dgm:prSet presAssocID="{95FC7F49-3605-4BBE-B192-6614BF56999B}" presName="bgRect" presStyleLbl="bgShp" presStyleIdx="1" presStyleCnt="3"/>
      <dgm:spPr/>
    </dgm:pt>
    <dgm:pt modelId="{0C5AD5F2-53FF-449E-9AB8-59E2B8D7D157}" type="pres">
      <dgm:prSet presAssocID="{95FC7F49-3605-4BBE-B192-6614BF5699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E0B1B1E9-8D2F-4153-A2D9-0C7F07E2077A}" type="pres">
      <dgm:prSet presAssocID="{95FC7F49-3605-4BBE-B192-6614BF56999B}" presName="spaceRect" presStyleCnt="0"/>
      <dgm:spPr/>
    </dgm:pt>
    <dgm:pt modelId="{29EC594B-D182-41F1-91B9-B08BE1A6A63D}" type="pres">
      <dgm:prSet presAssocID="{95FC7F49-3605-4BBE-B192-6614BF56999B}" presName="parTx" presStyleLbl="revTx" presStyleIdx="2" presStyleCnt="5">
        <dgm:presLayoutVars>
          <dgm:chMax val="0"/>
          <dgm:chPref val="0"/>
        </dgm:presLayoutVars>
      </dgm:prSet>
      <dgm:spPr/>
    </dgm:pt>
    <dgm:pt modelId="{3E692846-F1BD-41B8-A5AD-9C78AB615431}" type="pres">
      <dgm:prSet presAssocID="{95FC7F49-3605-4BBE-B192-6614BF56999B}" presName="desTx" presStyleLbl="revTx" presStyleIdx="3" presStyleCnt="5">
        <dgm:presLayoutVars/>
      </dgm:prSet>
      <dgm:spPr/>
    </dgm:pt>
    <dgm:pt modelId="{41579075-E8AF-407D-8A42-AFA7F7AEABB3}" type="pres">
      <dgm:prSet presAssocID="{4CF96212-D738-4DDF-836B-8D6C4E96E834}" presName="sibTrans" presStyleCnt="0"/>
      <dgm:spPr/>
    </dgm:pt>
    <dgm:pt modelId="{1530B99E-9A6A-40F7-A37A-A1DDF68EC688}" type="pres">
      <dgm:prSet presAssocID="{70AA25FD-05CA-4B5E-870F-9B708842DC91}" presName="compNode" presStyleCnt="0"/>
      <dgm:spPr/>
    </dgm:pt>
    <dgm:pt modelId="{AC9BE56C-B2B7-436D-B796-0FCD1CCB18A6}" type="pres">
      <dgm:prSet presAssocID="{70AA25FD-05CA-4B5E-870F-9B708842DC91}" presName="bgRect" presStyleLbl="bgShp" presStyleIdx="2" presStyleCnt="3"/>
      <dgm:spPr/>
    </dgm:pt>
    <dgm:pt modelId="{5679D6AE-0F66-47C7-B1C6-BA25D6483761}" type="pres">
      <dgm:prSet presAssocID="{70AA25FD-05CA-4B5E-870F-9B708842DC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15288CF9-C149-4BDD-A33E-1EA367DB4103}" type="pres">
      <dgm:prSet presAssocID="{70AA25FD-05CA-4B5E-870F-9B708842DC91}" presName="spaceRect" presStyleCnt="0"/>
      <dgm:spPr/>
    </dgm:pt>
    <dgm:pt modelId="{808B7D52-397F-460D-8B0F-ED856FC2676F}" type="pres">
      <dgm:prSet presAssocID="{70AA25FD-05CA-4B5E-870F-9B708842DC91}" presName="parTx" presStyleLbl="revTx" presStyleIdx="4" presStyleCnt="5">
        <dgm:presLayoutVars>
          <dgm:chMax val="0"/>
          <dgm:chPref val="0"/>
        </dgm:presLayoutVars>
      </dgm:prSet>
      <dgm:spPr/>
    </dgm:pt>
  </dgm:ptLst>
  <dgm:cxnLst>
    <dgm:cxn modelId="{3B9ED815-02AD-4296-8E86-13B61D189D08}" srcId="{347EE4BD-D691-49CC-AE14-0D5BAB753D33}" destId="{95FC7F49-3605-4BBE-B192-6614BF56999B}" srcOrd="1" destOrd="0" parTransId="{B2B6DC37-1E90-4BBD-B036-160BB9E56BE6}" sibTransId="{4CF96212-D738-4DDF-836B-8D6C4E96E834}"/>
    <dgm:cxn modelId="{30273122-90EE-4E3F-BFCF-E5866028549F}" type="presOf" srcId="{95FC7F49-3605-4BBE-B192-6614BF56999B}" destId="{29EC594B-D182-41F1-91B9-B08BE1A6A63D}" srcOrd="0" destOrd="0" presId="urn:microsoft.com/office/officeart/2018/2/layout/IconVerticalSolidList"/>
    <dgm:cxn modelId="{742AB929-F4E7-4589-832D-8E30406BE0F3}" type="presOf" srcId="{5CFADE5F-DAE6-4528-930F-507695C3245D}" destId="{3E692846-F1BD-41B8-A5AD-9C78AB615431}" srcOrd="0" destOrd="1" presId="urn:microsoft.com/office/officeart/2018/2/layout/IconVerticalSolidList"/>
    <dgm:cxn modelId="{6CF76A3E-353C-4CDF-A99C-488C2E968A00}" type="presOf" srcId="{D50041F8-FDF6-4C95-AA1E-45A83B57F9E4}" destId="{172BE79E-E61F-4D7F-AA0B-60DBA815837F}" srcOrd="0" destOrd="1" presId="urn:microsoft.com/office/officeart/2018/2/layout/IconVerticalSolidList"/>
    <dgm:cxn modelId="{085F9763-2789-4641-AC68-DD4D9127651A}" type="presOf" srcId="{70AA25FD-05CA-4B5E-870F-9B708842DC91}" destId="{808B7D52-397F-460D-8B0F-ED856FC2676F}" srcOrd="0" destOrd="0" presId="urn:microsoft.com/office/officeart/2018/2/layout/IconVerticalSolidList"/>
    <dgm:cxn modelId="{8CA74A65-3CDE-4645-9C45-440C03F9F555}" srcId="{347EE4BD-D691-49CC-AE14-0D5BAB753D33}" destId="{70AA25FD-05CA-4B5E-870F-9B708842DC91}" srcOrd="2" destOrd="0" parTransId="{4A5ACD7C-4864-4525-99A2-55F1D96711B7}" sibTransId="{27001AFA-26A0-4BF0-80EE-A3DFE986C5B8}"/>
    <dgm:cxn modelId="{515E0B4C-846D-4944-A421-0E62EE1E9B21}" type="presOf" srcId="{E4E4C586-0F7C-407C-901E-76214A3966E9}" destId="{CE0824B4-04F7-44F9-ACE1-FFD8E8B95923}" srcOrd="0" destOrd="0" presId="urn:microsoft.com/office/officeart/2018/2/layout/IconVerticalSolidList"/>
    <dgm:cxn modelId="{9801FD6D-8EEA-4B65-998E-B83148E0BC8C}" type="presOf" srcId="{5455BEAB-9636-466C-A967-A40850488D10}" destId="{3E692846-F1BD-41B8-A5AD-9C78AB615431}" srcOrd="0" destOrd="0" presId="urn:microsoft.com/office/officeart/2018/2/layout/IconVerticalSolidList"/>
    <dgm:cxn modelId="{F4E14290-B39B-40DF-B618-458522448E0F}" srcId="{E4E4C586-0F7C-407C-901E-76214A3966E9}" destId="{D50041F8-FDF6-4C95-AA1E-45A83B57F9E4}" srcOrd="1" destOrd="0" parTransId="{DFA75547-9204-4ED1-8F60-867F5A228ACB}" sibTransId="{EADEB31A-E6D7-4033-B6BA-C0376D20CB73}"/>
    <dgm:cxn modelId="{C57EAF91-2497-4646-BD3A-A9208F9ECC98}" srcId="{347EE4BD-D691-49CC-AE14-0D5BAB753D33}" destId="{E4E4C586-0F7C-407C-901E-76214A3966E9}" srcOrd="0" destOrd="0" parTransId="{FA2E758A-519A-40AC-B6C0-74D8905B18B8}" sibTransId="{ACA935AF-AE4F-4EFD-BCF8-829A90C23580}"/>
    <dgm:cxn modelId="{F162FEA5-814F-42B1-B0CD-60654468FA9E}" srcId="{95FC7F49-3605-4BBE-B192-6614BF56999B}" destId="{5CFADE5F-DAE6-4528-930F-507695C3245D}" srcOrd="1" destOrd="0" parTransId="{5126E72E-12BC-4DCF-9A59-A4786CBDFE37}" sibTransId="{043D52B0-4DF2-4AC7-8C47-61C848EA32E4}"/>
    <dgm:cxn modelId="{5DC558A7-CFAC-47FF-A64A-EC399E75C8C0}" type="presOf" srcId="{347EE4BD-D691-49CC-AE14-0D5BAB753D33}" destId="{54A444B3-6855-4568-A3D1-855F082F2C3B}" srcOrd="0" destOrd="0" presId="urn:microsoft.com/office/officeart/2018/2/layout/IconVerticalSolidList"/>
    <dgm:cxn modelId="{F1C935C9-E76F-4178-B3C6-B381CC7710E2}" srcId="{E4E4C586-0F7C-407C-901E-76214A3966E9}" destId="{F7FE6114-6BC5-4D6E-A11D-A9A96BC461BA}" srcOrd="0" destOrd="0" parTransId="{9E47518E-F68C-433E-89C3-C1F41B571EB1}" sibTransId="{C6B8F99B-49B9-46D4-81E3-4FFB12FDBDA8}"/>
    <dgm:cxn modelId="{8163DBD2-C80F-4399-9C0B-E3EA3D89E957}" srcId="{95FC7F49-3605-4BBE-B192-6614BF56999B}" destId="{5455BEAB-9636-466C-A967-A40850488D10}" srcOrd="0" destOrd="0" parTransId="{087AD98D-4C9D-4A91-AD10-B2536EBD2BA6}" sibTransId="{EDFD93CF-D41C-4A2E-8889-1FA56B8544B6}"/>
    <dgm:cxn modelId="{253B1EDC-45C1-446E-BE25-0D4799AD2B4C}" type="presOf" srcId="{F7FE6114-6BC5-4D6E-A11D-A9A96BC461BA}" destId="{172BE79E-E61F-4D7F-AA0B-60DBA815837F}" srcOrd="0" destOrd="0" presId="urn:microsoft.com/office/officeart/2018/2/layout/IconVerticalSolidList"/>
    <dgm:cxn modelId="{E5A87485-B341-4738-AF06-A08E5EC47B6B}" type="presParOf" srcId="{54A444B3-6855-4568-A3D1-855F082F2C3B}" destId="{5584A30A-3D4A-4CF6-9D8F-79738BFF7A5F}" srcOrd="0" destOrd="0" presId="urn:microsoft.com/office/officeart/2018/2/layout/IconVerticalSolidList"/>
    <dgm:cxn modelId="{A247A56F-7764-4551-B47F-30FDB27D88A0}" type="presParOf" srcId="{5584A30A-3D4A-4CF6-9D8F-79738BFF7A5F}" destId="{6B57592C-6646-4686-A416-1AA327D2D3AC}" srcOrd="0" destOrd="0" presId="urn:microsoft.com/office/officeart/2018/2/layout/IconVerticalSolidList"/>
    <dgm:cxn modelId="{29721B67-58C8-406F-999D-CA549C7AF007}" type="presParOf" srcId="{5584A30A-3D4A-4CF6-9D8F-79738BFF7A5F}" destId="{6CE8EC6A-8E1F-496B-9EC9-51F7031B1CFC}" srcOrd="1" destOrd="0" presId="urn:microsoft.com/office/officeart/2018/2/layout/IconVerticalSolidList"/>
    <dgm:cxn modelId="{8AD4613A-0CAF-45D4-98E0-9CE4A080486A}" type="presParOf" srcId="{5584A30A-3D4A-4CF6-9D8F-79738BFF7A5F}" destId="{294F98A7-1E91-4B51-AB7D-436696D4E3A4}" srcOrd="2" destOrd="0" presId="urn:microsoft.com/office/officeart/2018/2/layout/IconVerticalSolidList"/>
    <dgm:cxn modelId="{4FC346EA-08A4-4D0C-846C-3E5680186F74}" type="presParOf" srcId="{5584A30A-3D4A-4CF6-9D8F-79738BFF7A5F}" destId="{CE0824B4-04F7-44F9-ACE1-FFD8E8B95923}" srcOrd="3" destOrd="0" presId="urn:microsoft.com/office/officeart/2018/2/layout/IconVerticalSolidList"/>
    <dgm:cxn modelId="{B1161D6E-3643-49A1-B9D6-349AD198ACF2}" type="presParOf" srcId="{5584A30A-3D4A-4CF6-9D8F-79738BFF7A5F}" destId="{172BE79E-E61F-4D7F-AA0B-60DBA815837F}" srcOrd="4" destOrd="0" presId="urn:microsoft.com/office/officeart/2018/2/layout/IconVerticalSolidList"/>
    <dgm:cxn modelId="{C7CEFE79-C53E-4F5D-82FB-E1BD7419D70B}" type="presParOf" srcId="{54A444B3-6855-4568-A3D1-855F082F2C3B}" destId="{220CCD04-9A79-40E9-99D1-57DC0752877F}" srcOrd="1" destOrd="0" presId="urn:microsoft.com/office/officeart/2018/2/layout/IconVerticalSolidList"/>
    <dgm:cxn modelId="{053119A9-55F5-4DAB-B685-AEB633FF2C16}" type="presParOf" srcId="{54A444B3-6855-4568-A3D1-855F082F2C3B}" destId="{EEDE6391-120C-4222-8C28-3DB7B45F59E5}" srcOrd="2" destOrd="0" presId="urn:microsoft.com/office/officeart/2018/2/layout/IconVerticalSolidList"/>
    <dgm:cxn modelId="{5230108B-05CC-4C16-8568-9DE66151AAE4}" type="presParOf" srcId="{EEDE6391-120C-4222-8C28-3DB7B45F59E5}" destId="{5F7DF75C-5B3D-492E-AB18-684FF3DC496E}" srcOrd="0" destOrd="0" presId="urn:microsoft.com/office/officeart/2018/2/layout/IconVerticalSolidList"/>
    <dgm:cxn modelId="{EF593828-1C75-46A8-97B0-4C2FE2D1B3FB}" type="presParOf" srcId="{EEDE6391-120C-4222-8C28-3DB7B45F59E5}" destId="{0C5AD5F2-53FF-449E-9AB8-59E2B8D7D157}" srcOrd="1" destOrd="0" presId="urn:microsoft.com/office/officeart/2018/2/layout/IconVerticalSolidList"/>
    <dgm:cxn modelId="{46FC9E7B-DBED-4988-AC0B-CBC656B05FC8}" type="presParOf" srcId="{EEDE6391-120C-4222-8C28-3DB7B45F59E5}" destId="{E0B1B1E9-8D2F-4153-A2D9-0C7F07E2077A}" srcOrd="2" destOrd="0" presId="urn:microsoft.com/office/officeart/2018/2/layout/IconVerticalSolidList"/>
    <dgm:cxn modelId="{093AC16E-11C4-4ABE-8D5C-E52E9A86C81F}" type="presParOf" srcId="{EEDE6391-120C-4222-8C28-3DB7B45F59E5}" destId="{29EC594B-D182-41F1-91B9-B08BE1A6A63D}" srcOrd="3" destOrd="0" presId="urn:microsoft.com/office/officeart/2018/2/layout/IconVerticalSolidList"/>
    <dgm:cxn modelId="{7CDCD649-764A-4C47-9BA7-690C4EA2B699}" type="presParOf" srcId="{EEDE6391-120C-4222-8C28-3DB7B45F59E5}" destId="{3E692846-F1BD-41B8-A5AD-9C78AB615431}" srcOrd="4" destOrd="0" presId="urn:microsoft.com/office/officeart/2018/2/layout/IconVerticalSolidList"/>
    <dgm:cxn modelId="{736F6C4B-E490-48FE-872F-A6405CA5608E}" type="presParOf" srcId="{54A444B3-6855-4568-A3D1-855F082F2C3B}" destId="{41579075-E8AF-407D-8A42-AFA7F7AEABB3}" srcOrd="3" destOrd="0" presId="urn:microsoft.com/office/officeart/2018/2/layout/IconVerticalSolidList"/>
    <dgm:cxn modelId="{8BD419F1-58D4-472B-923D-58A49C312D6D}" type="presParOf" srcId="{54A444B3-6855-4568-A3D1-855F082F2C3B}" destId="{1530B99E-9A6A-40F7-A37A-A1DDF68EC688}" srcOrd="4" destOrd="0" presId="urn:microsoft.com/office/officeart/2018/2/layout/IconVerticalSolidList"/>
    <dgm:cxn modelId="{14FAE4A4-FC9F-4CE2-A005-0CB5E2C5F6CE}" type="presParOf" srcId="{1530B99E-9A6A-40F7-A37A-A1DDF68EC688}" destId="{AC9BE56C-B2B7-436D-B796-0FCD1CCB18A6}" srcOrd="0" destOrd="0" presId="urn:microsoft.com/office/officeart/2018/2/layout/IconVerticalSolidList"/>
    <dgm:cxn modelId="{965B2BDF-0135-4815-B121-17509A711933}" type="presParOf" srcId="{1530B99E-9A6A-40F7-A37A-A1DDF68EC688}" destId="{5679D6AE-0F66-47C7-B1C6-BA25D6483761}" srcOrd="1" destOrd="0" presId="urn:microsoft.com/office/officeart/2018/2/layout/IconVerticalSolidList"/>
    <dgm:cxn modelId="{22609CF4-79F8-480E-AA49-A98749E0F832}" type="presParOf" srcId="{1530B99E-9A6A-40F7-A37A-A1DDF68EC688}" destId="{15288CF9-C149-4BDD-A33E-1EA367DB4103}" srcOrd="2" destOrd="0" presId="urn:microsoft.com/office/officeart/2018/2/layout/IconVerticalSolidList"/>
    <dgm:cxn modelId="{21D3E073-71B6-4666-A355-315DAA6EF472}" type="presParOf" srcId="{1530B99E-9A6A-40F7-A37A-A1DDF68EC688}" destId="{808B7D52-397F-460D-8B0F-ED856FC267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a:t>Webinars</a:t>
          </a:r>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a:t>Job Aids</a:t>
          </a:r>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pt>
  </dgm:ptLst>
  <dgm:cxnLst>
    <dgm:cxn modelId="{6A832173-FED8-4887-81F9-DBD9E4E32366}" type="presOf" srcId="{7FE8E665-89AD-4AF6-8B42-6FA234FC84DC}" destId="{42648621-81E7-4066-A374-5D96666B3266}" srcOrd="0" destOrd="0" presId="urn:microsoft.com/office/officeart/2005/8/layout/rings+Icon"/>
    <dgm:cxn modelId="{5C9C23A1-36C1-4935-85FA-86BF1678C357}" type="presOf" srcId="{DF10402F-A7D6-4911-8071-389FF38CC80F}" destId="{9792CFC8-7AF1-42D1-99C0-BDE627267232}"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CB3F1BB9-DFED-43BC-B0F3-0E365DFC07F6}" srcId="{DF10402F-A7D6-4911-8071-389FF38CC80F}" destId="{A873D424-A1A4-46A8-9AB6-26CEFF9EFAAA}" srcOrd="2" destOrd="0" parTransId="{13884668-9BBC-4874-8515-64E12A43220E}" sibTransId="{B7928F38-C749-4DC5-A3E6-78144FE5AD8B}"/>
    <dgm:cxn modelId="{22EC8FD6-D4E1-4C00-BD75-E2733D7A9474}"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C61F6DFC-37E6-4556-928B-6CF90E11732B}" type="presOf" srcId="{A873D424-A1A4-46A8-9AB6-26CEFF9EFAAA}" destId="{41B87863-A991-4D3C-974E-3081E7D60BAE}" srcOrd="0" destOrd="0" presId="urn:microsoft.com/office/officeart/2005/8/layout/rings+Icon"/>
    <dgm:cxn modelId="{6DE13BAD-01E4-4EE7-8383-E6E65AC3CC39}" type="presParOf" srcId="{9792CFC8-7AF1-42D1-99C0-BDE627267232}" destId="{42648621-81E7-4066-A374-5D96666B3266}" srcOrd="0" destOrd="0" presId="urn:microsoft.com/office/officeart/2005/8/layout/rings+Icon"/>
    <dgm:cxn modelId="{B7EC5FB5-2141-4087-BA16-5897DC161363}" type="presParOf" srcId="{9792CFC8-7AF1-42D1-99C0-BDE627267232}" destId="{A18A5167-FE49-4AF3-8EE5-32CCFABD5220}" srcOrd="1" destOrd="0" presId="urn:microsoft.com/office/officeart/2005/8/layout/rings+Icon"/>
    <dgm:cxn modelId="{12B81CEA-293F-4C4D-A47A-5B29E730DB00}"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6055A-C0FF-4BB9-AF45-B2F59E18E98B}">
      <dsp:nvSpPr>
        <dsp:cNvPr id="0" name=""/>
        <dsp:cNvSpPr/>
      </dsp:nvSpPr>
      <dsp:spPr>
        <a:xfrm rot="5400000">
          <a:off x="5194456" y="-2169768"/>
          <a:ext cx="699710" cy="5218176"/>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800100">
            <a:lnSpc>
              <a:spcPct val="90000"/>
            </a:lnSpc>
            <a:spcBef>
              <a:spcPct val="0"/>
            </a:spcBef>
            <a:spcAft>
              <a:spcPct val="15000"/>
            </a:spcAft>
            <a:buNone/>
          </a:pPr>
          <a:r>
            <a:rPr lang="en-US" sz="1800" kern="1200" dirty="0"/>
            <a:t>Measures performance according to national measures implemented by ACL</a:t>
          </a:r>
        </a:p>
      </dsp:txBody>
      <dsp:txXfrm rot="-5400000">
        <a:off x="2935224" y="123621"/>
        <a:ext cx="5184019" cy="631396"/>
      </dsp:txXfrm>
    </dsp:sp>
    <dsp:sp modelId="{D49E04B8-AE9D-4FC0-A4F5-002922A91722}">
      <dsp:nvSpPr>
        <dsp:cNvPr id="0" name=""/>
        <dsp:cNvSpPr/>
      </dsp:nvSpPr>
      <dsp:spPr>
        <a:xfrm>
          <a:off x="0" y="2000"/>
          <a:ext cx="2935224" cy="87463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Performance Measures Reports</a:t>
          </a:r>
        </a:p>
      </dsp:txBody>
      <dsp:txXfrm>
        <a:off x="42696" y="44696"/>
        <a:ext cx="2849832" cy="789246"/>
      </dsp:txXfrm>
    </dsp:sp>
    <dsp:sp modelId="{C99D8102-1911-4D14-A353-3FC41E858313}">
      <dsp:nvSpPr>
        <dsp:cNvPr id="0" name=""/>
        <dsp:cNvSpPr/>
      </dsp:nvSpPr>
      <dsp:spPr>
        <a:xfrm rot="5400000">
          <a:off x="5194456" y="-1251397"/>
          <a:ext cx="699710" cy="5218176"/>
        </a:xfrm>
        <a:prstGeom prst="round2SameRect">
          <a:avLst/>
        </a:prstGeom>
        <a:solidFill>
          <a:schemeClr val="accent5">
            <a:tint val="40000"/>
            <a:alpha val="90000"/>
            <a:hueOff val="-2469810"/>
            <a:satOff val="-2847"/>
            <a:lumOff val="-39"/>
            <a:alphaOff val="0"/>
          </a:schemeClr>
        </a:solidFill>
        <a:ln w="19050" cap="flat" cmpd="sng" algn="ctr">
          <a:solidFill>
            <a:schemeClr val="accent5">
              <a:tint val="40000"/>
              <a:alpha val="90000"/>
              <a:hueOff val="-2469810"/>
              <a:satOff val="-2847"/>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800100">
            <a:lnSpc>
              <a:spcPct val="90000"/>
            </a:lnSpc>
            <a:spcBef>
              <a:spcPct val="0"/>
            </a:spcBef>
            <a:spcAft>
              <a:spcPct val="15000"/>
            </a:spcAft>
            <a:buNone/>
          </a:pPr>
          <a:r>
            <a:rPr lang="en-US" sz="1800" kern="1200" dirty="0"/>
            <a:t>Gathers demographic and time spent metrics on team members </a:t>
          </a:r>
        </a:p>
      </dsp:txBody>
      <dsp:txXfrm rot="-5400000">
        <a:off x="2935224" y="1041992"/>
        <a:ext cx="5184019" cy="631396"/>
      </dsp:txXfrm>
    </dsp:sp>
    <dsp:sp modelId="{EEFAF5E4-242D-43C2-B890-A6180597AE0A}">
      <dsp:nvSpPr>
        <dsp:cNvPr id="0" name=""/>
        <dsp:cNvSpPr/>
      </dsp:nvSpPr>
      <dsp:spPr>
        <a:xfrm>
          <a:off x="0" y="920371"/>
          <a:ext cx="2935224" cy="874638"/>
        </a:xfrm>
        <a:prstGeom prst="roundRect">
          <a:avLst/>
        </a:prstGeom>
        <a:solidFill>
          <a:schemeClr val="accent5">
            <a:hueOff val="-2495436"/>
            <a:satOff val="-386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Resource Report</a:t>
          </a:r>
        </a:p>
      </dsp:txBody>
      <dsp:txXfrm>
        <a:off x="42696" y="963067"/>
        <a:ext cx="2849832" cy="789246"/>
      </dsp:txXfrm>
    </dsp:sp>
    <dsp:sp modelId="{DAF30D55-2AAD-4CA1-8457-0CA4539C5B91}">
      <dsp:nvSpPr>
        <dsp:cNvPr id="0" name=""/>
        <dsp:cNvSpPr/>
      </dsp:nvSpPr>
      <dsp:spPr>
        <a:xfrm rot="5400000">
          <a:off x="5194456" y="-333027"/>
          <a:ext cx="699710" cy="5218176"/>
        </a:xfrm>
        <a:prstGeom prst="round2SameRect">
          <a:avLst/>
        </a:prstGeom>
        <a:solidFill>
          <a:schemeClr val="accent5">
            <a:tint val="40000"/>
            <a:alpha val="90000"/>
            <a:hueOff val="-4939620"/>
            <a:satOff val="-5693"/>
            <a:lumOff val="-78"/>
            <a:alphaOff val="0"/>
          </a:schemeClr>
        </a:solidFill>
        <a:ln w="19050" cap="flat" cmpd="sng" algn="ctr">
          <a:solidFill>
            <a:schemeClr val="accent5">
              <a:tint val="40000"/>
              <a:alpha val="90000"/>
              <a:hueOff val="-4939620"/>
              <a:satOff val="-5693"/>
              <a:lumOff val="-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800100">
            <a:lnSpc>
              <a:spcPct val="90000"/>
            </a:lnSpc>
            <a:spcBef>
              <a:spcPct val="0"/>
            </a:spcBef>
            <a:spcAft>
              <a:spcPct val="15000"/>
            </a:spcAft>
            <a:buNone/>
          </a:pPr>
          <a:r>
            <a:rPr lang="en-US" sz="1800" kern="1200" dirty="0"/>
            <a:t>Available only to directors and assistant directors - lists team members and their Unique IDs</a:t>
          </a:r>
        </a:p>
      </dsp:txBody>
      <dsp:txXfrm rot="-5400000">
        <a:off x="2935224" y="1960362"/>
        <a:ext cx="5184019" cy="631396"/>
      </dsp:txXfrm>
    </dsp:sp>
    <dsp:sp modelId="{4B12C2BC-F866-4079-B586-89FAFCC68461}">
      <dsp:nvSpPr>
        <dsp:cNvPr id="0" name=""/>
        <dsp:cNvSpPr/>
      </dsp:nvSpPr>
      <dsp:spPr>
        <a:xfrm>
          <a:off x="0" y="1838741"/>
          <a:ext cx="2935224" cy="874638"/>
        </a:xfrm>
        <a:prstGeom prst="roundRect">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CMS Unique IDs</a:t>
          </a:r>
          <a:endParaRPr lang="en-US" sz="2200" i="0" kern="1200" dirty="0"/>
        </a:p>
      </dsp:txBody>
      <dsp:txXfrm>
        <a:off x="42696" y="1881437"/>
        <a:ext cx="2849832" cy="789246"/>
      </dsp:txXfrm>
    </dsp:sp>
    <dsp:sp modelId="{526E4A9D-787C-4A08-8D63-7226F6D7CB78}">
      <dsp:nvSpPr>
        <dsp:cNvPr id="0" name=""/>
        <dsp:cNvSpPr/>
      </dsp:nvSpPr>
      <dsp:spPr>
        <a:xfrm rot="5400000">
          <a:off x="5194456" y="585343"/>
          <a:ext cx="699710" cy="5218176"/>
        </a:xfrm>
        <a:prstGeom prst="round2SameRect">
          <a:avLst/>
        </a:prstGeom>
        <a:solidFill>
          <a:schemeClr val="accent5">
            <a:tint val="40000"/>
            <a:alpha val="90000"/>
            <a:hueOff val="-7409431"/>
            <a:satOff val="-8540"/>
            <a:lumOff val="-116"/>
            <a:alphaOff val="0"/>
          </a:schemeClr>
        </a:solidFill>
        <a:ln w="19050" cap="flat" cmpd="sng" algn="ctr">
          <a:solidFill>
            <a:schemeClr val="accent5">
              <a:tint val="40000"/>
              <a:alpha val="90000"/>
              <a:hueOff val="-7409431"/>
              <a:satOff val="-8540"/>
              <a:lumOff val="-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800100">
            <a:lnSpc>
              <a:spcPct val="90000"/>
            </a:lnSpc>
            <a:spcBef>
              <a:spcPct val="0"/>
            </a:spcBef>
            <a:spcAft>
              <a:spcPct val="15000"/>
            </a:spcAft>
            <a:buNone/>
          </a:pPr>
          <a:r>
            <a:rPr lang="en-US" sz="1800" kern="1200" dirty="0">
              <a:solidFill>
                <a:schemeClr val="tx2"/>
              </a:solidFill>
            </a:rPr>
            <a:t>Total most aspects of all beneficiary contacts, but do not contain identifying info like case #s</a:t>
          </a:r>
        </a:p>
      </dsp:txBody>
      <dsp:txXfrm rot="-5400000">
        <a:off x="2935224" y="2878733"/>
        <a:ext cx="5184019" cy="631396"/>
      </dsp:txXfrm>
    </dsp:sp>
    <dsp:sp modelId="{D19EA3BE-AD5A-4DE6-8961-7EEBA75AAD20}">
      <dsp:nvSpPr>
        <dsp:cNvPr id="0" name=""/>
        <dsp:cNvSpPr/>
      </dsp:nvSpPr>
      <dsp:spPr>
        <a:xfrm>
          <a:off x="0" y="2757112"/>
          <a:ext cx="2935224" cy="874638"/>
        </a:xfrm>
        <a:prstGeom prst="roundRect">
          <a:avLst/>
        </a:prstGeom>
        <a:solidFill>
          <a:schemeClr val="accent5">
            <a:hueOff val="-7486308"/>
            <a:satOff val="-11591"/>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Summary Reports</a:t>
          </a:r>
          <a:r>
            <a:rPr lang="en-US" sz="2200" kern="1200" dirty="0"/>
            <a:t> [</a:t>
          </a:r>
          <a:r>
            <a:rPr lang="en-US" sz="2200" i="0" kern="1200" dirty="0"/>
            <a:t>New in Feb 2020!]</a:t>
          </a:r>
        </a:p>
      </dsp:txBody>
      <dsp:txXfrm>
        <a:off x="42696" y="2799808"/>
        <a:ext cx="2849832" cy="789246"/>
      </dsp:txXfrm>
    </dsp:sp>
    <dsp:sp modelId="{54E3227D-C36D-4A90-9E78-BEE2CB5AB465}">
      <dsp:nvSpPr>
        <dsp:cNvPr id="0" name=""/>
        <dsp:cNvSpPr/>
      </dsp:nvSpPr>
      <dsp:spPr>
        <a:xfrm rot="5400000">
          <a:off x="5194456" y="1503714"/>
          <a:ext cx="699710" cy="5218176"/>
        </a:xfrm>
        <a:prstGeom prst="round2SameRect">
          <a:avLst/>
        </a:prstGeom>
        <a:solidFill>
          <a:schemeClr val="accent5">
            <a:tint val="40000"/>
            <a:alpha val="90000"/>
            <a:hueOff val="-9879240"/>
            <a:satOff val="-11387"/>
            <a:lumOff val="-155"/>
            <a:alphaOff val="0"/>
          </a:schemeClr>
        </a:solidFill>
        <a:ln w="19050" cap="flat" cmpd="sng" algn="ctr">
          <a:solidFill>
            <a:schemeClr val="accent5">
              <a:tint val="40000"/>
              <a:alpha val="90000"/>
              <a:hueOff val="-9879240"/>
              <a:satOff val="-11387"/>
              <a:lumOff val="-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800100">
            <a:lnSpc>
              <a:spcPct val="90000"/>
            </a:lnSpc>
            <a:spcBef>
              <a:spcPct val="0"/>
            </a:spcBef>
            <a:spcAft>
              <a:spcPct val="15000"/>
            </a:spcAft>
            <a:buNone/>
          </a:pPr>
          <a:r>
            <a:rPr lang="en-US" sz="1800" kern="1200" dirty="0">
              <a:solidFill>
                <a:schemeClr val="tx2"/>
              </a:solidFill>
            </a:rPr>
            <a:t>Total selected aspects of beneficiary contacts and contain identifying info like case #s and date.</a:t>
          </a:r>
        </a:p>
      </dsp:txBody>
      <dsp:txXfrm rot="-5400000">
        <a:off x="2935224" y="3797104"/>
        <a:ext cx="5184019" cy="631396"/>
      </dsp:txXfrm>
    </dsp:sp>
    <dsp:sp modelId="{3A4C5ACC-66FB-43E4-B082-1ED62A422286}">
      <dsp:nvSpPr>
        <dsp:cNvPr id="0" name=""/>
        <dsp:cNvSpPr/>
      </dsp:nvSpPr>
      <dsp:spPr>
        <a:xfrm>
          <a:off x="0" y="3675482"/>
          <a:ext cx="2935224" cy="874638"/>
        </a:xfrm>
        <a:prstGeom prst="roundRect">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Data Exports</a:t>
          </a:r>
          <a:br>
            <a:rPr lang="en-US" sz="2200" b="1" kern="1200" dirty="0"/>
          </a:br>
          <a:r>
            <a:rPr lang="en-US" sz="2200" kern="1200" dirty="0"/>
            <a:t>[</a:t>
          </a:r>
          <a:r>
            <a:rPr lang="en-US" sz="2200" i="0" kern="1200" dirty="0"/>
            <a:t>New in Feb 2020!]</a:t>
          </a:r>
        </a:p>
      </dsp:txBody>
      <dsp:txXfrm>
        <a:off x="42696" y="3718178"/>
        <a:ext cx="2849832" cy="789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1AC91-95C3-423D-B04F-7D7FDB347918}">
      <dsp:nvSpPr>
        <dsp:cNvPr id="0" name=""/>
        <dsp:cNvSpPr/>
      </dsp:nvSpPr>
      <dsp:spPr>
        <a:xfrm>
          <a:off x="0" y="1865"/>
          <a:ext cx="8153400" cy="9456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6D6F8-945D-4A24-A732-72F0EF60CF7E}">
      <dsp:nvSpPr>
        <dsp:cNvPr id="0" name=""/>
        <dsp:cNvSpPr/>
      </dsp:nvSpPr>
      <dsp:spPr>
        <a:xfrm>
          <a:off x="286073" y="214648"/>
          <a:ext cx="520134" cy="520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E3CFCB-84F2-43EC-BA4F-C4C1315D9E8C}">
      <dsp:nvSpPr>
        <dsp:cNvPr id="0" name=""/>
        <dsp:cNvSpPr/>
      </dsp:nvSpPr>
      <dsp:spPr>
        <a:xfrm>
          <a:off x="1092281" y="1865"/>
          <a:ext cx="3669030"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t>Performance Measures Reports</a:t>
          </a:r>
        </a:p>
      </dsp:txBody>
      <dsp:txXfrm>
        <a:off x="1092281" y="1865"/>
        <a:ext cx="3669030" cy="945698"/>
      </dsp:txXfrm>
    </dsp:sp>
    <dsp:sp modelId="{43AE02EE-6175-4C75-8718-5B62CE38823F}">
      <dsp:nvSpPr>
        <dsp:cNvPr id="0" name=""/>
        <dsp:cNvSpPr/>
      </dsp:nvSpPr>
      <dsp:spPr>
        <a:xfrm>
          <a:off x="4761311" y="1865"/>
          <a:ext cx="339208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800100">
            <a:lnSpc>
              <a:spcPct val="100000"/>
            </a:lnSpc>
            <a:spcBef>
              <a:spcPct val="0"/>
            </a:spcBef>
            <a:spcAft>
              <a:spcPct val="35000"/>
            </a:spcAft>
            <a:buNone/>
          </a:pPr>
          <a:r>
            <a:rPr lang="en-US" sz="1800" kern="1200" dirty="0"/>
            <a:t>Calendar year or less (any date range within that maximum)</a:t>
          </a:r>
        </a:p>
      </dsp:txBody>
      <dsp:txXfrm>
        <a:off x="4761311" y="1865"/>
        <a:ext cx="3392088" cy="945698"/>
      </dsp:txXfrm>
    </dsp:sp>
    <dsp:sp modelId="{6A50F9C2-274E-443F-92C6-56D35DBF0C92}">
      <dsp:nvSpPr>
        <dsp:cNvPr id="0" name=""/>
        <dsp:cNvSpPr/>
      </dsp:nvSpPr>
      <dsp:spPr>
        <a:xfrm>
          <a:off x="0" y="1183989"/>
          <a:ext cx="8153400" cy="9456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CDA9C-B7E0-4678-973D-D7CA5E91BA40}">
      <dsp:nvSpPr>
        <dsp:cNvPr id="0" name=""/>
        <dsp:cNvSpPr/>
      </dsp:nvSpPr>
      <dsp:spPr>
        <a:xfrm>
          <a:off x="286073" y="1396771"/>
          <a:ext cx="520134" cy="520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DBABE1-1249-4456-B538-B751B2EF310B}">
      <dsp:nvSpPr>
        <dsp:cNvPr id="0" name=""/>
        <dsp:cNvSpPr/>
      </dsp:nvSpPr>
      <dsp:spPr>
        <a:xfrm>
          <a:off x="1092281" y="1183989"/>
          <a:ext cx="3669030"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a:t>Resource Report</a:t>
          </a:r>
        </a:p>
      </dsp:txBody>
      <dsp:txXfrm>
        <a:off x="1092281" y="1183989"/>
        <a:ext cx="3669030" cy="945698"/>
      </dsp:txXfrm>
    </dsp:sp>
    <dsp:sp modelId="{D16CBA96-DD4D-4B2A-A4FD-A72053B1C8EC}">
      <dsp:nvSpPr>
        <dsp:cNvPr id="0" name=""/>
        <dsp:cNvSpPr/>
      </dsp:nvSpPr>
      <dsp:spPr>
        <a:xfrm>
          <a:off x="4761311" y="1183989"/>
          <a:ext cx="339208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800100">
            <a:lnSpc>
              <a:spcPct val="100000"/>
            </a:lnSpc>
            <a:spcBef>
              <a:spcPct val="0"/>
            </a:spcBef>
            <a:spcAft>
              <a:spcPct val="35000"/>
            </a:spcAft>
            <a:buNone/>
          </a:pPr>
          <a:r>
            <a:rPr lang="en-US" sz="1800" kern="1200"/>
            <a:t>Up to a year, in monthly increments</a:t>
          </a:r>
        </a:p>
      </dsp:txBody>
      <dsp:txXfrm>
        <a:off x="4761311" y="1183989"/>
        <a:ext cx="3392088" cy="945698"/>
      </dsp:txXfrm>
    </dsp:sp>
    <dsp:sp modelId="{A5C7B888-618F-432C-9243-A1212353BCA9}">
      <dsp:nvSpPr>
        <dsp:cNvPr id="0" name=""/>
        <dsp:cNvSpPr/>
      </dsp:nvSpPr>
      <dsp:spPr>
        <a:xfrm>
          <a:off x="0" y="2366112"/>
          <a:ext cx="8153400" cy="9456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DFB1E-E8BF-4A8B-8F8A-FC3EA3D843D9}">
      <dsp:nvSpPr>
        <dsp:cNvPr id="0" name=""/>
        <dsp:cNvSpPr/>
      </dsp:nvSpPr>
      <dsp:spPr>
        <a:xfrm>
          <a:off x="286073" y="2578894"/>
          <a:ext cx="520134" cy="520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C57E22-DC9D-400B-901A-F38BD3C67C6C}">
      <dsp:nvSpPr>
        <dsp:cNvPr id="0" name=""/>
        <dsp:cNvSpPr/>
      </dsp:nvSpPr>
      <dsp:spPr>
        <a:xfrm>
          <a:off x="1092281" y="2366112"/>
          <a:ext cx="3669030"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a:t>Summary Reports</a:t>
          </a:r>
        </a:p>
      </dsp:txBody>
      <dsp:txXfrm>
        <a:off x="1092281" y="2366112"/>
        <a:ext cx="3669030" cy="945698"/>
      </dsp:txXfrm>
    </dsp:sp>
    <dsp:sp modelId="{4E266440-78F3-4DBB-A48C-463D32808F19}">
      <dsp:nvSpPr>
        <dsp:cNvPr id="0" name=""/>
        <dsp:cNvSpPr/>
      </dsp:nvSpPr>
      <dsp:spPr>
        <a:xfrm>
          <a:off x="4761311" y="2366112"/>
          <a:ext cx="339208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800100">
            <a:lnSpc>
              <a:spcPct val="100000"/>
            </a:lnSpc>
            <a:spcBef>
              <a:spcPct val="0"/>
            </a:spcBef>
            <a:spcAft>
              <a:spcPct val="35000"/>
            </a:spcAft>
            <a:buNone/>
          </a:pPr>
          <a:r>
            <a:rPr lang="en-US" sz="1800" kern="1200" dirty="0"/>
            <a:t>Six month maximum (any date range within that maximum)</a:t>
          </a:r>
        </a:p>
      </dsp:txBody>
      <dsp:txXfrm>
        <a:off x="4761311" y="2366112"/>
        <a:ext cx="3392088" cy="945698"/>
      </dsp:txXfrm>
    </dsp:sp>
    <dsp:sp modelId="{DBC22C10-533F-488E-BB38-A3D591B4480B}">
      <dsp:nvSpPr>
        <dsp:cNvPr id="0" name=""/>
        <dsp:cNvSpPr/>
      </dsp:nvSpPr>
      <dsp:spPr>
        <a:xfrm>
          <a:off x="0" y="3548235"/>
          <a:ext cx="8153400" cy="9456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ADF75-B1F3-48AA-AFB3-35A6EDBA15D5}">
      <dsp:nvSpPr>
        <dsp:cNvPr id="0" name=""/>
        <dsp:cNvSpPr/>
      </dsp:nvSpPr>
      <dsp:spPr>
        <a:xfrm>
          <a:off x="286073" y="3761017"/>
          <a:ext cx="520134" cy="520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18913F-0C73-4A88-8207-9AC7A5A8E65F}">
      <dsp:nvSpPr>
        <dsp:cNvPr id="0" name=""/>
        <dsp:cNvSpPr/>
      </dsp:nvSpPr>
      <dsp:spPr>
        <a:xfrm>
          <a:off x="1092281" y="3548235"/>
          <a:ext cx="3669030"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a:t>Data Exports</a:t>
          </a:r>
        </a:p>
      </dsp:txBody>
      <dsp:txXfrm>
        <a:off x="1092281" y="3548235"/>
        <a:ext cx="3669030" cy="945698"/>
      </dsp:txXfrm>
    </dsp:sp>
    <dsp:sp modelId="{DD90A181-CE57-4F31-829E-8826D40C19F0}">
      <dsp:nvSpPr>
        <dsp:cNvPr id="0" name=""/>
        <dsp:cNvSpPr/>
      </dsp:nvSpPr>
      <dsp:spPr>
        <a:xfrm>
          <a:off x="4761311" y="3548235"/>
          <a:ext cx="339208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800100">
            <a:lnSpc>
              <a:spcPct val="100000"/>
            </a:lnSpc>
            <a:spcBef>
              <a:spcPct val="0"/>
            </a:spcBef>
            <a:spcAft>
              <a:spcPct val="35000"/>
            </a:spcAft>
            <a:buNone/>
          </a:pPr>
          <a:r>
            <a:rPr lang="en-US" sz="1800" kern="1200" dirty="0"/>
            <a:t>One month maximum (any days within that maximum)</a:t>
          </a:r>
        </a:p>
      </dsp:txBody>
      <dsp:txXfrm>
        <a:off x="4761311" y="3548235"/>
        <a:ext cx="3392088" cy="945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7592C-6646-4686-A416-1AA327D2D3AC}">
      <dsp:nvSpPr>
        <dsp:cNvPr id="0" name=""/>
        <dsp:cNvSpPr/>
      </dsp:nvSpPr>
      <dsp:spPr>
        <a:xfrm>
          <a:off x="0" y="2743"/>
          <a:ext cx="8153400" cy="12829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8EC6A-8E1F-496B-9EC9-51F7031B1CFC}">
      <dsp:nvSpPr>
        <dsp:cNvPr id="0" name=""/>
        <dsp:cNvSpPr/>
      </dsp:nvSpPr>
      <dsp:spPr>
        <a:xfrm>
          <a:off x="388091" y="291406"/>
          <a:ext cx="705620" cy="7056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0824B4-04F7-44F9-ACE1-FFD8E8B95923}">
      <dsp:nvSpPr>
        <dsp:cNvPr id="0" name=""/>
        <dsp:cNvSpPr/>
      </dsp:nvSpPr>
      <dsp:spPr>
        <a:xfrm>
          <a:off x="1481803" y="2743"/>
          <a:ext cx="3669030" cy="12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79" tIns="135779" rIns="135779" bIns="135779" numCol="1" spcCol="1270" anchor="ctr" anchorCtr="0">
          <a:noAutofit/>
        </a:bodyPr>
        <a:lstStyle/>
        <a:p>
          <a:pPr marL="0" lvl="0" indent="0" algn="l" defTabSz="889000">
            <a:lnSpc>
              <a:spcPct val="100000"/>
            </a:lnSpc>
            <a:spcBef>
              <a:spcPct val="0"/>
            </a:spcBef>
            <a:spcAft>
              <a:spcPct val="35000"/>
            </a:spcAft>
            <a:buNone/>
          </a:pPr>
          <a:r>
            <a:rPr lang="en-US" sz="2000" kern="1200" dirty="0"/>
            <a:t>Gathers metrics on the various demographics of team members</a:t>
          </a:r>
        </a:p>
      </dsp:txBody>
      <dsp:txXfrm>
        <a:off x="1481803" y="2743"/>
        <a:ext cx="3669030" cy="1282946"/>
      </dsp:txXfrm>
    </dsp:sp>
    <dsp:sp modelId="{172BE79E-E61F-4D7F-AA0B-60DBA815837F}">
      <dsp:nvSpPr>
        <dsp:cNvPr id="0" name=""/>
        <dsp:cNvSpPr/>
      </dsp:nvSpPr>
      <dsp:spPr>
        <a:xfrm>
          <a:off x="5150833" y="2743"/>
          <a:ext cx="3001118" cy="12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79" tIns="135779" rIns="135779" bIns="135779" numCol="1" spcCol="1270" anchor="ctr" anchorCtr="0">
          <a:noAutofit/>
        </a:bodyPr>
        <a:lstStyle/>
        <a:p>
          <a:pPr marL="0" lvl="0" indent="0" algn="l" defTabSz="755650">
            <a:lnSpc>
              <a:spcPct val="100000"/>
            </a:lnSpc>
            <a:spcBef>
              <a:spcPct val="0"/>
            </a:spcBef>
            <a:spcAft>
              <a:spcPct val="35000"/>
            </a:spcAft>
            <a:buNone/>
          </a:pPr>
          <a:r>
            <a:rPr lang="en-US" sz="1700" kern="1200" dirty="0"/>
            <a:t>Hours spent according to role, paid status, and type of work</a:t>
          </a:r>
        </a:p>
        <a:p>
          <a:pPr marL="0" lvl="0" indent="0" algn="l" defTabSz="755650">
            <a:lnSpc>
              <a:spcPct val="100000"/>
            </a:lnSpc>
            <a:spcBef>
              <a:spcPct val="0"/>
            </a:spcBef>
            <a:spcAft>
              <a:spcPct val="35000"/>
            </a:spcAft>
            <a:buNone/>
          </a:pPr>
          <a:r>
            <a:rPr lang="en-US" sz="1700" kern="1200" dirty="0"/>
            <a:t># of active team members by STARS role,  paid status, and characteristics</a:t>
          </a:r>
        </a:p>
      </dsp:txBody>
      <dsp:txXfrm>
        <a:off x="5150833" y="2743"/>
        <a:ext cx="3001118" cy="1282946"/>
      </dsp:txXfrm>
    </dsp:sp>
    <dsp:sp modelId="{5F7DF75C-5B3D-492E-AB18-684FF3DC496E}">
      <dsp:nvSpPr>
        <dsp:cNvPr id="0" name=""/>
        <dsp:cNvSpPr/>
      </dsp:nvSpPr>
      <dsp:spPr>
        <a:xfrm>
          <a:off x="0" y="1606426"/>
          <a:ext cx="8153400" cy="12829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AD5F2-53FF-449E-9AB8-59E2B8D7D157}">
      <dsp:nvSpPr>
        <dsp:cNvPr id="0" name=""/>
        <dsp:cNvSpPr/>
      </dsp:nvSpPr>
      <dsp:spPr>
        <a:xfrm>
          <a:off x="388091" y="1895089"/>
          <a:ext cx="705620" cy="7056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EC594B-D182-41F1-91B9-B08BE1A6A63D}">
      <dsp:nvSpPr>
        <dsp:cNvPr id="0" name=""/>
        <dsp:cNvSpPr/>
      </dsp:nvSpPr>
      <dsp:spPr>
        <a:xfrm>
          <a:off x="1481803" y="1606426"/>
          <a:ext cx="3669030" cy="12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79" tIns="135779" rIns="135779" bIns="135779" numCol="1" spcCol="1270" anchor="ctr" anchorCtr="0">
          <a:noAutofit/>
        </a:bodyPr>
        <a:lstStyle/>
        <a:p>
          <a:pPr marL="0" lvl="0" indent="0" algn="l" defTabSz="889000">
            <a:lnSpc>
              <a:spcPct val="100000"/>
            </a:lnSpc>
            <a:spcBef>
              <a:spcPct val="0"/>
            </a:spcBef>
            <a:spcAft>
              <a:spcPct val="35000"/>
            </a:spcAft>
            <a:buNone/>
          </a:pPr>
          <a:r>
            <a:rPr lang="en-US" sz="2000" kern="1200" dirty="0"/>
            <a:t>A team member is deemed active if they have time entered during the report date range</a:t>
          </a:r>
        </a:p>
      </dsp:txBody>
      <dsp:txXfrm>
        <a:off x="1481803" y="1606426"/>
        <a:ext cx="3669030" cy="1282946"/>
      </dsp:txXfrm>
    </dsp:sp>
    <dsp:sp modelId="{3E692846-F1BD-41B8-A5AD-9C78AB615431}">
      <dsp:nvSpPr>
        <dsp:cNvPr id="0" name=""/>
        <dsp:cNvSpPr/>
      </dsp:nvSpPr>
      <dsp:spPr>
        <a:xfrm>
          <a:off x="5150833" y="1606426"/>
          <a:ext cx="3001118" cy="12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79" tIns="135779" rIns="135779" bIns="135779" numCol="1" spcCol="1270" anchor="ctr" anchorCtr="0">
          <a:noAutofit/>
        </a:bodyPr>
        <a:lstStyle/>
        <a:p>
          <a:pPr marL="0" lvl="0" indent="0" algn="l" defTabSz="755650">
            <a:lnSpc>
              <a:spcPct val="100000"/>
            </a:lnSpc>
            <a:spcBef>
              <a:spcPct val="0"/>
            </a:spcBef>
            <a:spcAft>
              <a:spcPct val="35000"/>
            </a:spcAft>
            <a:buNone/>
          </a:pPr>
          <a:r>
            <a:rPr lang="en-US" sz="1700" kern="1200" dirty="0"/>
            <a:t>Any category on the team member’s Activity form </a:t>
          </a:r>
        </a:p>
        <a:p>
          <a:pPr marL="0" lvl="0" indent="0" algn="l" defTabSz="755650">
            <a:lnSpc>
              <a:spcPct val="100000"/>
            </a:lnSpc>
            <a:spcBef>
              <a:spcPct val="0"/>
            </a:spcBef>
            <a:spcAft>
              <a:spcPct val="35000"/>
            </a:spcAft>
            <a:buNone/>
          </a:pPr>
          <a:r>
            <a:rPr lang="en-US" sz="1700" kern="1200" dirty="0"/>
            <a:t>Any form when named in *</a:t>
          </a:r>
          <a:r>
            <a:rPr lang="en-US" sz="1700" i="1" kern="1200" dirty="0"/>
            <a:t>Session Conducted By </a:t>
          </a:r>
          <a:r>
            <a:rPr lang="en-US" sz="1700" kern="1200" dirty="0"/>
            <a:t>field</a:t>
          </a:r>
        </a:p>
      </dsp:txBody>
      <dsp:txXfrm>
        <a:off x="5150833" y="1606426"/>
        <a:ext cx="3001118" cy="1282946"/>
      </dsp:txXfrm>
    </dsp:sp>
    <dsp:sp modelId="{AC9BE56C-B2B7-436D-B796-0FCD1CCB18A6}">
      <dsp:nvSpPr>
        <dsp:cNvPr id="0" name=""/>
        <dsp:cNvSpPr/>
      </dsp:nvSpPr>
      <dsp:spPr>
        <a:xfrm>
          <a:off x="0" y="3210109"/>
          <a:ext cx="8153400" cy="12829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9D6AE-0F66-47C7-B1C6-BA25D6483761}">
      <dsp:nvSpPr>
        <dsp:cNvPr id="0" name=""/>
        <dsp:cNvSpPr/>
      </dsp:nvSpPr>
      <dsp:spPr>
        <a:xfrm>
          <a:off x="388091" y="3498772"/>
          <a:ext cx="705620" cy="7056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8B7D52-397F-460D-8B0F-ED856FC2676F}">
      <dsp:nvSpPr>
        <dsp:cNvPr id="0" name=""/>
        <dsp:cNvSpPr/>
      </dsp:nvSpPr>
      <dsp:spPr>
        <a:xfrm>
          <a:off x="1481803" y="3210109"/>
          <a:ext cx="6670148" cy="12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79" tIns="135779" rIns="135779" bIns="135779" numCol="1" spcCol="1270" anchor="ctr" anchorCtr="0">
          <a:noAutofit/>
        </a:bodyPr>
        <a:lstStyle/>
        <a:p>
          <a:pPr marL="0" lvl="0" indent="0" algn="l" defTabSz="889000">
            <a:lnSpc>
              <a:spcPct val="100000"/>
            </a:lnSpc>
            <a:spcBef>
              <a:spcPct val="0"/>
            </a:spcBef>
            <a:spcAft>
              <a:spcPct val="35000"/>
            </a:spcAft>
            <a:buNone/>
          </a:pPr>
          <a:r>
            <a:rPr lang="en-US" sz="2000" kern="1200" dirty="0"/>
            <a:t>Training time is </a:t>
          </a:r>
          <a:r>
            <a:rPr lang="en-US" sz="2000" i="0" kern="1200" dirty="0"/>
            <a:t>currently</a:t>
          </a:r>
          <a:r>
            <a:rPr lang="en-US" sz="2000" kern="1200" dirty="0"/>
            <a:t> entered in the “Other” category on Activity Forms, which appears in the “Other Activities” column, but a new STARS training form is under development</a:t>
          </a:r>
        </a:p>
      </dsp:txBody>
      <dsp:txXfrm>
        <a:off x="1481803" y="3210109"/>
        <a:ext cx="6670148" cy="1282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Job Aids</a:t>
          </a:r>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Webinars</a:t>
          </a:r>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Manual</a:t>
          </a:r>
        </a:p>
      </dsp:txBody>
      <dsp:txXfrm>
        <a:off x="1687942" y="1379160"/>
        <a:ext cx="1198965" cy="11989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D84F18-D0D8-46DB-B9A9-0C126B6A2E73}" type="datetimeFigureOut">
              <a:rPr lang="en-US" smtClean="0"/>
              <a:t>6/18/2020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1B23A6-11DB-4D90-9E46-72DF71E741DA}" type="slidenum">
              <a:rPr lang="en-US" smtClean="0"/>
              <a:t>‹#›</a:t>
            </a:fld>
            <a:endParaRPr lang="en-US" dirty="0"/>
          </a:p>
        </p:txBody>
      </p:sp>
    </p:spTree>
    <p:extLst>
      <p:ext uri="{BB962C8B-B14F-4D97-AF65-F5344CB8AC3E}">
        <p14:creationId xmlns:p14="http://schemas.microsoft.com/office/powerpoint/2010/main" val="69818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today’s webinar. Today’s speakers are Maggie Flowers from ACL and Ginny Paulson from the SHIP TA Center. </a:t>
            </a:r>
            <a:r>
              <a:rPr lang="en-US" sz="1200" b="0" i="0" kern="1200" dirty="0">
                <a:solidFill>
                  <a:schemeClr val="tx1"/>
                </a:solidFill>
                <a:effectLst/>
                <a:latin typeface="+mn-lt"/>
                <a:ea typeface="+mn-ea"/>
                <a:cs typeface="+mn-cs"/>
              </a:rPr>
              <a:t>This webinar will provide an overview of all types of reports in STARS, with a special emphasis on the SHIP Performance Measures reporting. We will also explain the new reports that have been added in 2020, called Data Export Reports and Summary Reports. </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a:t>
            </a:fld>
            <a:endParaRPr lang="en-US" dirty="0"/>
          </a:p>
        </p:txBody>
      </p:sp>
    </p:spTree>
    <p:extLst>
      <p:ext uri="{BB962C8B-B14F-4D97-AF65-F5344CB8AC3E}">
        <p14:creationId xmlns:p14="http://schemas.microsoft.com/office/powerpoint/2010/main" val="328930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7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There is a handout explaining the Rural classification that accompanies today’s webinar and is in the STARS Resources Kit on the SHIP TA Center’s website. Beneficiaries whose zip code is in a county classified in a nonmetropolitan category according to the Centers for Disease Control, National Center for Health Statistics (NCHS), Urban-Rural Classification Scheme:</a:t>
            </a:r>
          </a:p>
          <a:p>
            <a:r>
              <a:rPr lang="en-US" dirty="0"/>
              <a:t>• 6 levels (slices) previously used: 1) large central metro; 2) large fringe metro; 3) medium metro; 4) small</a:t>
            </a:r>
          </a:p>
          <a:p>
            <a:r>
              <a:rPr lang="en-US" dirty="0"/>
              <a:t>metro: 5) micropolitan; 6) noncore (aka outside)</a:t>
            </a:r>
          </a:p>
          <a:p>
            <a:r>
              <a:rPr lang="en-US" dirty="0"/>
              <a:t>• The last two = Rural:</a:t>
            </a:r>
          </a:p>
          <a:p>
            <a:r>
              <a:rPr lang="en-US" dirty="0"/>
              <a:t>o Micropolitan (MIC): population 10,000 – 49,000</a:t>
            </a:r>
          </a:p>
          <a:p>
            <a:r>
              <a:rPr lang="en-US" dirty="0"/>
              <a:t>o Outside (OUT): noncore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74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Notice the SHIP TA Center has a handout listing these topics.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50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today will be reports in the Configuration menu on Shared 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10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Reports note: Later we will explore the new data export and summary reports added to the Configuration menu in February. Prior to their development, the Reporting menu provided directors and assistant directors with some custom reports to see topics discussed on the beneficiary contact forms. Now, the data export and summary reports contain that information are also available to more user roles.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9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lists</a:t>
            </a:r>
            <a:r>
              <a:rPr lang="en-US" baseline="0" dirty="0"/>
              <a:t> the currently available configured STARS reports and the five STARS user roles that can access configured STARS reports. </a:t>
            </a:r>
          </a:p>
        </p:txBody>
      </p:sp>
      <p:sp>
        <p:nvSpPr>
          <p:cNvPr id="4" name="Slide Number Placeholder 3"/>
          <p:cNvSpPr>
            <a:spLocks noGrp="1"/>
          </p:cNvSpPr>
          <p:nvPr>
            <p:ph type="sldNum" sz="quarter" idx="10"/>
          </p:nvPr>
        </p:nvSpPr>
        <p:spPr/>
        <p:txBody>
          <a:bodyPr/>
          <a:lstStyle/>
          <a:p>
            <a:fld id="{5A1B23A6-11DB-4D90-9E46-72DF71E741DA}" type="slidenum">
              <a:rPr lang="en-US" smtClean="0"/>
              <a:t>15</a:t>
            </a:fld>
            <a:endParaRPr lang="en-US" dirty="0"/>
          </a:p>
        </p:txBody>
      </p:sp>
    </p:spTree>
    <p:extLst>
      <p:ext uri="{BB962C8B-B14F-4D97-AF65-F5344CB8AC3E}">
        <p14:creationId xmlns:p14="http://schemas.microsoft.com/office/powerpoint/2010/main" val="282816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23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report of your choice, follow the easy on screen prompts to select your desired partner organization and date range. Most reports can be run for up to a one year time frame, but the Summary Reports can only be run for up to a 6 month time period. Resource Reports must be run for whole months. For example, run one for all of January through all of December, not for mid-January through mid-December. This is because time spent on the team member Activity form is entered in monthly aggregated amounts. They cannot be divided down to the daily level.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1077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CMS Unique ID Report does not use date ranges. </a:t>
            </a:r>
          </a:p>
        </p:txBody>
      </p:sp>
      <p:sp>
        <p:nvSpPr>
          <p:cNvPr id="4" name="Slide Number Placeholder 3"/>
          <p:cNvSpPr>
            <a:spLocks noGrp="1"/>
          </p:cNvSpPr>
          <p:nvPr>
            <p:ph type="sldNum" sz="quarter" idx="5"/>
          </p:nvPr>
        </p:nvSpPr>
        <p:spPr/>
        <p:txBody>
          <a:bodyPr/>
          <a:lstStyle/>
          <a:p>
            <a:fld id="{5A1B23A6-11DB-4D90-9E46-72DF71E741DA}" type="slidenum">
              <a:rPr lang="en-US" smtClean="0"/>
              <a:t>18</a:t>
            </a:fld>
            <a:endParaRPr lang="en-US" dirty="0"/>
          </a:p>
        </p:txBody>
      </p:sp>
    </p:spTree>
    <p:extLst>
      <p:ext uri="{BB962C8B-B14F-4D97-AF65-F5344CB8AC3E}">
        <p14:creationId xmlns:p14="http://schemas.microsoft.com/office/powerpoint/2010/main" val="128940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talk about the types of Reports in STARS, starting with those we’ve had the longest: Performance measures reports, the Resource Report, and the 1-800-Medicare Unique IDs Report.</a:t>
            </a:r>
          </a:p>
        </p:txBody>
      </p:sp>
      <p:sp>
        <p:nvSpPr>
          <p:cNvPr id="4" name="Slide Number Placeholder 3"/>
          <p:cNvSpPr>
            <a:spLocks noGrp="1"/>
          </p:cNvSpPr>
          <p:nvPr>
            <p:ph type="sldNum" sz="quarter" idx="5"/>
          </p:nvPr>
        </p:nvSpPr>
        <p:spPr/>
        <p:txBody>
          <a:bodyPr/>
          <a:lstStyle/>
          <a:p>
            <a:fld id="{5A1B23A6-11DB-4D90-9E46-72DF71E741DA}" type="slidenum">
              <a:rPr lang="en-US" smtClean="0"/>
              <a:t>19</a:t>
            </a:fld>
            <a:endParaRPr lang="en-US" dirty="0"/>
          </a:p>
        </p:txBody>
      </p:sp>
    </p:spTree>
    <p:extLst>
      <p:ext uri="{BB962C8B-B14F-4D97-AF65-F5344CB8AC3E}">
        <p14:creationId xmlns:p14="http://schemas.microsoft.com/office/powerpoint/2010/main" val="85724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2</a:t>
            </a:fld>
            <a:endParaRPr lang="en-US" dirty="0"/>
          </a:p>
        </p:txBody>
      </p:sp>
    </p:spTree>
    <p:extLst>
      <p:ext uri="{BB962C8B-B14F-4D97-AF65-F5344CB8AC3E}">
        <p14:creationId xmlns:p14="http://schemas.microsoft.com/office/powerpoint/2010/main" val="241282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address the Performance Measures Reports. </a:t>
            </a:r>
          </a:p>
        </p:txBody>
      </p:sp>
      <p:sp>
        <p:nvSpPr>
          <p:cNvPr id="4" name="Slide Number Placeholder 3"/>
          <p:cNvSpPr>
            <a:spLocks noGrp="1"/>
          </p:cNvSpPr>
          <p:nvPr>
            <p:ph type="sldNum" sz="quarter" idx="10"/>
          </p:nvPr>
        </p:nvSpPr>
        <p:spPr/>
        <p:txBody>
          <a:bodyPr/>
          <a:lstStyle/>
          <a:p>
            <a:fld id="{5A1B23A6-11DB-4D90-9E46-72DF71E741DA}" type="slidenum">
              <a:rPr lang="en-US" smtClean="0"/>
              <a:t>20</a:t>
            </a:fld>
            <a:endParaRPr lang="en-US" dirty="0"/>
          </a:p>
        </p:txBody>
      </p:sp>
    </p:spTree>
    <p:extLst>
      <p:ext uri="{BB962C8B-B14F-4D97-AF65-F5344CB8AC3E}">
        <p14:creationId xmlns:p14="http://schemas.microsoft.com/office/powerpoint/2010/main" val="165403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fld id="{5A1B23A6-11DB-4D90-9E46-72DF71E741DA}" type="slidenum">
              <a:rPr lang="en-US" smtClean="0"/>
              <a:t>21</a:t>
            </a:fld>
            <a:endParaRPr lang="en-US" dirty="0"/>
          </a:p>
        </p:txBody>
      </p:sp>
    </p:spTree>
    <p:extLst>
      <p:ext uri="{BB962C8B-B14F-4D97-AF65-F5344CB8AC3E}">
        <p14:creationId xmlns:p14="http://schemas.microsoft.com/office/powerpoint/2010/main" val="297745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This is a state-level report run by a director, assistant director, or state staff user. Notice the tabs at the bottom of the screen. Currently, sub-state managers and site managers only have Page 1 – the summary. They do not have the remaining tabs. The first column is your state. The second column is the performance measure. The third column is the comparison data – “Previous Date” – which is the same date range but for the previous year. Your current Performance Measures results are in yellow, with the Performance Measure itself being the penetration rate (3</a:t>
            </a:r>
            <a:r>
              <a:rPr lang="en-US" baseline="30000" dirty="0"/>
              <a:t>rd</a:t>
            </a:r>
            <a:r>
              <a:rPr lang="en-US" dirty="0"/>
              <a:t> yellow column).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182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have additional details for each measure in the tabs at the bottom, including county-level outcomes. The September 2019 webinar spoke in depth about MIPPA Performance Measures, and we will conduct another webinar in July about the MIPPA Performance Measures Report that will delve into each performance measure.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536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include hours by Paid Staff, vs. In-kind staff, vs. volunteers (those are the three options for Paid Status). They are divided by STARS user role and according to the type of work. The current options are Beneficiary Contacts, Group Outreach, Media Outreach, and “Other Activities.” As a reminder, Other Activities are the aggregated hours from the Activity Form, which is tied to the Team Member Form. These Other Activity hours must be manually entered into STARS. If you are a program that uses a propriety data system to send most data to STARS, don’t forget to manually enter time spend on other activities. The Resource Report also only includes your demographic characteristics for your team members who were active during the report date range. Finally, a training time is currently entered on the Activity Form in the “Other” category, but a future enhancement will change that. Training will become a separate category on the Resource Report and the time will be entered on a new Training Form under development.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744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fld id="{5A1B23A6-11DB-4D90-9E46-72DF71E741D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01672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 This is from test</a:t>
            </a:r>
            <a:r>
              <a:rPr lang="en-US" baseline="0" dirty="0"/>
              <a:t> data in our test site.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721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965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The job aids are in the SHIP Resource Library at www.shiptacenter.org. See the Featured Resource “STARS Resources Kit” for convenient access, or conduct a keyword search for “Unique ID.” </a:t>
            </a:r>
          </a:p>
        </p:txBody>
      </p:sp>
      <p:sp>
        <p:nvSpPr>
          <p:cNvPr id="4" name="Slide Number Placeholder 3"/>
          <p:cNvSpPr>
            <a:spLocks noGrp="1"/>
          </p:cNvSpPr>
          <p:nvPr>
            <p:ph type="sldNum" sz="quarter" idx="10"/>
          </p:nvPr>
        </p:nvSpPr>
        <p:spPr/>
        <p:txBody>
          <a:bodyPr/>
          <a:lstStyle/>
          <a:p>
            <a:fld id="{5A1B23A6-11DB-4D90-9E46-72DF71E741D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96655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pitchFamily="34" charset="0"/>
                <a:cs typeface="Times New Roman" panose="02020603050405020304" pitchFamily="18" charset="0"/>
              </a:rPr>
              <a:t>Ginny. After selecting the report by name in your Configuration menu, follow these steps. As a reminder, the report is not</a:t>
            </a:r>
            <a:r>
              <a:rPr lang="en-US" baseline="0" dirty="0">
                <a:ea typeface="Calibri" panose="020F0502020204030204" pitchFamily="34" charset="0"/>
                <a:cs typeface="Times New Roman" panose="02020603050405020304" pitchFamily="18" charset="0"/>
              </a:rPr>
              <a:t> yet available to you. </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51824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a:t>
            </a:r>
          </a:p>
        </p:txBody>
      </p:sp>
      <p:sp>
        <p:nvSpPr>
          <p:cNvPr id="4" name="Slide Number Placeholder 3"/>
          <p:cNvSpPr>
            <a:spLocks noGrp="1"/>
          </p:cNvSpPr>
          <p:nvPr>
            <p:ph type="sldNum" sz="quarter" idx="10"/>
          </p:nvPr>
        </p:nvSpPr>
        <p:spPr/>
        <p:txBody>
          <a:bodyPr/>
          <a:lstStyle/>
          <a:p>
            <a:fld id="{5A1B23A6-11DB-4D90-9E46-72DF71E741DA}" type="slidenum">
              <a:rPr lang="en-US" smtClean="0"/>
              <a:t>3</a:t>
            </a:fld>
            <a:endParaRPr lang="en-US" dirty="0"/>
          </a:p>
        </p:txBody>
      </p:sp>
    </p:spTree>
    <p:extLst>
      <p:ext uri="{BB962C8B-B14F-4D97-AF65-F5344CB8AC3E}">
        <p14:creationId xmlns:p14="http://schemas.microsoft.com/office/powerpoint/2010/main" val="1330739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Ginny. Report will display Team Members who have a CMS Unique ID Status of "Inactive" and "Active.“ </a:t>
            </a:r>
          </a:p>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73599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SIRS is the SMP data system. SMPs have CMS Unique IDs too.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108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BCF is the Beneficiary Contact Form; BAS is the Beneficiary Additional Sessions 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367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Summary Reports –Beneficiary Contact Summary Report and MIPPA Beneficiary Contact Summary Report. Both filter by Partner Organization, so you can choose your State in the hierarchy or any organization at the sub-state or site-level.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188B-FD1A-4018-B55C-25E9B6C4B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974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672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Sue: After providing instructions for questions, say: </a:t>
            </a:r>
            <a:r>
              <a:rPr kumimoji="0" lang="en-US" sz="1200" b="0" i="1" u="none" strike="noStrike" kern="1200" cap="none" spc="0" normalizeH="0" baseline="0" noProof="0" dirty="0">
                <a:ln>
                  <a:noFill/>
                </a:ln>
                <a:solidFill>
                  <a:srgbClr val="595959"/>
                </a:solidFill>
                <a:effectLst/>
                <a:uLnTx/>
                <a:uFillTx/>
                <a:latin typeface="Tw Cen MT"/>
                <a:ea typeface="+mn-ea"/>
                <a:cs typeface="+mn-cs"/>
              </a:rPr>
              <a:t>Today’s webinar materials are available for download within WebEx.</a:t>
            </a:r>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36</a:t>
            </a:fld>
            <a:endParaRPr lang="en-US" dirty="0"/>
          </a:p>
        </p:txBody>
      </p:sp>
    </p:spTree>
    <p:extLst>
      <p:ext uri="{BB962C8B-B14F-4D97-AF65-F5344CB8AC3E}">
        <p14:creationId xmlns:p14="http://schemas.microsoft.com/office/powerpoint/2010/main" val="2674417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7575"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D9E8F3D-AECB-46DE-B432-7EAB2C255EB1}"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24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62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with the link can visit</a:t>
            </a:r>
            <a:r>
              <a:rPr lang="en-US" baseline="0" dirty="0"/>
              <a:t> the STARS landing page. BUT, only users with credentials can successfully log in.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511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 directors and SHIP administrators approve accounts to log into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29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PMs stands for Performance Measures. SHIPs will receive a Likert rating for each PM based on past year’s performance. </a:t>
            </a:r>
          </a:p>
          <a:p>
            <a:endParaRPr lang="en-US" dirty="0"/>
          </a:p>
        </p:txBody>
      </p:sp>
      <p:sp>
        <p:nvSpPr>
          <p:cNvPr id="4" name="Slide Number Placeholder 3"/>
          <p:cNvSpPr>
            <a:spLocks noGrp="1"/>
          </p:cNvSpPr>
          <p:nvPr>
            <p:ph type="sldNum" sz="quarter" idx="5"/>
          </p:nvPr>
        </p:nvSpPr>
        <p:spPr/>
        <p:txBody>
          <a:bodyPr/>
          <a:lstStyle/>
          <a:p>
            <a:fld id="{5A1B23A6-11DB-4D90-9E46-72DF71E741DA}" type="slidenum">
              <a:rPr lang="en-US" smtClean="0"/>
              <a:t>4</a:t>
            </a:fld>
            <a:endParaRPr lang="en-US" dirty="0"/>
          </a:p>
        </p:txBody>
      </p:sp>
    </p:spTree>
    <p:extLst>
      <p:ext uri="{BB962C8B-B14F-4D97-AF65-F5344CB8AC3E}">
        <p14:creationId xmlns:p14="http://schemas.microsoft.com/office/powerpoint/2010/main" val="3598602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281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STARS Resources Kit is now on this STARS menu. Directors and administrators control STARS resources visibility, including access to STARS events.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054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1 covers: Programs that use STARS; Data entry due dates; How to get resources and technical assistance. </a:t>
            </a:r>
          </a:p>
          <a:p>
            <a:r>
              <a:rPr lang="en-US" baseline="0" dirty="0"/>
              <a:t>Chapter 2 covers: STARS address/landing page; Credentials (usernames and passwords); STARS security; STARS inactivity rules; Entering hours on your own team member form</a:t>
            </a:r>
          </a:p>
          <a:p>
            <a:r>
              <a:rPr lang="en-US" baseline="0" dirty="0"/>
              <a:t>Chapter 3 covers: Creating and Managing Team Members; Using the Activity Form; CMS SHIP Unique ID; Detailed user role descriptions and the impact of the STARS hierarchy</a:t>
            </a:r>
          </a:p>
          <a:p>
            <a:r>
              <a:rPr lang="en-US" baseline="0" dirty="0"/>
              <a:t>Chapter 4 covers:  Beneficiary Contact Form and the Beneficiary Additional Sessions Form</a:t>
            </a:r>
          </a:p>
          <a:p>
            <a:r>
              <a:rPr lang="en-US" baseline="0" dirty="0"/>
              <a:t>Chapter 5 covers: Group outreach and education (GOE) and media outreach and education (MOE) forms</a:t>
            </a:r>
          </a:p>
          <a:p>
            <a:r>
              <a:rPr lang="en-US" baseline="0" dirty="0"/>
              <a:t>Chapter 6 covers: STARS Searches vs. STARS Reports, and how to conduct searches. </a:t>
            </a:r>
          </a:p>
          <a:p>
            <a:r>
              <a:rPr lang="en-US" baseline="0" dirty="0"/>
              <a:t>Use the job aids, handouts, and PPTs for searches, reports, and user role overview.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594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Talking point. For instructions for reassigning records to other team members, see the end of Chapter 3 of the STARS Manual.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452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Talking point (if not already mentioned): for instructions for reassigning records to other team members, see the end of Chapter 3 of the STARS Manual.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35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39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special use fields also appear on the Group Outreach and Education form and the Media Outreach and Education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45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SHIPs will receive a Likert rating for each PM based on past year’s performance. SHIPs receive an aspirational target rating for the new year.</a:t>
            </a:r>
          </a:p>
        </p:txBody>
      </p:sp>
      <p:sp>
        <p:nvSpPr>
          <p:cNvPr id="4" name="Slide Number Placeholder 3"/>
          <p:cNvSpPr>
            <a:spLocks noGrp="1"/>
          </p:cNvSpPr>
          <p:nvPr>
            <p:ph type="sldNum" sz="quarter" idx="5"/>
          </p:nvPr>
        </p:nvSpPr>
        <p:spPr/>
        <p:txBody>
          <a:bodyPr/>
          <a:lstStyle/>
          <a:p>
            <a:fld id="{5A1B23A6-11DB-4D90-9E46-72DF71E741DA}" type="slidenum">
              <a:rPr lang="en-US" smtClean="0"/>
              <a:t>5</a:t>
            </a:fld>
            <a:endParaRPr lang="en-US" dirty="0"/>
          </a:p>
        </p:txBody>
      </p:sp>
    </p:spTree>
    <p:extLst>
      <p:ext uri="{BB962C8B-B14F-4D97-AF65-F5344CB8AC3E}">
        <p14:creationId xmlns:p14="http://schemas.microsoft.com/office/powerpoint/2010/main" val="262885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Chapter 1 of the STARS manual</a:t>
            </a:r>
          </a:p>
        </p:txBody>
      </p:sp>
      <p:sp>
        <p:nvSpPr>
          <p:cNvPr id="4" name="Slide Number Placeholder 3"/>
          <p:cNvSpPr>
            <a:spLocks noGrp="1"/>
          </p:cNvSpPr>
          <p:nvPr>
            <p:ph type="sldNum" sz="quarter" idx="5"/>
          </p:nvPr>
        </p:nvSpPr>
        <p:spPr/>
        <p:txBody>
          <a:bodyPr/>
          <a:lstStyle/>
          <a:p>
            <a:fld id="{9F13188B-FD1A-4018-B55C-25E9B6C4B245}" type="slidenum">
              <a:rPr lang="en-US" smtClean="0"/>
              <a:pPr/>
              <a:t>6</a:t>
            </a:fld>
            <a:endParaRPr lang="en-US" dirty="0"/>
          </a:p>
        </p:txBody>
      </p:sp>
    </p:spTree>
    <p:extLst>
      <p:ext uri="{BB962C8B-B14F-4D97-AF65-F5344CB8AC3E}">
        <p14:creationId xmlns:p14="http://schemas.microsoft.com/office/powerpoint/2010/main" val="424991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CDC = Centers for Disease Control. This data is embedded in STARS.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D511DD-DAB9-1647-97C7-AACDE6029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18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40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B23A6-11DB-4D90-9E46-72DF71E7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60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4125"/>
            </a:lvl1pPr>
          </a:lstStyle>
          <a:p>
            <a:r>
              <a:rPr lang="en-US"/>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9362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6478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3"/>
          <p:cNvSpPr txBox="1">
            <a:spLocks noGrp="1" noChangeArrowheads="1"/>
          </p:cNvSpPr>
          <p:nvPr>
            <p:ph type="sldNum" sz="quarter" idx="10"/>
          </p:nvPr>
        </p:nvSpPr>
        <p:spPr/>
        <p:txBody>
          <a:bodyPr/>
          <a:lstStyle>
            <a:lvl1pPr>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127959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Box 3"/>
          <p:cNvSpPr txBox="1">
            <a:spLocks noGrp="1" noChangeArrowheads="1"/>
          </p:cNvSpPr>
          <p:nvPr>
            <p:ph type="sldNum" sz="quarter" idx="13"/>
          </p:nvPr>
        </p:nvSpPr>
        <p:spPr/>
        <p:txBody>
          <a:bodyPr/>
          <a:lstStyle>
            <a:lvl1pPr>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108943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ext Box 3"/>
          <p:cNvSpPr txBox="1">
            <a:spLocks noGrp="1" noChangeArrowheads="1"/>
          </p:cNvSpPr>
          <p:nvPr>
            <p:ph type="sldNum" sz="quarter" idx="10"/>
          </p:nvPr>
        </p:nvSpPr>
        <p:spPr/>
        <p:txBody>
          <a:bodyPr/>
          <a:lstStyle>
            <a:lvl1pPr>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27385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3"/>
          <p:cNvSpPr txBox="1">
            <a:spLocks noGrp="1" noChangeArrowheads="1"/>
          </p:cNvSpPr>
          <p:nvPr>
            <p:ph type="sldNum" sz="quarter" idx="10"/>
          </p:nvPr>
        </p:nvSpPr>
        <p:spPr/>
        <p:txBody>
          <a:bodyPr/>
          <a:lstStyle>
            <a:lvl1pPr>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301151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p:txBody>
          <a:bodyPr/>
          <a:lstStyle>
            <a:lvl1pPr>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109589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57338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220391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5EC249-53D4-4093-89A7-B1D7BF7CD6BC}" type="datetime1">
              <a:rPr lang="en-US" smtClean="0"/>
              <a:t>6/18/2020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3806347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DD6BFA1-8847-489C-B148-EA63F45B381C}" type="datetime1">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65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3"/>
          <p:cNvSpPr txBox="1">
            <a:spLocks noGrp="1" noChangeArrowheads="1"/>
          </p:cNvSpPr>
          <p:nvPr>
            <p:ph type="sldNum" sz="quarter" idx="10"/>
          </p:nvPr>
        </p:nvSpPr>
        <p:spPr/>
        <p:txBody>
          <a:bodyPr/>
          <a:lstStyle>
            <a:lvl1pPr algn="r">
              <a:defRPr sz="1400"/>
            </a:lvl1pPr>
          </a:lstStyle>
          <a:p>
            <a:fld id="{2488A10A-9B20-4F75-A3AE-6C8D10CF676F}" type="slidenum">
              <a:rPr lang="en-US" smtClean="0"/>
              <a:pPr/>
              <a:t>‹#›</a:t>
            </a:fld>
            <a:endParaRPr lang="en-US" dirty="0"/>
          </a:p>
        </p:txBody>
      </p:sp>
    </p:spTree>
    <p:extLst>
      <p:ext uri="{BB962C8B-B14F-4D97-AF65-F5344CB8AC3E}">
        <p14:creationId xmlns:p14="http://schemas.microsoft.com/office/powerpoint/2010/main" val="2084845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BB6392-33A4-4998-8530-BD2134F331DA}" type="datetime1">
              <a:rPr lang="en-US" smtClean="0"/>
              <a:t>6/18/2020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07969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BAA01EA-C22A-4FD2-BE46-E44C0B5C1991}" type="datetime1">
              <a:rPr lang="en-US" smtClean="0"/>
              <a:t>6/18/2020</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27413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0305069-72B6-4ED9-A81E-D038F585998E}" type="datetime1">
              <a:rPr lang="en-US" smtClean="0"/>
              <a:t>6/18/2020</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409415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100DA8-C07C-4529-80D4-73803418205F}" type="datetime1">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160380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34E5-7310-4C4C-A88F-CA8E8E4D4124}" type="datetime1">
              <a:rPr lang="en-US" smtClean="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732929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F5DC049-297F-41CE-8DDF-2FC4AAD67D46}" type="datetime1">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71204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F467C05-81A8-4511-B996-1F76494C3630}" type="datetime1">
              <a:rPr lang="en-US" smtClean="0"/>
              <a:t>6/18/2020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279532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D905BC-2D81-49E2-8832-00985C6065C6}" type="datetime1">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3824851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95E072-881D-4886-8BE3-717058DCAD6D}" type="datetime1">
              <a:rPr lang="en-US" smtClean="0"/>
              <a:t>6/18/2020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304102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13862"/>
            <a:ext cx="8229600" cy="2499153"/>
          </a:xfrm>
        </p:spPr>
        <p:txBody>
          <a:bodyPr/>
          <a:lstStyle>
            <a:lvl1pPr>
              <a:defRPr sz="18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1875"/>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1875"/>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1875"/>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7" name="Text Box 3"/>
          <p:cNvSpPr txBox="1">
            <a:spLocks noGrp="1" noChangeArrowheads="1"/>
          </p:cNvSpPr>
          <p:nvPr>
            <p:ph type="sldNum" sz="quarter" idx="13"/>
          </p:nvPr>
        </p:nvSpPr>
        <p:spPr/>
        <p:txBody>
          <a:bodyPr/>
          <a:lstStyle>
            <a:lvl1pPr>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100299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Text Box 3"/>
          <p:cNvSpPr txBox="1">
            <a:spLocks noGrp="1" noChangeArrowheads="1"/>
          </p:cNvSpPr>
          <p:nvPr>
            <p:ph type="sldNum" sz="quarter" idx="10"/>
          </p:nvPr>
        </p:nvSpPr>
        <p:spPr/>
        <p:txBody>
          <a:bodyPr/>
          <a:lstStyle>
            <a:lvl1pPr>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310442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31921"/>
            <a:ext cx="4038600" cy="42942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p:txBody>
          <a:bodyPr/>
          <a:lstStyle>
            <a:lvl1pPr>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254141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p:txBody>
          <a:bodyPr/>
          <a:lstStyle>
            <a:lvl1pPr>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73953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7181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334187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Booz Allen Hamilton Internal</a:t>
            </a:r>
          </a:p>
        </p:txBody>
      </p:sp>
      <p:sp>
        <p:nvSpPr>
          <p:cNvPr id="6" name="Text Placeholder 2"/>
          <p:cNvSpPr>
            <a:spLocks noGrp="1"/>
          </p:cNvSpPr>
          <p:nvPr>
            <p:ph idx="1" hasCustomPrompt="1"/>
          </p:nvPr>
        </p:nvSpPr>
        <p:spPr>
          <a:xfrm>
            <a:off x="662608" y="1578595"/>
            <a:ext cx="7852741" cy="4626943"/>
          </a:xfrm>
          <a:prstGeom prst="rect">
            <a:avLst/>
          </a:prstGeom>
        </p:spPr>
        <p:txBody>
          <a:bodyPr vert="horz" lIns="0" tIns="0" rIns="0" bIns="0" rtlCol="0">
            <a:noAutofit/>
          </a:bodyPr>
          <a:lstStyle>
            <a:lvl3pPr>
              <a:defRPr>
                <a:solidFill>
                  <a:schemeClr val="tx1"/>
                </a:solidFill>
              </a:defRPr>
            </a:lvl3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7" name="Date Placeholder 3"/>
          <p:cNvSpPr>
            <a:spLocks noGrp="1"/>
          </p:cNvSpPr>
          <p:nvPr>
            <p:ph type="dt" sz="half" idx="2"/>
          </p:nvPr>
        </p:nvSpPr>
        <p:spPr>
          <a:xfrm>
            <a:off x="4227755"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135356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4"/>
          </p:nvPr>
        </p:nvSpPr>
        <p:spPr>
          <a:xfrm>
            <a:off x="8316914" y="6186490"/>
            <a:ext cx="739775" cy="346075"/>
          </a:xfrm>
          <a:prstGeom prst="rect">
            <a:avLst/>
          </a:prstGeom>
        </p:spPr>
        <p:txBody>
          <a:bodyPr/>
          <a:lstStyle>
            <a:lvl1pPr>
              <a:defRPr>
                <a:latin typeface="Arial" charset="0"/>
              </a:defRPr>
            </a:lvl1pPr>
          </a:lstStyle>
          <a:p>
            <a:fld id="{2488A10A-9B20-4F75-A3AE-6C8D10CF676F}" type="slidenum">
              <a:rPr lang="en-US" smtClean="0"/>
              <a:t>‹#›</a:t>
            </a:fld>
            <a:endParaRPr lang="en-US" dirty="0"/>
          </a:p>
        </p:txBody>
      </p:sp>
    </p:spTree>
    <p:extLst>
      <p:ext uri="{BB962C8B-B14F-4D97-AF65-F5344CB8AC3E}">
        <p14:creationId xmlns:p14="http://schemas.microsoft.com/office/powerpoint/2010/main" val="2994548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02" r:id="rId9"/>
  </p:sldLayoutIdLst>
  <p:hf hdr="0" ftr="0" dt="0"/>
  <p:txStyles>
    <p:titleStyle>
      <a:lvl1pPr algn="l" defTabSz="342900" rtl="0" eaLnBrk="1" fontAlgn="base" hangingPunct="1">
        <a:spcBef>
          <a:spcPct val="0"/>
        </a:spcBef>
        <a:spcAft>
          <a:spcPct val="0"/>
        </a:spcAft>
        <a:defRPr sz="2850" kern="1200">
          <a:solidFill>
            <a:srgbClr val="00529B"/>
          </a:solidFill>
          <a:latin typeface="+mj-lt"/>
          <a:ea typeface="+mj-ea"/>
          <a:cs typeface="+mj-cs"/>
        </a:defRPr>
      </a:lvl1pPr>
      <a:lvl2pPr algn="l" defTabSz="342900" rtl="0" eaLnBrk="1" fontAlgn="base" hangingPunct="1">
        <a:spcBef>
          <a:spcPct val="0"/>
        </a:spcBef>
        <a:spcAft>
          <a:spcPct val="0"/>
        </a:spcAft>
        <a:defRPr sz="2850">
          <a:solidFill>
            <a:srgbClr val="00529B"/>
          </a:solidFill>
          <a:latin typeface="Calibri" pitchFamily="34" charset="0"/>
        </a:defRPr>
      </a:lvl2pPr>
      <a:lvl3pPr algn="l" defTabSz="342900" rtl="0" eaLnBrk="1" fontAlgn="base" hangingPunct="1">
        <a:spcBef>
          <a:spcPct val="0"/>
        </a:spcBef>
        <a:spcAft>
          <a:spcPct val="0"/>
        </a:spcAft>
        <a:defRPr sz="2850">
          <a:solidFill>
            <a:srgbClr val="00529B"/>
          </a:solidFill>
          <a:latin typeface="Calibri" pitchFamily="34" charset="0"/>
        </a:defRPr>
      </a:lvl3pPr>
      <a:lvl4pPr algn="l" defTabSz="342900" rtl="0" eaLnBrk="1" fontAlgn="base" hangingPunct="1">
        <a:spcBef>
          <a:spcPct val="0"/>
        </a:spcBef>
        <a:spcAft>
          <a:spcPct val="0"/>
        </a:spcAft>
        <a:defRPr sz="2850">
          <a:solidFill>
            <a:srgbClr val="00529B"/>
          </a:solidFill>
          <a:latin typeface="Calibri" pitchFamily="34" charset="0"/>
        </a:defRPr>
      </a:lvl4pPr>
      <a:lvl5pPr algn="l" defTabSz="342900" rtl="0" eaLnBrk="1" fontAlgn="base" hangingPunct="1">
        <a:spcBef>
          <a:spcPct val="0"/>
        </a:spcBef>
        <a:spcAft>
          <a:spcPct val="0"/>
        </a:spcAft>
        <a:defRPr sz="2850">
          <a:solidFill>
            <a:srgbClr val="00529B"/>
          </a:solidFill>
          <a:latin typeface="Calibri" pitchFamily="34" charset="0"/>
        </a:defRPr>
      </a:lvl5pPr>
      <a:lvl6pPr marL="342900" algn="l" defTabSz="342900" rtl="0" eaLnBrk="1" fontAlgn="base" hangingPunct="1">
        <a:spcBef>
          <a:spcPct val="0"/>
        </a:spcBef>
        <a:spcAft>
          <a:spcPct val="0"/>
        </a:spcAft>
        <a:defRPr sz="2850">
          <a:solidFill>
            <a:srgbClr val="00529B"/>
          </a:solidFill>
          <a:latin typeface="Calibri" pitchFamily="34" charset="0"/>
        </a:defRPr>
      </a:lvl6pPr>
      <a:lvl7pPr marL="685800" algn="l" defTabSz="342900" rtl="0" eaLnBrk="1" fontAlgn="base" hangingPunct="1">
        <a:spcBef>
          <a:spcPct val="0"/>
        </a:spcBef>
        <a:spcAft>
          <a:spcPct val="0"/>
        </a:spcAft>
        <a:defRPr sz="2850">
          <a:solidFill>
            <a:srgbClr val="00529B"/>
          </a:solidFill>
          <a:latin typeface="Calibri" pitchFamily="34" charset="0"/>
        </a:defRPr>
      </a:lvl7pPr>
      <a:lvl8pPr marL="1028700" algn="l" defTabSz="342900" rtl="0" eaLnBrk="1" fontAlgn="base" hangingPunct="1">
        <a:spcBef>
          <a:spcPct val="0"/>
        </a:spcBef>
        <a:spcAft>
          <a:spcPct val="0"/>
        </a:spcAft>
        <a:defRPr sz="2850">
          <a:solidFill>
            <a:srgbClr val="00529B"/>
          </a:solidFill>
          <a:latin typeface="Calibri" pitchFamily="34" charset="0"/>
        </a:defRPr>
      </a:lvl8pPr>
      <a:lvl9pPr marL="1371600" algn="l" defTabSz="342900" rtl="0" eaLnBrk="1" fontAlgn="base" hangingPunct="1">
        <a:spcBef>
          <a:spcPct val="0"/>
        </a:spcBef>
        <a:spcAft>
          <a:spcPct val="0"/>
        </a:spcAft>
        <a:defRPr sz="2850">
          <a:solidFill>
            <a:srgbClr val="00529B"/>
          </a:solidFill>
          <a:latin typeface="Calibri" pitchFamily="34" charset="0"/>
        </a:defRPr>
      </a:lvl9pPr>
    </p:titleStyle>
    <p:bodyStyle>
      <a:lvl1pPr marL="257175" indent="-257175" algn="l" defTabSz="342900" rtl="0" eaLnBrk="1" fontAlgn="base" hangingPunct="1">
        <a:spcBef>
          <a:spcPct val="20000"/>
        </a:spcBef>
        <a:spcAft>
          <a:spcPct val="0"/>
        </a:spcAft>
        <a:buFont typeface="Arial" pitchFamily="34" charset="0"/>
        <a:buChar char="•"/>
        <a:defRPr sz="1875"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1B6AE4EC-4DD7-40F4-82CA-BEFE9583E38C}" type="slidenum">
              <a:rPr lang="en-US" smtClean="0"/>
              <a:t>‹#›</a:t>
            </a:fld>
            <a:endParaRPr lang="en-US" dirty="0"/>
          </a:p>
        </p:txBody>
      </p:sp>
    </p:spTree>
    <p:extLst>
      <p:ext uri="{BB962C8B-B14F-4D97-AF65-F5344CB8AC3E}">
        <p14:creationId xmlns:p14="http://schemas.microsoft.com/office/powerpoint/2010/main" val="19042201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marR="0" indent="-342900" algn="l" defTabSz="457200" rtl="0" eaLnBrk="1" fontAlgn="base" latinLnBrk="0" hangingPunct="1">
        <a:lnSpc>
          <a:spcPct val="100000"/>
        </a:lnSpc>
        <a:spcBef>
          <a:spcPct val="20000"/>
        </a:spcBef>
        <a:spcAft>
          <a:spcPct val="0"/>
        </a:spcAft>
        <a:buClrTx/>
        <a:buSzTx/>
        <a:buFont typeface="Arial" pitchFamily="34" charset="0"/>
        <a:buChar char="•"/>
        <a:tabLst/>
        <a:defRPr sz="28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Arial" pitchFamily="34" charset="0"/>
        <a:buChar char="–"/>
        <a:tabLst/>
        <a:defRPr sz="24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Arial" pitchFamily="34" charset="0"/>
        <a:buChar char="•"/>
        <a:tabLst/>
        <a:defRPr sz="2000" kern="1200">
          <a:solidFill>
            <a:schemeClr val="tx1"/>
          </a:solidFill>
          <a:latin typeface="+mn-lt"/>
          <a:ea typeface="+mn-ea"/>
          <a:cs typeface="+mn-cs"/>
        </a:defRPr>
      </a:lvl3pPr>
      <a:lvl4pPr marL="1600200" marR="0" indent="-228600" algn="l" defTabSz="457200" rtl="0" eaLnBrk="1" fontAlgn="base" latinLnBrk="0" hangingPunct="1">
        <a:lnSpc>
          <a:spcPct val="100000"/>
        </a:lnSpc>
        <a:spcBef>
          <a:spcPct val="20000"/>
        </a:spcBef>
        <a:spcAft>
          <a:spcPct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457200" rtl="0" eaLnBrk="1" fontAlgn="base" latinLnBrk="0" hangingPunct="1">
        <a:lnSpc>
          <a:spcPct val="100000"/>
        </a:lnSpc>
        <a:spcBef>
          <a:spcPct val="20000"/>
        </a:spcBef>
        <a:spcAft>
          <a:spcPct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C7B29E-28B9-4205-88A9-16D6AABB59F1}" type="datetime1">
              <a:rPr lang="en-US" smtClean="0"/>
              <a:t>6/18/2020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6402928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STARS Reports</a:t>
            </a:r>
          </a:p>
        </p:txBody>
      </p:sp>
      <p:sp>
        <p:nvSpPr>
          <p:cNvPr id="3" name="Subtitle 2"/>
          <p:cNvSpPr>
            <a:spLocks noGrp="1"/>
          </p:cNvSpPr>
          <p:nvPr>
            <p:ph type="subTitle" idx="1"/>
          </p:nvPr>
        </p:nvSpPr>
        <p:spPr>
          <a:xfrm>
            <a:off x="361507" y="2734974"/>
            <a:ext cx="8495414" cy="1071481"/>
          </a:xfrm>
        </p:spPr>
        <p:txBody>
          <a:bodyPr/>
          <a:lstStyle/>
          <a:p>
            <a:r>
              <a:rPr lang="en-US" b="1" dirty="0">
                <a:solidFill>
                  <a:schemeClr val="tx1"/>
                </a:solidFill>
              </a:rPr>
              <a:t>Presented by:</a:t>
            </a:r>
            <a:r>
              <a:rPr lang="en-US" dirty="0">
                <a:solidFill>
                  <a:schemeClr val="tx1"/>
                </a:solidFill>
              </a:rPr>
              <a:t> the Administration for Community Living (ACL) </a:t>
            </a:r>
          </a:p>
          <a:p>
            <a:r>
              <a:rPr lang="en-US" dirty="0">
                <a:solidFill>
                  <a:schemeClr val="tx1"/>
                </a:solidFill>
              </a:rPr>
              <a:t>and the SHIP National Technical Assistance Center (SHIP TA Center)</a:t>
            </a:r>
          </a:p>
          <a:p>
            <a:endParaRPr lang="en-US" dirty="0">
              <a:solidFill>
                <a:schemeClr val="tx1"/>
              </a:solidFill>
            </a:endParaRPr>
          </a:p>
          <a:p>
            <a:r>
              <a:rPr lang="en-US" i="1" dirty="0">
                <a:solidFill>
                  <a:schemeClr val="tx1"/>
                </a:solidFill>
              </a:rPr>
              <a:t>June 2020</a:t>
            </a:r>
          </a:p>
        </p:txBody>
      </p:sp>
    </p:spTree>
    <p:extLst>
      <p:ext uri="{BB962C8B-B14F-4D97-AF65-F5344CB8AC3E}">
        <p14:creationId xmlns:p14="http://schemas.microsoft.com/office/powerpoint/2010/main" val="155747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 Report – PM3</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r>
              <a:rPr lang="en-US" b="1" dirty="0"/>
              <a:t>STARS data used – PM 3 Medicare Beneficiaries Under 65:</a:t>
            </a:r>
          </a:p>
          <a:p>
            <a:r>
              <a:rPr lang="en-US" dirty="0"/>
              <a:t>All Beneficiary Contact Forms with both "Receiving or applying for Social Security Disability or Medicare disability" and "64 or younger" selected. Also counted are any SHIP Beneficiary Additional Session Forms for Beneficiary Contact Forms that have both "Receiving or applying for Social Security Disability or Medicare disability" and "64 or younger" selected. </a:t>
            </a: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5" name="Group 4"/>
          <p:cNvGrpSpPr/>
          <p:nvPr/>
        </p:nvGrpSpPr>
        <p:grpSpPr>
          <a:xfrm>
            <a:off x="457200" y="1984374"/>
            <a:ext cx="8229600" cy="1301085"/>
            <a:chOff x="633456" y="2286000"/>
            <a:chExt cx="7880983" cy="620455"/>
          </a:xfrm>
        </p:grpSpPr>
        <p:sp>
          <p:nvSpPr>
            <p:cNvPr id="6" name="Rectangle 5"/>
            <p:cNvSpPr/>
            <p:nvPr/>
          </p:nvSpPr>
          <p:spPr>
            <a:xfrm>
              <a:off x="2362200" y="2286000"/>
              <a:ext cx="6152239" cy="616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Percentage of contacts with Medicare beneficiaries under the age of 65 per Medicare beneficiaries under 65 in the State.</a:t>
              </a:r>
            </a:p>
          </p:txBody>
        </p:sp>
        <p:sp>
          <p:nvSpPr>
            <p:cNvPr id="7" name="Pentagon 6"/>
            <p:cNvSpPr/>
            <p:nvPr/>
          </p:nvSpPr>
          <p:spPr>
            <a:xfrm>
              <a:off x="633456" y="2290061"/>
              <a:ext cx="2547304" cy="616394"/>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PM3: Medicare Beneficiaries Under 65</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64050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 Report – PM4</a:t>
            </a:r>
          </a:p>
        </p:txBody>
      </p:sp>
      <p:sp>
        <p:nvSpPr>
          <p:cNvPr id="3" name="Content Placeholder 2"/>
          <p:cNvSpPr>
            <a:spLocks noGrp="1"/>
          </p:cNvSpPr>
          <p:nvPr>
            <p:ph idx="1"/>
          </p:nvPr>
        </p:nvSpPr>
        <p:spPr>
          <a:xfrm>
            <a:off x="457200" y="1701208"/>
            <a:ext cx="8229600" cy="4485282"/>
          </a:xfrm>
        </p:spPr>
        <p:txBody>
          <a:bodyPr/>
          <a:lstStyle/>
          <a:p>
            <a:endParaRPr lang="en-US" dirty="0"/>
          </a:p>
          <a:p>
            <a:endParaRPr lang="en-US" dirty="0"/>
          </a:p>
          <a:p>
            <a:endParaRPr lang="en-US" dirty="0"/>
          </a:p>
          <a:p>
            <a:pPr marL="0" indent="0">
              <a:buNone/>
            </a:pPr>
            <a:r>
              <a:rPr lang="en-US" b="1" dirty="0"/>
              <a:t>STARS data used – PM4: Hard-to-Reach Contacts:</a:t>
            </a:r>
          </a:p>
          <a:p>
            <a:r>
              <a:rPr lang="en-US" sz="2200" dirty="0">
                <a:latin typeface="Calibri" panose="020F0502020204030204" pitchFamily="34" charset="0"/>
                <a:ea typeface="Calibri" panose="020F0502020204030204" pitchFamily="34" charset="0"/>
                <a:cs typeface="Times New Roman" panose="02020603050405020304" pitchFamily="18" charset="0"/>
              </a:rPr>
              <a:t>All Beneficiary Contact Forms with at least one hard-to-reach demographic. Also counted are any SHIP Beneficiary Additional Session Forms for Beneficiary Contact Forms that meet this criteria.</a:t>
            </a:r>
          </a:p>
          <a:p>
            <a:r>
              <a:rPr lang="en-US" sz="2200" dirty="0">
                <a:latin typeface="Calibri" panose="020F0502020204030204" pitchFamily="34" charset="0"/>
                <a:ea typeface="Calibri" panose="020F0502020204030204" pitchFamily="34" charset="0"/>
                <a:cs typeface="Times New Roman" panose="02020603050405020304" pitchFamily="18" charset="0"/>
              </a:rPr>
              <a:t>The designated "hard to reach" selections are: </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Low income: “Beneficiary Monthly Income” = Below 150% FPL  </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Non-native English speaker: “English as a Primary Language” = No</a:t>
            </a:r>
          </a:p>
          <a:p>
            <a:pPr lvl="1"/>
            <a:r>
              <a:rPr lang="en-US" sz="2000" dirty="0">
                <a:latin typeface="Calibri" panose="020F0502020204030204" pitchFamily="34" charset="0"/>
                <a:cs typeface="Times New Roman" panose="02020603050405020304" pitchFamily="18" charset="0"/>
              </a:rPr>
              <a:t>Rural: County needs to meet ACL’s classification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5" name="Group 4"/>
          <p:cNvGrpSpPr/>
          <p:nvPr/>
        </p:nvGrpSpPr>
        <p:grpSpPr>
          <a:xfrm>
            <a:off x="457200" y="1697294"/>
            <a:ext cx="8229600" cy="1301085"/>
            <a:chOff x="633456" y="2286000"/>
            <a:chExt cx="7880983" cy="620455"/>
          </a:xfrm>
        </p:grpSpPr>
        <p:sp>
          <p:nvSpPr>
            <p:cNvPr id="6" name="Rectangle 5"/>
            <p:cNvSpPr/>
            <p:nvPr/>
          </p:nvSpPr>
          <p:spPr>
            <a:xfrm>
              <a:off x="2362200" y="2286000"/>
              <a:ext cx="6152239" cy="616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Percentage of low-income, rural, and non-native English contacts per total “hard-to-reach” Medicare beneficiaries in the State. </a:t>
              </a:r>
            </a:p>
          </p:txBody>
        </p:sp>
        <p:sp>
          <p:nvSpPr>
            <p:cNvPr id="7" name="Pentagon 6"/>
            <p:cNvSpPr/>
            <p:nvPr/>
          </p:nvSpPr>
          <p:spPr>
            <a:xfrm>
              <a:off x="633456" y="2290061"/>
              <a:ext cx="2547304" cy="616394"/>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PM4: Hard-to-Reach Contacts </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2566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 Report – PM5</a:t>
            </a:r>
          </a:p>
        </p:txBody>
      </p:sp>
      <p:sp>
        <p:nvSpPr>
          <p:cNvPr id="3" name="Content Placeholder 2"/>
          <p:cNvSpPr>
            <a:spLocks noGrp="1"/>
          </p:cNvSpPr>
          <p:nvPr>
            <p:ph idx="1"/>
          </p:nvPr>
        </p:nvSpPr>
        <p:spPr>
          <a:xfrm>
            <a:off x="457200" y="1750459"/>
            <a:ext cx="8229600" cy="4782106"/>
          </a:xfrm>
        </p:spPr>
        <p:txBody>
          <a:bodyPr/>
          <a:lstStyle/>
          <a:p>
            <a:endParaRPr lang="en-US" dirty="0"/>
          </a:p>
          <a:p>
            <a:endParaRPr lang="en-US" dirty="0"/>
          </a:p>
          <a:p>
            <a:endParaRPr lang="en-US" dirty="0"/>
          </a:p>
          <a:p>
            <a:pPr marL="0" indent="0">
              <a:buNone/>
            </a:pPr>
            <a:r>
              <a:rPr lang="en-US" b="1" dirty="0"/>
              <a:t>STARS data used – PM5 Enrollment Contacts:</a:t>
            </a:r>
          </a:p>
          <a:p>
            <a:r>
              <a:rPr lang="en-US" dirty="0"/>
              <a:t>Beneficiary Contact Forms and SHIP Beneficiary Additional Sessions Forms with at least one enrollment topic selected under the Topics Discussed</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5" name="Group 4"/>
          <p:cNvGrpSpPr/>
          <p:nvPr/>
        </p:nvGrpSpPr>
        <p:grpSpPr>
          <a:xfrm>
            <a:off x="457200" y="1750459"/>
            <a:ext cx="8229600" cy="1301085"/>
            <a:chOff x="633456" y="2286000"/>
            <a:chExt cx="7880983" cy="620455"/>
          </a:xfrm>
        </p:grpSpPr>
        <p:sp>
          <p:nvSpPr>
            <p:cNvPr id="6" name="Rectangle 5"/>
            <p:cNvSpPr/>
            <p:nvPr/>
          </p:nvSpPr>
          <p:spPr>
            <a:xfrm>
              <a:off x="2362200" y="2286000"/>
              <a:ext cx="6152239" cy="616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Percentage of unduplicated enrollment contacts (i.e., contacts with one or more qualifying enrollment topics) discussed per Medicare beneficiaries in the State.</a:t>
              </a:r>
            </a:p>
          </p:txBody>
        </p:sp>
        <p:sp>
          <p:nvSpPr>
            <p:cNvPr id="7" name="Pentagon 6"/>
            <p:cNvSpPr/>
            <p:nvPr/>
          </p:nvSpPr>
          <p:spPr>
            <a:xfrm>
              <a:off x="633456" y="2290061"/>
              <a:ext cx="2547304" cy="616394"/>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PM5: Enrollment Contacts</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3787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C46AB1-F1FE-4EE6-B218-EEF934A1CE67}"/>
              </a:ext>
            </a:extLst>
          </p:cNvPr>
          <p:cNvSpPr>
            <a:spLocks noGrp="1"/>
          </p:cNvSpPr>
          <p:nvPr>
            <p:ph type="body" idx="1"/>
          </p:nvPr>
        </p:nvSpPr>
        <p:spPr/>
        <p:txBody>
          <a:bodyPr/>
          <a:lstStyle/>
          <a:p>
            <a:r>
              <a:rPr lang="en-US" dirty="0"/>
              <a:t>Ginny Paulson, SHIP TA Center</a:t>
            </a:r>
          </a:p>
        </p:txBody>
      </p:sp>
      <p:sp>
        <p:nvSpPr>
          <p:cNvPr id="5" name="Title 4">
            <a:extLst>
              <a:ext uri="{FF2B5EF4-FFF2-40B4-BE49-F238E27FC236}">
                <a16:creationId xmlns:a16="http://schemas.microsoft.com/office/drawing/2014/main" id="{6F82945C-ACB3-4ED9-A3CE-1AD45DA1D757}"/>
              </a:ext>
            </a:extLst>
          </p:cNvPr>
          <p:cNvSpPr>
            <a:spLocks noGrp="1"/>
          </p:cNvSpPr>
          <p:nvPr>
            <p:ph type="title"/>
          </p:nvPr>
        </p:nvSpPr>
        <p:spPr/>
        <p:txBody>
          <a:bodyPr/>
          <a:lstStyle/>
          <a:p>
            <a:r>
              <a:rPr lang="en-US" dirty="0"/>
              <a:t>STARS Reports Overview</a:t>
            </a:r>
          </a:p>
        </p:txBody>
      </p:sp>
      <p:sp>
        <p:nvSpPr>
          <p:cNvPr id="3" name="Slide Number Placeholder 2">
            <a:extLst>
              <a:ext uri="{FF2B5EF4-FFF2-40B4-BE49-F238E27FC236}">
                <a16:creationId xmlns:a16="http://schemas.microsoft.com/office/drawing/2014/main" id="{86939822-E61B-4495-B833-4769956DA8DE}"/>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26" name="Picture 25" descr="A screenshot of a cell phone&#10;&#10;Description automatically generated">
            <a:extLst>
              <a:ext uri="{FF2B5EF4-FFF2-40B4-BE49-F238E27FC236}">
                <a16:creationId xmlns:a16="http://schemas.microsoft.com/office/drawing/2014/main" id="{37E34C7C-7BFF-4D6F-A492-AED8FBCB7EE3}"/>
              </a:ext>
            </a:extLst>
          </p:cNvPr>
          <p:cNvPicPr>
            <a:picLocks noChangeAspect="1"/>
          </p:cNvPicPr>
          <p:nvPr/>
        </p:nvPicPr>
        <p:blipFill rotWithShape="1">
          <a:blip r:embed="rId3">
            <a:extLst>
              <a:ext uri="{28A0092B-C50C-407E-A947-70E740481C1C}">
                <a14:useLocalDpi xmlns:a14="http://schemas.microsoft.com/office/drawing/2010/main" val="0"/>
              </a:ext>
            </a:extLst>
          </a:blip>
          <a:srcRect l="1417" t="4192" r="11617" b="28452"/>
          <a:stretch/>
        </p:blipFill>
        <p:spPr>
          <a:xfrm>
            <a:off x="1871830" y="4001845"/>
            <a:ext cx="4990947" cy="1385047"/>
          </a:xfrm>
          <a:prstGeom prst="rect">
            <a:avLst/>
          </a:prstGeom>
          <a:ln w="19050">
            <a:solidFill>
              <a:schemeClr val="bg1">
                <a:lumMod val="75000"/>
              </a:schemeClr>
            </a:solidFill>
          </a:ln>
        </p:spPr>
      </p:pic>
    </p:spTree>
    <p:extLst>
      <p:ext uri="{BB962C8B-B14F-4D97-AF65-F5344CB8AC3E}">
        <p14:creationId xmlns:p14="http://schemas.microsoft.com/office/powerpoint/2010/main" val="139621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68029"/>
            <a:ext cx="8229600" cy="834689"/>
          </a:xfrm>
        </p:spPr>
        <p:txBody>
          <a:bodyPr>
            <a:normAutofit/>
          </a:bodyPr>
          <a:lstStyle/>
          <a:p>
            <a:r>
              <a:rPr lang="en-US" dirty="0"/>
              <a:t>3 Ways to Find Data</a:t>
            </a:r>
          </a:p>
        </p:txBody>
      </p:sp>
      <p:sp>
        <p:nvSpPr>
          <p:cNvPr id="10" name="Content Placeholder 9"/>
          <p:cNvSpPr>
            <a:spLocks noGrp="1"/>
          </p:cNvSpPr>
          <p:nvPr>
            <p:ph idx="1"/>
          </p:nvPr>
        </p:nvSpPr>
        <p:spPr>
          <a:xfrm>
            <a:off x="612648" y="1600200"/>
            <a:ext cx="8153400" cy="4648200"/>
          </a:xfrm>
        </p:spPr>
        <p:txBody>
          <a:bodyPr>
            <a:normAutofit fontScale="70000" lnSpcReduction="20000"/>
          </a:bodyPr>
          <a:lstStyle/>
          <a:p>
            <a:pPr>
              <a:spcAft>
                <a:spcPts val="600"/>
              </a:spcAft>
              <a:buSzPct val="85000"/>
              <a:buFont typeface="Wingdings" panose="05000000000000000000" pitchFamily="2" charset="2"/>
              <a:buChar char="q"/>
            </a:pPr>
            <a:r>
              <a:rPr lang="en-US" sz="3400" b="1" dirty="0"/>
              <a:t>Tracking Inbox: </a:t>
            </a:r>
            <a:r>
              <a:rPr lang="en-US" sz="3400" dirty="0"/>
              <a:t>Find data entered by you and about you. Use column headings to sort in ascending or descending order.</a:t>
            </a:r>
          </a:p>
          <a:p>
            <a:pPr>
              <a:spcAft>
                <a:spcPts val="600"/>
              </a:spcAft>
              <a:buSzPct val="85000"/>
              <a:buFont typeface="Wingdings" panose="05000000000000000000" pitchFamily="2" charset="2"/>
              <a:buChar char="q"/>
            </a:pPr>
            <a:r>
              <a:rPr lang="en-US" sz="3400" b="1" dirty="0"/>
              <a:t>Search Menu: </a:t>
            </a:r>
            <a:r>
              <a:rPr lang="en-US" sz="3400" dirty="0"/>
              <a:t>Find data entered by anyone, if it is visible to your role, using search tools to filter.</a:t>
            </a:r>
          </a:p>
          <a:p>
            <a:pPr marL="1005840" lvl="1" indent="-457200">
              <a:spcAft>
                <a:spcPts val="600"/>
              </a:spcAft>
              <a:buSzPct val="99000"/>
              <a:buFont typeface="Wingdings" panose="05000000000000000000" pitchFamily="2" charset="2"/>
              <a:buChar char="q"/>
            </a:pPr>
            <a:r>
              <a:rPr lang="en-US" sz="2900" dirty="0">
                <a:solidFill>
                  <a:schemeClr val="accent2">
                    <a:lumMod val="75000"/>
                  </a:schemeClr>
                </a:solidFill>
              </a:rPr>
              <a:t>Beneficiary contact </a:t>
            </a:r>
            <a:r>
              <a:rPr lang="en-US" sz="2900" i="1" dirty="0">
                <a:solidFill>
                  <a:schemeClr val="accent2">
                    <a:lumMod val="75000"/>
                  </a:schemeClr>
                </a:solidFill>
              </a:rPr>
              <a:t>Topics Discussed </a:t>
            </a:r>
            <a:r>
              <a:rPr lang="en-US" sz="2900" dirty="0">
                <a:solidFill>
                  <a:schemeClr val="accent2">
                    <a:lumMod val="75000"/>
                  </a:schemeClr>
                </a:solidFill>
              </a:rPr>
              <a:t>are not searchable; use the Data export and Summary instead</a:t>
            </a:r>
          </a:p>
          <a:p>
            <a:pPr>
              <a:buSzPct val="85000"/>
              <a:buFont typeface="Wingdings" panose="05000000000000000000" pitchFamily="2" charset="2"/>
              <a:buChar char="q"/>
            </a:pPr>
            <a:r>
              <a:rPr lang="en-US" sz="3400" b="1" dirty="0"/>
              <a:t>Reports: </a:t>
            </a:r>
            <a:r>
              <a:rPr lang="en-US" sz="3400" dirty="0"/>
              <a:t>Formatted, quantified, aggregated data.</a:t>
            </a:r>
          </a:p>
          <a:p>
            <a:pPr marL="1005840" lvl="1" indent="-457200">
              <a:buSzPct val="85000"/>
              <a:buFont typeface="Wingdings" panose="05000000000000000000" pitchFamily="2" charset="2"/>
              <a:buChar char="q"/>
            </a:pPr>
            <a:r>
              <a:rPr lang="en-US" sz="2900" dirty="0"/>
              <a:t>They are in the Configuration menu.</a:t>
            </a:r>
          </a:p>
          <a:p>
            <a:pPr marL="1005840" lvl="1" indent="-457200">
              <a:buSzPct val="85000"/>
              <a:buFont typeface="Wingdings" panose="05000000000000000000" pitchFamily="2" charset="2"/>
              <a:buChar char="q"/>
            </a:pPr>
            <a:r>
              <a:rPr lang="en-US" sz="2900" i="1" dirty="0"/>
              <a:t>Note: Information in the Reporting menu </a:t>
            </a:r>
            <a:br>
              <a:rPr lang="en-US" sz="2900" i="1" dirty="0"/>
            </a:br>
            <a:r>
              <a:rPr lang="en-US" sz="2900" i="1" dirty="0"/>
              <a:t>for directors and assistant directors has</a:t>
            </a:r>
            <a:br>
              <a:rPr lang="en-US" sz="2900" i="1" dirty="0"/>
            </a:br>
            <a:r>
              <a:rPr lang="en-US" sz="2900" i="1" dirty="0"/>
              <a:t>been replicated under Configuration</a:t>
            </a:r>
            <a:br>
              <a:rPr lang="en-US" sz="2900" i="1" dirty="0"/>
            </a:br>
            <a:br>
              <a:rPr lang="en-US" sz="2200" dirty="0"/>
            </a:br>
            <a:endParaRPr lang="en-US" sz="2200" dirty="0"/>
          </a:p>
          <a:p>
            <a:pPr marL="0" indent="0">
              <a:buNone/>
            </a:pPr>
            <a:br>
              <a:rPr lang="en-US" sz="2400" dirty="0"/>
            </a:br>
            <a:endParaRPr lang="en-US" sz="240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srgbClr val="595959"/>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595959"/>
              </a:solidFill>
              <a:effectLst/>
              <a:uLnTx/>
              <a:uFillTx/>
              <a:latin typeface="Tw Cen MT"/>
              <a:ea typeface="+mn-ea"/>
              <a:cs typeface="+mn-cs"/>
            </a:endParaRPr>
          </a:p>
        </p:txBody>
      </p:sp>
      <p:pic>
        <p:nvPicPr>
          <p:cNvPr id="7" name="Picture 6"/>
          <p:cNvPicPr/>
          <p:nvPr/>
        </p:nvPicPr>
        <p:blipFill rotWithShape="1">
          <a:blip r:embed="rId3"/>
          <a:srcRect l="54616" t="17641" r="30128" b="73534"/>
          <a:stretch/>
        </p:blipFill>
        <p:spPr bwMode="auto">
          <a:xfrm>
            <a:off x="5884780" y="5368601"/>
            <a:ext cx="2114961" cy="764634"/>
          </a:xfrm>
          <a:prstGeom prst="rect">
            <a:avLst/>
          </a:prstGeom>
          <a:ln w="28575">
            <a:noFill/>
          </a:ln>
          <a:extLst>
            <a:ext uri="{53640926-AAD7-44D8-BBD7-CCE9431645EC}">
              <a14:shadowObscured xmlns:a14="http://schemas.microsoft.com/office/drawing/2010/main"/>
            </a:ext>
          </a:extLst>
        </p:spPr>
      </p:pic>
      <p:pic>
        <p:nvPicPr>
          <p:cNvPr id="8" name="Picture 7"/>
          <p:cNvPicPr/>
          <p:nvPr/>
        </p:nvPicPr>
        <p:blipFill rotWithShape="1">
          <a:blip r:embed="rId3"/>
          <a:srcRect l="8718" t="19077" r="58333" b="73653"/>
          <a:stretch/>
        </p:blipFill>
        <p:spPr bwMode="auto">
          <a:xfrm>
            <a:off x="1243340" y="5484971"/>
            <a:ext cx="4700259" cy="648264"/>
          </a:xfrm>
          <a:prstGeom prst="rect">
            <a:avLst/>
          </a:prstGeom>
          <a:ln>
            <a:noFill/>
          </a:ln>
          <a:extLst>
            <a:ext uri="{53640926-AAD7-44D8-BBD7-CCE9431645EC}">
              <a14:shadowObscured xmlns:a14="http://schemas.microsoft.com/office/drawing/2010/main"/>
            </a:ext>
          </a:extLst>
        </p:spPr>
      </p:pic>
      <p:sp>
        <p:nvSpPr>
          <p:cNvPr id="3" name="Bent-Up Arrow 2"/>
          <p:cNvSpPr/>
          <p:nvPr/>
        </p:nvSpPr>
        <p:spPr>
          <a:xfrm rot="10800000" flipH="1">
            <a:off x="5594194" y="4190999"/>
            <a:ext cx="1485900" cy="1293971"/>
          </a:xfrm>
          <a:prstGeom prst="bentUpArrow">
            <a:avLst>
              <a:gd name="adj1" fmla="val 10592"/>
              <a:gd name="adj2" fmla="val 19404"/>
              <a:gd name="adj3" fmla="val 25000"/>
            </a:avLst>
          </a:prstGeom>
          <a:solidFill>
            <a:schemeClr val="tx1">
              <a:lumMod val="40000"/>
              <a:lumOff val="60000"/>
            </a:scheme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91162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5"/>
            <a:ext cx="8229600" cy="781127"/>
          </a:xfrm>
        </p:spPr>
        <p:txBody>
          <a:bodyPr>
            <a:noAutofit/>
          </a:bodyPr>
          <a:lstStyle/>
          <a:p>
            <a:r>
              <a:rPr lang="en-US" sz="3600" dirty="0">
                <a:solidFill>
                  <a:schemeClr val="tx1"/>
                </a:solidFill>
              </a:rPr>
              <a:t>Role-Based Configured STARS Report Access</a:t>
            </a:r>
          </a:p>
        </p:txBody>
      </p:sp>
      <p:sp>
        <p:nvSpPr>
          <p:cNvPr id="4" name="Content Placeholder 3"/>
          <p:cNvSpPr>
            <a:spLocks noGrp="1"/>
          </p:cNvSpPr>
          <p:nvPr>
            <p:ph idx="1"/>
          </p:nvPr>
        </p:nvSpPr>
        <p:spPr>
          <a:xfrm>
            <a:off x="457200" y="1984375"/>
            <a:ext cx="8229600" cy="454819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0"/>
          </p:nvPr>
        </p:nvSpPr>
        <p:spPr/>
        <p:txBody>
          <a:bodyPr/>
          <a:lstStyle/>
          <a:p>
            <a:fld id="{2488A10A-9B20-4F75-A3AE-6C8D10CF676F}" type="slidenum">
              <a:rPr lang="en-US" smtClean="0"/>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66199144"/>
              </p:ext>
            </p:extLst>
          </p:nvPr>
        </p:nvGraphicFramePr>
        <p:xfrm>
          <a:off x="537882" y="1596991"/>
          <a:ext cx="8326419" cy="4651409"/>
        </p:xfrm>
        <a:graphic>
          <a:graphicData uri="http://schemas.openxmlformats.org/drawingml/2006/table">
            <a:tbl>
              <a:tblPr firstRow="1" firstCol="1" bandRow="1">
                <a:tableStyleId>{5C22544A-7EE6-4342-B048-85BDC9FD1C3A}</a:tableStyleId>
              </a:tblPr>
              <a:tblGrid>
                <a:gridCol w="1645834">
                  <a:extLst>
                    <a:ext uri="{9D8B030D-6E8A-4147-A177-3AD203B41FA5}">
                      <a16:colId xmlns:a16="http://schemas.microsoft.com/office/drawing/2014/main" val="20000"/>
                    </a:ext>
                  </a:extLst>
                </a:gridCol>
                <a:gridCol w="4037724">
                  <a:extLst>
                    <a:ext uri="{9D8B030D-6E8A-4147-A177-3AD203B41FA5}">
                      <a16:colId xmlns:a16="http://schemas.microsoft.com/office/drawing/2014/main" val="20001"/>
                    </a:ext>
                  </a:extLst>
                </a:gridCol>
                <a:gridCol w="2642861">
                  <a:extLst>
                    <a:ext uri="{9D8B030D-6E8A-4147-A177-3AD203B41FA5}">
                      <a16:colId xmlns:a16="http://schemas.microsoft.com/office/drawing/2014/main" val="20003"/>
                    </a:ext>
                  </a:extLst>
                </a:gridCol>
              </a:tblGrid>
              <a:tr h="805413">
                <a:tc>
                  <a:txBody>
                    <a:bodyPr/>
                    <a:lstStyle/>
                    <a:p>
                      <a:pPr marL="0" marR="0" algn="ctr">
                        <a:lnSpc>
                          <a:spcPct val="107000"/>
                        </a:lnSpc>
                        <a:spcBef>
                          <a:spcPts val="600"/>
                        </a:spcBef>
                        <a:spcAft>
                          <a:spcPts val="600"/>
                        </a:spcAft>
                      </a:pPr>
                      <a:r>
                        <a:rPr lang="en-US" sz="2000" dirty="0">
                          <a:solidFill>
                            <a:schemeClr val="tx2"/>
                          </a:solidFill>
                          <a:effectLst/>
                        </a:rPr>
                        <a:t>STARS Role </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accent5">
                        <a:lumMod val="20000"/>
                        <a:lumOff val="80000"/>
                      </a:schemeClr>
                    </a:solidFill>
                  </a:tcPr>
                </a:tc>
                <a:tc>
                  <a:txBody>
                    <a:bodyPr/>
                    <a:lstStyle/>
                    <a:p>
                      <a:pPr marL="0" marR="0" algn="ctr">
                        <a:lnSpc>
                          <a:spcPct val="107000"/>
                        </a:lnSpc>
                        <a:spcBef>
                          <a:spcPts val="600"/>
                        </a:spcBef>
                        <a:spcAft>
                          <a:spcPts val="600"/>
                        </a:spcAft>
                      </a:pPr>
                      <a:r>
                        <a:rPr lang="en-US" sz="2000" dirty="0">
                          <a:solidFill>
                            <a:schemeClr val="tx2"/>
                          </a:solidFill>
                          <a:effectLst/>
                        </a:rPr>
                        <a:t>Performance Measures, Resource, Data Export, and Summary Reports</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accent5">
                        <a:lumMod val="20000"/>
                        <a:lumOff val="80000"/>
                      </a:schemeClr>
                    </a:solidFill>
                  </a:tcPr>
                </a:tc>
                <a:tc>
                  <a:txBody>
                    <a:bodyPr/>
                    <a:lstStyle/>
                    <a:p>
                      <a:pPr marL="0" marR="0" algn="ctr">
                        <a:lnSpc>
                          <a:spcPct val="107000"/>
                        </a:lnSpc>
                        <a:spcBef>
                          <a:spcPts val="600"/>
                        </a:spcBef>
                        <a:spcAft>
                          <a:spcPts val="600"/>
                        </a:spcAft>
                      </a:pPr>
                      <a:r>
                        <a:rPr lang="en-US" sz="2000" dirty="0">
                          <a:solidFill>
                            <a:schemeClr val="tx2"/>
                          </a:solidFill>
                          <a:effectLst/>
                        </a:rPr>
                        <a:t>Unique ID Report</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accent5">
                        <a:lumMod val="20000"/>
                        <a:lumOff val="80000"/>
                      </a:schemeClr>
                    </a:solidFill>
                  </a:tcPr>
                </a:tc>
                <a:extLst>
                  <a:ext uri="{0D108BD9-81ED-4DB2-BD59-A6C34878D82A}">
                    <a16:rowId xmlns:a16="http://schemas.microsoft.com/office/drawing/2014/main" val="10000"/>
                  </a:ext>
                </a:extLst>
              </a:tr>
              <a:tr h="718485">
                <a:tc>
                  <a:txBody>
                    <a:bodyPr/>
                    <a:lstStyle/>
                    <a:p>
                      <a:pPr marL="0" marR="0">
                        <a:lnSpc>
                          <a:spcPct val="107000"/>
                        </a:lnSpc>
                        <a:spcBef>
                          <a:spcPts val="0"/>
                        </a:spcBef>
                        <a:spcAft>
                          <a:spcPts val="800"/>
                        </a:spcAft>
                      </a:pPr>
                      <a:r>
                        <a:rPr lang="en-US" sz="1800" dirty="0">
                          <a:solidFill>
                            <a:schemeClr val="tx1"/>
                          </a:solidFill>
                          <a:effectLst/>
                        </a:rPr>
                        <a:t>SHIP Director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tc>
                  <a:txBody>
                    <a:bodyPr/>
                    <a:lstStyle/>
                    <a:p>
                      <a:pPr marL="91440" marR="0">
                        <a:lnSpc>
                          <a:spcPct val="107000"/>
                        </a:lnSpc>
                        <a:spcBef>
                          <a:spcPts val="0"/>
                        </a:spcBef>
                        <a:spcAft>
                          <a:spcPts val="800"/>
                        </a:spcAft>
                      </a:pPr>
                      <a:r>
                        <a:rPr lang="en-US" sz="1800" dirty="0">
                          <a:effectLst/>
                        </a:rPr>
                        <a:t>State</a:t>
                      </a:r>
                      <a:r>
                        <a:rPr lang="en-US" sz="1800" baseline="0" dirty="0">
                          <a:effectLst/>
                        </a:rPr>
                        <a:t> </a:t>
                      </a:r>
                      <a:r>
                        <a:rPr lang="en-US" sz="1800" dirty="0">
                          <a:effectLst/>
                        </a:rPr>
                        <a:t>level, sub-state level, or site level report</a:t>
                      </a:r>
                    </a:p>
                  </a:txBody>
                  <a:tcPr marL="130395" marR="130395" marT="11438" marB="0" anchor="ctr">
                    <a:solidFill>
                      <a:schemeClr val="bg1">
                        <a:lumMod val="85000"/>
                      </a:schemeClr>
                    </a:solidFill>
                  </a:tcPr>
                </a:tc>
                <a:tc>
                  <a:txBody>
                    <a:bodyPr/>
                    <a:lstStyle/>
                    <a:p>
                      <a:pPr marL="91440" marR="0">
                        <a:lnSpc>
                          <a:spcPct val="107000"/>
                        </a:lnSpc>
                        <a:spcBef>
                          <a:spcPts val="0"/>
                        </a:spcBef>
                        <a:spcAft>
                          <a:spcPts val="800"/>
                        </a:spcAft>
                      </a:pPr>
                      <a:r>
                        <a:rPr lang="en-US" sz="1800" dirty="0">
                          <a:effectLst/>
                        </a:rPr>
                        <a:t>State</a:t>
                      </a:r>
                      <a:r>
                        <a:rPr lang="en-US" sz="1800" baseline="0" dirty="0">
                          <a:effectLst/>
                        </a:rPr>
                        <a:t> </a:t>
                      </a:r>
                      <a:r>
                        <a:rPr lang="en-US" sz="1800" dirty="0">
                          <a:effectLst/>
                        </a:rPr>
                        <a:t>level, sub-state level, or site level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extLst>
                  <a:ext uri="{0D108BD9-81ED-4DB2-BD59-A6C34878D82A}">
                    <a16:rowId xmlns:a16="http://schemas.microsoft.com/office/drawing/2014/main" val="10001"/>
                  </a:ext>
                </a:extLst>
              </a:tr>
              <a:tr h="845607">
                <a:tc>
                  <a:txBody>
                    <a:bodyPr/>
                    <a:lstStyle/>
                    <a:p>
                      <a:pPr marL="0" marR="0">
                        <a:lnSpc>
                          <a:spcPct val="107000"/>
                        </a:lnSpc>
                        <a:spcBef>
                          <a:spcPts val="0"/>
                        </a:spcBef>
                        <a:spcAft>
                          <a:spcPts val="800"/>
                        </a:spcAft>
                      </a:pPr>
                      <a:r>
                        <a:rPr lang="en-US" sz="1800" dirty="0">
                          <a:solidFill>
                            <a:schemeClr val="tx1"/>
                          </a:solidFill>
                          <a:effectLst/>
                        </a:rPr>
                        <a:t>SHIP Assistant Director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tc>
                  <a:txBody>
                    <a:bodyPr/>
                    <a:lstStyle/>
                    <a:p>
                      <a:pPr marL="91440" marR="0">
                        <a:lnSpc>
                          <a:spcPct val="107000"/>
                        </a:lnSpc>
                        <a:spcBef>
                          <a:spcPts val="0"/>
                        </a:spcBef>
                        <a:spcAft>
                          <a:spcPts val="800"/>
                        </a:spcAft>
                      </a:pPr>
                      <a:r>
                        <a:rPr lang="en-US" sz="1800" dirty="0">
                          <a:effectLst/>
                        </a:rPr>
                        <a:t>State</a:t>
                      </a:r>
                      <a:r>
                        <a:rPr lang="en-US" sz="1800" baseline="0" dirty="0">
                          <a:effectLst/>
                        </a:rPr>
                        <a:t> </a:t>
                      </a:r>
                      <a:r>
                        <a:rPr lang="en-US" sz="1800" dirty="0">
                          <a:effectLst/>
                        </a:rPr>
                        <a:t>level, sub-state level, or site level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tc>
                  <a:txBody>
                    <a:bodyPr/>
                    <a:lstStyle/>
                    <a:p>
                      <a:pPr marL="91440" marR="0">
                        <a:lnSpc>
                          <a:spcPct val="107000"/>
                        </a:lnSpc>
                        <a:spcBef>
                          <a:spcPts val="0"/>
                        </a:spcBef>
                        <a:spcAft>
                          <a:spcPts val="800"/>
                        </a:spcAft>
                      </a:pPr>
                      <a:r>
                        <a:rPr lang="en-US" sz="1800" dirty="0">
                          <a:effectLst/>
                        </a:rPr>
                        <a:t>State, sub-state or site level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extLst>
                  <a:ext uri="{0D108BD9-81ED-4DB2-BD59-A6C34878D82A}">
                    <a16:rowId xmlns:a16="http://schemas.microsoft.com/office/drawing/2014/main" val="10002"/>
                  </a:ext>
                </a:extLst>
              </a:tr>
              <a:tr h="787107">
                <a:tc>
                  <a:txBody>
                    <a:bodyPr/>
                    <a:lstStyle/>
                    <a:p>
                      <a:pPr marL="0" marR="0">
                        <a:lnSpc>
                          <a:spcPct val="107000"/>
                        </a:lnSpc>
                        <a:spcBef>
                          <a:spcPts val="0"/>
                        </a:spcBef>
                        <a:spcAft>
                          <a:spcPts val="800"/>
                        </a:spcAft>
                      </a:pPr>
                      <a:r>
                        <a:rPr lang="en-US" sz="1800" dirty="0">
                          <a:solidFill>
                            <a:schemeClr val="tx1"/>
                          </a:solidFill>
                          <a:effectLst/>
                        </a:rPr>
                        <a:t>State Staff</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tc>
                  <a:txBody>
                    <a:bodyPr/>
                    <a:lstStyle/>
                    <a:p>
                      <a:pPr marL="91440" marR="0">
                        <a:lnSpc>
                          <a:spcPct val="107000"/>
                        </a:lnSpc>
                        <a:spcBef>
                          <a:spcPts val="0"/>
                        </a:spcBef>
                        <a:spcAft>
                          <a:spcPts val="800"/>
                        </a:spcAft>
                      </a:pPr>
                      <a:r>
                        <a:rPr lang="en-US" sz="1800" dirty="0">
                          <a:effectLst/>
                        </a:rPr>
                        <a:t>State</a:t>
                      </a:r>
                      <a:r>
                        <a:rPr lang="en-US" sz="1800" baseline="0" dirty="0">
                          <a:effectLst/>
                        </a:rPr>
                        <a:t> </a:t>
                      </a:r>
                      <a:r>
                        <a:rPr lang="en-US" sz="1800" dirty="0">
                          <a:effectLst/>
                        </a:rPr>
                        <a:t>level, sub-state level, or site level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tc>
                  <a:txBody>
                    <a:bodyPr/>
                    <a:lstStyle/>
                    <a:p>
                      <a:pPr marL="91440" marR="0">
                        <a:lnSpc>
                          <a:spcPct val="107000"/>
                        </a:lnSpc>
                        <a:spcBef>
                          <a:spcPts val="0"/>
                        </a:spcBef>
                        <a:spcAft>
                          <a:spcPts val="800"/>
                        </a:spcAft>
                      </a:pPr>
                      <a:r>
                        <a:rPr lang="en-US" sz="1800" b="1" dirty="0">
                          <a:solidFill>
                            <a:srgbClr val="C00000"/>
                          </a:solidFill>
                          <a:effectLst/>
                        </a:rPr>
                        <a:t>No access</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bg1">
                        <a:lumMod val="85000"/>
                      </a:schemeClr>
                    </a:solidFill>
                  </a:tcPr>
                </a:tc>
                <a:extLst>
                  <a:ext uri="{0D108BD9-81ED-4DB2-BD59-A6C34878D82A}">
                    <a16:rowId xmlns:a16="http://schemas.microsoft.com/office/drawing/2014/main" val="10003"/>
                  </a:ext>
                </a:extLst>
              </a:tr>
              <a:tr h="764947">
                <a:tc>
                  <a:txBody>
                    <a:bodyPr/>
                    <a:lstStyle/>
                    <a:p>
                      <a:pPr marL="0" marR="0">
                        <a:lnSpc>
                          <a:spcPct val="107000"/>
                        </a:lnSpc>
                        <a:spcBef>
                          <a:spcPts val="0"/>
                        </a:spcBef>
                        <a:spcAft>
                          <a:spcPts val="800"/>
                        </a:spcAft>
                      </a:pPr>
                      <a:r>
                        <a:rPr lang="en-US" sz="1800" dirty="0">
                          <a:solidFill>
                            <a:schemeClr val="tx1"/>
                          </a:solidFill>
                          <a:effectLst/>
                        </a:rPr>
                        <a:t>Sub-State Manager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accent2">
                        <a:lumMod val="20000"/>
                        <a:lumOff val="80000"/>
                      </a:schemeClr>
                    </a:solidFill>
                  </a:tcPr>
                </a:tc>
                <a:tc>
                  <a:txBody>
                    <a:bodyPr/>
                    <a:lstStyle/>
                    <a:p>
                      <a:pPr marL="91440" marR="0">
                        <a:lnSpc>
                          <a:spcPct val="107000"/>
                        </a:lnSpc>
                        <a:spcBef>
                          <a:spcPts val="0"/>
                        </a:spcBef>
                        <a:spcAft>
                          <a:spcPts val="800"/>
                        </a:spcAft>
                      </a:pPr>
                      <a:r>
                        <a:rPr lang="en-US" sz="1800" dirty="0">
                          <a:effectLst/>
                        </a:rPr>
                        <a:t>Sub-state or site level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accent2">
                        <a:lumMod val="20000"/>
                        <a:lumOff val="80000"/>
                      </a:schemeClr>
                    </a:solidFill>
                  </a:tcPr>
                </a:tc>
                <a:tc>
                  <a:txBody>
                    <a:bodyPr/>
                    <a:lstStyle/>
                    <a:p>
                      <a:pPr marL="91440" marR="0">
                        <a:lnSpc>
                          <a:spcPct val="107000"/>
                        </a:lnSpc>
                        <a:spcBef>
                          <a:spcPts val="0"/>
                        </a:spcBef>
                        <a:spcAft>
                          <a:spcPts val="800"/>
                        </a:spcAft>
                      </a:pPr>
                      <a:r>
                        <a:rPr lang="en-US" sz="1800" b="1" dirty="0">
                          <a:solidFill>
                            <a:srgbClr val="C00000"/>
                          </a:solidFill>
                          <a:effectLst/>
                        </a:rPr>
                        <a:t>No access</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chemeClr val="accent2">
                        <a:lumMod val="20000"/>
                        <a:lumOff val="80000"/>
                      </a:schemeClr>
                    </a:solidFill>
                  </a:tcPr>
                </a:tc>
                <a:extLst>
                  <a:ext uri="{0D108BD9-81ED-4DB2-BD59-A6C34878D82A}">
                    <a16:rowId xmlns:a16="http://schemas.microsoft.com/office/drawing/2014/main" val="10004"/>
                  </a:ext>
                </a:extLst>
              </a:tr>
              <a:tr h="729850">
                <a:tc>
                  <a:txBody>
                    <a:bodyPr/>
                    <a:lstStyle/>
                    <a:p>
                      <a:pPr marL="0" marR="0">
                        <a:lnSpc>
                          <a:spcPct val="107000"/>
                        </a:lnSpc>
                        <a:spcBef>
                          <a:spcPts val="0"/>
                        </a:spcBef>
                        <a:spcAft>
                          <a:spcPts val="800"/>
                        </a:spcAft>
                      </a:pPr>
                      <a:r>
                        <a:rPr lang="en-US" sz="1800" dirty="0">
                          <a:solidFill>
                            <a:schemeClr val="tx1"/>
                          </a:solidFill>
                          <a:effectLst/>
                        </a:rPr>
                        <a:t>Site Manager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rgbClr val="D0D8E8"/>
                    </a:solidFill>
                  </a:tcPr>
                </a:tc>
                <a:tc>
                  <a:txBody>
                    <a:bodyPr/>
                    <a:lstStyle/>
                    <a:p>
                      <a:pPr marL="91440" marR="0">
                        <a:lnSpc>
                          <a:spcPct val="107000"/>
                        </a:lnSpc>
                        <a:spcBef>
                          <a:spcPts val="0"/>
                        </a:spcBef>
                        <a:spcAft>
                          <a:spcPts val="800"/>
                        </a:spcAft>
                      </a:pPr>
                      <a:r>
                        <a:rPr lang="en-US" sz="1800" dirty="0">
                          <a:effectLst/>
                        </a:rPr>
                        <a:t>Site-level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solidFill>
                      <a:srgbClr val="D0D8E8"/>
                    </a:solidFill>
                  </a:tcPr>
                </a:tc>
                <a:tc>
                  <a:txBody>
                    <a:bodyPr/>
                    <a:lstStyle/>
                    <a:p>
                      <a:pPr marL="91440" marR="0">
                        <a:lnSpc>
                          <a:spcPct val="107000"/>
                        </a:lnSpc>
                        <a:spcBef>
                          <a:spcPts val="0"/>
                        </a:spcBef>
                        <a:spcAft>
                          <a:spcPts val="800"/>
                        </a:spcAft>
                      </a:pPr>
                      <a:r>
                        <a:rPr lang="en-US" sz="1800" b="1" dirty="0">
                          <a:solidFill>
                            <a:srgbClr val="C00000"/>
                          </a:solidFill>
                          <a:effectLst/>
                        </a:rPr>
                        <a:t>No access</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395" marR="130395" marT="11438"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042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323EB-4F38-4B9F-9BBE-DB6CC3E35073}"/>
              </a:ext>
            </a:extLst>
          </p:cNvPr>
          <p:cNvSpPr>
            <a:spLocks noGrp="1"/>
          </p:cNvSpPr>
          <p:nvPr>
            <p:ph type="title"/>
          </p:nvPr>
        </p:nvSpPr>
        <p:spPr/>
        <p:txBody>
          <a:bodyPr>
            <a:normAutofit/>
          </a:bodyPr>
          <a:lstStyle/>
          <a:p>
            <a:r>
              <a:rPr lang="en-US" dirty="0"/>
              <a:t>Overview of Configured Reports</a:t>
            </a:r>
          </a:p>
        </p:txBody>
      </p:sp>
      <p:sp>
        <p:nvSpPr>
          <p:cNvPr id="4" name="Slide Number Placeholder 3">
            <a:extLst>
              <a:ext uri="{FF2B5EF4-FFF2-40B4-BE49-F238E27FC236}">
                <a16:creationId xmlns:a16="http://schemas.microsoft.com/office/drawing/2014/main" id="{9F7A8AE0-A356-4673-9547-96E07BEBB4F9}"/>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7" name="Content Placeholder 6">
            <a:extLst>
              <a:ext uri="{FF2B5EF4-FFF2-40B4-BE49-F238E27FC236}">
                <a16:creationId xmlns:a16="http://schemas.microsoft.com/office/drawing/2014/main" id="{33D0EA72-5530-43E5-AB3C-4B8E54493C16}"/>
              </a:ext>
            </a:extLst>
          </p:cNvPr>
          <p:cNvGraphicFramePr>
            <a:graphicFrameLocks noGrp="1"/>
          </p:cNvGraphicFramePr>
          <p:nvPr>
            <p:ph sz="quarter" idx="1"/>
            <p:extLst>
              <p:ext uri="{D42A27DB-BD31-4B8C-83A1-F6EECF244321}">
                <p14:modId xmlns:p14="http://schemas.microsoft.com/office/powerpoint/2010/main" val="3117915352"/>
              </p:ext>
            </p:extLst>
          </p:nvPr>
        </p:nvGraphicFramePr>
        <p:xfrm>
          <a:off x="751604" y="1679713"/>
          <a:ext cx="8153400" cy="455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880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BB511-E166-44BF-AD76-FE04605018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287052"/>
            <a:ext cx="9144000" cy="2242302"/>
          </a:xfrm>
          <a:prstGeom prst="rect">
            <a:avLst/>
          </a:prstGeom>
        </p:spPr>
      </p:pic>
      <p:pic>
        <p:nvPicPr>
          <p:cNvPr id="12" name="Picture 11">
            <a:extLst>
              <a:ext uri="{FF2B5EF4-FFF2-40B4-BE49-F238E27FC236}">
                <a16:creationId xmlns:a16="http://schemas.microsoft.com/office/drawing/2014/main" id="{0715A7AC-AB61-4DE5-ACEF-6A1D9D24E93A}"/>
              </a:ext>
            </a:extLst>
          </p:cNvPr>
          <p:cNvPicPr/>
          <p:nvPr/>
        </p:nvPicPr>
        <p:blipFill rotWithShape="1">
          <a:blip r:embed="rId4"/>
          <a:srcRect t="15985" r="63120" b="58123"/>
          <a:stretch/>
        </p:blipFill>
        <p:spPr bwMode="auto">
          <a:xfrm>
            <a:off x="214679" y="1592166"/>
            <a:ext cx="8714642" cy="1877328"/>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title"/>
          </p:nvPr>
        </p:nvSpPr>
        <p:spPr/>
        <p:txBody>
          <a:bodyPr>
            <a:normAutofit/>
          </a:bodyPr>
          <a:lstStyle/>
          <a:p>
            <a:r>
              <a:rPr lang="en-US" dirty="0"/>
              <a:t>Accessing Configured Reports</a:t>
            </a:r>
          </a:p>
        </p:txBody>
      </p:sp>
      <p:sp>
        <p:nvSpPr>
          <p:cNvPr id="5" name="Slide Number Placeholder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srgbClr val="595959"/>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595959"/>
              </a:solidFill>
              <a:effectLst/>
              <a:uLnTx/>
              <a:uFillTx/>
              <a:latin typeface="Tw Cen MT"/>
              <a:ea typeface="+mn-ea"/>
              <a:cs typeface="+mn-cs"/>
            </a:endParaRPr>
          </a:p>
        </p:txBody>
      </p:sp>
      <p:sp>
        <p:nvSpPr>
          <p:cNvPr id="9" name="Line Callout 2 (No Border) 8"/>
          <p:cNvSpPr/>
          <p:nvPr/>
        </p:nvSpPr>
        <p:spPr>
          <a:xfrm>
            <a:off x="6778091" y="1349455"/>
            <a:ext cx="1302817" cy="684397"/>
          </a:xfrm>
          <a:prstGeom prst="callout2">
            <a:avLst>
              <a:gd name="adj1" fmla="val 18750"/>
              <a:gd name="adj2" fmla="val 440"/>
              <a:gd name="adj3" fmla="val 18750"/>
              <a:gd name="adj4" fmla="val -16667"/>
              <a:gd name="adj5" fmla="val 112500"/>
              <a:gd name="adj6" fmla="val -46667"/>
            </a:avLst>
          </a:prstGeom>
          <a:solidFill>
            <a:schemeClr val="accent1"/>
          </a:solidFill>
          <a:ln w="53975">
            <a:solidFill>
              <a:srgbClr val="FF0000"/>
            </a:solidFill>
            <a:tailEnd type="triangl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w Cen MT"/>
                <a:ea typeface="+mn-ea"/>
                <a:cs typeface="+mn-cs"/>
              </a:rPr>
              <a:t>Step 1</a:t>
            </a:r>
          </a:p>
        </p:txBody>
      </p:sp>
      <p:sp>
        <p:nvSpPr>
          <p:cNvPr id="2" name="Rectangle 1"/>
          <p:cNvSpPr/>
          <p:nvPr/>
        </p:nvSpPr>
        <p:spPr>
          <a:xfrm>
            <a:off x="62916" y="4234109"/>
            <a:ext cx="9084833" cy="23111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Line Callout 2 (No Border) 9"/>
          <p:cNvSpPr/>
          <p:nvPr/>
        </p:nvSpPr>
        <p:spPr>
          <a:xfrm>
            <a:off x="7638869" y="3124200"/>
            <a:ext cx="1124131" cy="1015621"/>
          </a:xfrm>
          <a:prstGeom prst="callout2">
            <a:avLst>
              <a:gd name="adj1" fmla="val 18750"/>
              <a:gd name="adj2" fmla="val 910"/>
              <a:gd name="adj3" fmla="val 18750"/>
              <a:gd name="adj4" fmla="val -16667"/>
              <a:gd name="adj5" fmla="val -19739"/>
              <a:gd name="adj6" fmla="val -40994"/>
            </a:avLst>
          </a:prstGeom>
          <a:solidFill>
            <a:schemeClr val="accent1"/>
          </a:solidFill>
          <a:ln w="53975">
            <a:solidFill>
              <a:srgbClr val="FF0000"/>
            </a:solidFill>
            <a:tailEnd type="triangl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w Cen MT"/>
                <a:ea typeface="+mn-ea"/>
                <a:cs typeface="+mn-cs"/>
              </a:rPr>
              <a:t>Step 2</a:t>
            </a:r>
          </a:p>
        </p:txBody>
      </p:sp>
      <p:sp>
        <p:nvSpPr>
          <p:cNvPr id="11" name="Line Callout 2 (No Border) 10"/>
          <p:cNvSpPr/>
          <p:nvPr/>
        </p:nvSpPr>
        <p:spPr>
          <a:xfrm>
            <a:off x="4035900" y="3227896"/>
            <a:ext cx="1300800" cy="817637"/>
          </a:xfrm>
          <a:prstGeom prst="callout2">
            <a:avLst>
              <a:gd name="adj1" fmla="val 21292"/>
              <a:gd name="adj2" fmla="val 454"/>
              <a:gd name="adj3" fmla="val 18750"/>
              <a:gd name="adj4" fmla="val -16667"/>
              <a:gd name="adj5" fmla="val 152146"/>
              <a:gd name="adj6" fmla="val -183445"/>
            </a:avLst>
          </a:prstGeom>
          <a:solidFill>
            <a:schemeClr val="accent1"/>
          </a:solidFill>
          <a:ln w="53975">
            <a:solidFill>
              <a:srgbClr val="FF0000"/>
            </a:solidFill>
            <a:tailEnd type="triangl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w Cen MT"/>
                <a:ea typeface="+mn-ea"/>
                <a:cs typeface="+mn-cs"/>
              </a:rPr>
              <a:t>Step 3</a:t>
            </a:r>
          </a:p>
        </p:txBody>
      </p:sp>
    </p:spTree>
    <p:extLst>
      <p:ext uri="{BB962C8B-B14F-4D97-AF65-F5344CB8AC3E}">
        <p14:creationId xmlns:p14="http://schemas.microsoft.com/office/powerpoint/2010/main" val="343906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CD6B2-6858-44D7-81A8-1F30ACAE9B04}"/>
              </a:ext>
            </a:extLst>
          </p:cNvPr>
          <p:cNvSpPr>
            <a:spLocks noGrp="1"/>
          </p:cNvSpPr>
          <p:nvPr>
            <p:ph type="title"/>
          </p:nvPr>
        </p:nvSpPr>
        <p:spPr>
          <a:xfrm>
            <a:off x="612648" y="228600"/>
            <a:ext cx="8153400" cy="990600"/>
          </a:xfrm>
        </p:spPr>
        <p:txBody>
          <a:bodyPr anchor="ctr">
            <a:normAutofit/>
          </a:bodyPr>
          <a:lstStyle/>
          <a:p>
            <a:r>
              <a:rPr lang="en-US" dirty="0"/>
              <a:t>Date Range Criteria and Maximums</a:t>
            </a:r>
          </a:p>
        </p:txBody>
      </p:sp>
      <p:sp>
        <p:nvSpPr>
          <p:cNvPr id="3" name="Slide Number Placeholder 2">
            <a:extLst>
              <a:ext uri="{FF2B5EF4-FFF2-40B4-BE49-F238E27FC236}">
                <a16:creationId xmlns:a16="http://schemas.microsoft.com/office/drawing/2014/main" id="{830D2E31-4372-4662-B5B3-ACD439C4AC91}"/>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fld id="{A162D542-39A4-4598-BEB9-D1267FDA8501}" type="slidenum">
              <a:rPr lang="en-US" sz="1100" smtClean="0"/>
              <a:pPr>
                <a:lnSpc>
                  <a:spcPct val="90000"/>
                </a:lnSpc>
                <a:spcAft>
                  <a:spcPts val="600"/>
                </a:spcAft>
              </a:pPr>
              <a:t>18</a:t>
            </a:fld>
            <a:endParaRPr lang="en-US" sz="1100" dirty="0"/>
          </a:p>
        </p:txBody>
      </p:sp>
      <p:graphicFrame>
        <p:nvGraphicFramePr>
          <p:cNvPr id="6" name="Content Placeholder 5">
            <a:extLst>
              <a:ext uri="{FF2B5EF4-FFF2-40B4-BE49-F238E27FC236}">
                <a16:creationId xmlns:a16="http://schemas.microsoft.com/office/drawing/2014/main" id="{7928A831-A6F0-472C-9CFC-B4EE9F306370}"/>
              </a:ext>
            </a:extLst>
          </p:cNvPr>
          <p:cNvGraphicFramePr>
            <a:graphicFrameLocks noGrp="1"/>
          </p:cNvGraphicFramePr>
          <p:nvPr>
            <p:ph sz="quarter" idx="1"/>
            <p:extLst>
              <p:ext uri="{D42A27DB-BD31-4B8C-83A1-F6EECF244321}">
                <p14:modId xmlns:p14="http://schemas.microsoft.com/office/powerpoint/2010/main" val="3379098007"/>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73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35A37-29AC-423A-AB8E-B45C79AABD8D}"/>
              </a:ext>
            </a:extLst>
          </p:cNvPr>
          <p:cNvSpPr>
            <a:spLocks noGrp="1"/>
          </p:cNvSpPr>
          <p:nvPr>
            <p:ph type="title"/>
          </p:nvPr>
        </p:nvSpPr>
        <p:spPr>
          <a:xfrm>
            <a:off x="609600" y="273050"/>
            <a:ext cx="8077200" cy="869950"/>
          </a:xfrm>
        </p:spPr>
        <p:txBody>
          <a:bodyPr anchor="ctr">
            <a:normAutofit/>
          </a:bodyPr>
          <a:lstStyle/>
          <a:p>
            <a:r>
              <a:rPr lang="en-US" sz="4100" dirty="0"/>
              <a:t>Types of Reports (in Greater Depth)</a:t>
            </a:r>
          </a:p>
        </p:txBody>
      </p:sp>
      <p:sp>
        <p:nvSpPr>
          <p:cNvPr id="3" name="Slide Number Placeholder 2">
            <a:extLst>
              <a:ext uri="{FF2B5EF4-FFF2-40B4-BE49-F238E27FC236}">
                <a16:creationId xmlns:a16="http://schemas.microsoft.com/office/drawing/2014/main" id="{093570C2-3C9B-4954-8968-B896FEDB0DA2}"/>
              </a:ext>
            </a:extLst>
          </p:cNvPr>
          <p:cNvSpPr>
            <a:spLocks noGrp="1"/>
          </p:cNvSpPr>
          <p:nvPr>
            <p:ph type="sldNum" sz="quarter" idx="12"/>
          </p:nvPr>
        </p:nvSpPr>
        <p:spPr>
          <a:xfrm>
            <a:off x="0" y="1272222"/>
            <a:ext cx="533400" cy="244476"/>
          </a:xfrm>
        </p:spPr>
        <p:txBody>
          <a:bodyPr anchor="ctr">
            <a:normAutofit/>
          </a:bodyPr>
          <a:lstStyle/>
          <a:p>
            <a:pPr>
              <a:lnSpc>
                <a:spcPct val="90000"/>
              </a:lnSpc>
              <a:spcAft>
                <a:spcPts val="600"/>
              </a:spcAft>
            </a:pPr>
            <a:fld id="{A162D542-39A4-4598-BEB9-D1267FDA8501}" type="slidenum">
              <a:rPr lang="en-US" sz="1100" smtClean="0"/>
              <a:pPr>
                <a:lnSpc>
                  <a:spcPct val="90000"/>
                </a:lnSpc>
                <a:spcAft>
                  <a:spcPts val="600"/>
                </a:spcAft>
              </a:pPr>
              <a:t>19</a:t>
            </a:fld>
            <a:endParaRPr lang="en-US" sz="1100" dirty="0"/>
          </a:p>
        </p:txBody>
      </p:sp>
      <p:sp>
        <p:nvSpPr>
          <p:cNvPr id="7" name="Text Placeholder 6">
            <a:extLst>
              <a:ext uri="{FF2B5EF4-FFF2-40B4-BE49-F238E27FC236}">
                <a16:creationId xmlns:a16="http://schemas.microsoft.com/office/drawing/2014/main" id="{C8263F30-5904-4C37-B444-A175B4FBF35A}"/>
              </a:ext>
            </a:extLst>
          </p:cNvPr>
          <p:cNvSpPr>
            <a:spLocks noGrp="1"/>
          </p:cNvSpPr>
          <p:nvPr>
            <p:ph type="body" idx="2"/>
          </p:nvPr>
        </p:nvSpPr>
        <p:spPr>
          <a:xfrm>
            <a:off x="609600" y="1752600"/>
            <a:ext cx="1600200" cy="4343400"/>
          </a:xfrm>
        </p:spPr>
        <p:txBody>
          <a:bodyPr>
            <a:normAutofit/>
          </a:bodyPr>
          <a:lstStyle/>
          <a:p>
            <a:r>
              <a:rPr lang="en-US" dirty="0"/>
              <a:t>Ginny Paulson, SHIP TA Center</a:t>
            </a:r>
          </a:p>
        </p:txBody>
      </p:sp>
      <p:pic>
        <p:nvPicPr>
          <p:cNvPr id="9" name="Picture Placeholder 8" descr="A screenshot of a cell phone&#10;&#10;Description automatically generated">
            <a:extLst>
              <a:ext uri="{FF2B5EF4-FFF2-40B4-BE49-F238E27FC236}">
                <a16:creationId xmlns:a16="http://schemas.microsoft.com/office/drawing/2014/main" id="{FF249AEF-45E3-431F-84D1-9021BC0AB2E8}"/>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tretch/>
        </p:blipFill>
        <p:spPr>
          <a:xfrm>
            <a:off x="2994141" y="1752600"/>
            <a:ext cx="5136917" cy="4419600"/>
          </a:xfrm>
          <a:noFill/>
        </p:spPr>
      </p:pic>
    </p:spTree>
    <p:extLst>
      <p:ext uri="{BB962C8B-B14F-4D97-AF65-F5344CB8AC3E}">
        <p14:creationId xmlns:p14="http://schemas.microsoft.com/office/powerpoint/2010/main" val="29050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673225"/>
            <a:ext cx="8229600" cy="4859340"/>
          </a:xfrm>
        </p:spPr>
        <p:txBody>
          <a:bodyPr/>
          <a:lstStyle/>
          <a:p>
            <a:r>
              <a:rPr lang="en-US" sz="2800" dirty="0"/>
              <a:t>SHIP Performance Measures</a:t>
            </a:r>
          </a:p>
          <a:p>
            <a:r>
              <a:rPr lang="en-US" sz="2800" dirty="0"/>
              <a:t>STARS Reports</a:t>
            </a:r>
          </a:p>
          <a:p>
            <a:pPr lvl="1"/>
            <a:r>
              <a:rPr lang="en-US" sz="2200" dirty="0"/>
              <a:t>Overview</a:t>
            </a:r>
          </a:p>
          <a:p>
            <a:pPr lvl="1"/>
            <a:r>
              <a:rPr lang="en-US" sz="2200" dirty="0"/>
              <a:t>Each Type</a:t>
            </a:r>
          </a:p>
          <a:p>
            <a:r>
              <a:rPr lang="en-US" sz="2800" dirty="0"/>
              <a:t>Questions?</a:t>
            </a:r>
          </a:p>
        </p:txBody>
      </p:sp>
      <p:sp>
        <p:nvSpPr>
          <p:cNvPr id="4" name="Slide Number Placeholder 3"/>
          <p:cNvSpPr>
            <a:spLocks noGrp="1"/>
          </p:cNvSpPr>
          <p:nvPr>
            <p:ph type="sldNum" sz="quarter" idx="10"/>
          </p:nvPr>
        </p:nvSpPr>
        <p:spPr/>
        <p:txBody>
          <a:bodyPr/>
          <a:lstStyle/>
          <a:p>
            <a:fld id="{2488A10A-9B20-4F75-A3AE-6C8D10CF676F}" type="slidenum">
              <a:rPr lang="en-US" smtClean="0"/>
              <a:pPr/>
              <a:t>2</a:t>
            </a:fld>
            <a:endParaRPr lang="en-US" dirty="0"/>
          </a:p>
        </p:txBody>
      </p:sp>
    </p:spTree>
    <p:extLst>
      <p:ext uri="{BB962C8B-B14F-4D97-AF65-F5344CB8AC3E}">
        <p14:creationId xmlns:p14="http://schemas.microsoft.com/office/powerpoint/2010/main" val="378338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88A10A-9B20-4F75-A3AE-6C8D10CF676F}" type="slidenum">
              <a:rPr lang="en-US" smtClean="0"/>
              <a:pPr/>
              <a:t>20</a:t>
            </a:fld>
            <a:endParaRPr lang="en-US" dirty="0"/>
          </a:p>
        </p:txBody>
      </p:sp>
      <p:sp>
        <p:nvSpPr>
          <p:cNvPr id="5" name="Title 4"/>
          <p:cNvSpPr>
            <a:spLocks noGrp="1"/>
          </p:cNvSpPr>
          <p:nvPr>
            <p:ph type="title" idx="4294967295"/>
          </p:nvPr>
        </p:nvSpPr>
        <p:spPr>
          <a:xfrm>
            <a:off x="0" y="96062"/>
            <a:ext cx="2573080" cy="2243101"/>
          </a:xfrm>
        </p:spPr>
        <p:txBody>
          <a:bodyPr/>
          <a:lstStyle/>
          <a:p>
            <a:r>
              <a:rPr lang="en-US" dirty="0"/>
              <a:t>To Run a Performance Measure Report</a:t>
            </a:r>
          </a:p>
        </p:txBody>
      </p:sp>
      <p:pic>
        <p:nvPicPr>
          <p:cNvPr id="6" name="Picture 5"/>
          <p:cNvPicPr>
            <a:picLocks noChangeAspect="1"/>
          </p:cNvPicPr>
          <p:nvPr/>
        </p:nvPicPr>
        <p:blipFill rotWithShape="1">
          <a:blip r:embed="rId3"/>
          <a:srcRect l="1628" t="15235" r="50359" b="5070"/>
          <a:stretch/>
        </p:blipFill>
        <p:spPr>
          <a:xfrm>
            <a:off x="2532799" y="-507"/>
            <a:ext cx="6611201" cy="6858507"/>
          </a:xfrm>
          <a:prstGeom prst="rect">
            <a:avLst/>
          </a:prstGeom>
        </p:spPr>
      </p:pic>
      <p:sp>
        <p:nvSpPr>
          <p:cNvPr id="7" name="TextBox 6"/>
          <p:cNvSpPr txBox="1"/>
          <p:nvPr/>
        </p:nvSpPr>
        <p:spPr>
          <a:xfrm>
            <a:off x="0" y="2466753"/>
            <a:ext cx="1818167" cy="2862322"/>
          </a:xfrm>
          <a:prstGeom prst="rect">
            <a:avLst/>
          </a:prstGeom>
          <a:noFill/>
        </p:spPr>
        <p:txBody>
          <a:bodyPr wrap="square" rtlCol="0">
            <a:spAutoFit/>
          </a:bodyPr>
          <a:lstStyle/>
          <a:p>
            <a:pPr marL="342900" indent="-342900">
              <a:buAutoNum type="arabicPeriod"/>
            </a:pPr>
            <a:r>
              <a:rPr lang="en-US" dirty="0"/>
              <a:t>Choose state, sub-state or site, then date range</a:t>
            </a:r>
            <a:br>
              <a:rPr lang="en-US" dirty="0"/>
            </a:br>
            <a:endParaRPr lang="en-US" dirty="0"/>
          </a:p>
          <a:p>
            <a:pPr marL="342900" indent="-342900">
              <a:buAutoNum type="arabicPeriod"/>
            </a:pPr>
            <a:r>
              <a:rPr lang="en-US" dirty="0"/>
              <a:t>Choose format (excel is the default)</a:t>
            </a:r>
            <a:br>
              <a:rPr lang="en-US" dirty="0"/>
            </a:br>
            <a:endParaRPr lang="en-US" dirty="0"/>
          </a:p>
          <a:p>
            <a:pPr marL="342900" indent="-342900">
              <a:buAutoNum type="arabicPeriod"/>
            </a:pPr>
            <a:r>
              <a:rPr lang="en-US" dirty="0"/>
              <a:t>Click Launch</a:t>
            </a:r>
          </a:p>
        </p:txBody>
      </p:sp>
    </p:spTree>
    <p:extLst>
      <p:ext uri="{BB962C8B-B14F-4D97-AF65-F5344CB8AC3E}">
        <p14:creationId xmlns:p14="http://schemas.microsoft.com/office/powerpoint/2010/main" val="291466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 Generation Confirmation</a:t>
            </a:r>
          </a:p>
        </p:txBody>
      </p:sp>
      <p:sp>
        <p:nvSpPr>
          <p:cNvPr id="4" name="Slide Number Placeholder 3"/>
          <p:cNvSpPr>
            <a:spLocks noGrp="1"/>
          </p:cNvSpPr>
          <p:nvPr>
            <p:ph type="sldNum" sz="quarter" idx="12"/>
          </p:nvPr>
        </p:nvSpPr>
        <p:spPr/>
        <p:txBody>
          <a:bodyPr>
            <a:normAutofit fontScale="85000" lnSpcReduction="20000"/>
          </a:bodyPr>
          <a:lstStyle/>
          <a:p>
            <a:fld id="{2488A10A-9B20-4F75-A3AE-6C8D10CF676F}" type="slidenum">
              <a:rPr lang="en-US" smtClean="0"/>
              <a:pPr/>
              <a:t>21</a:t>
            </a:fld>
            <a:endParaRPr lang="en-US" dirty="0"/>
          </a:p>
        </p:txBody>
      </p:sp>
      <p:pic>
        <p:nvPicPr>
          <p:cNvPr id="5" name="Content Placeholder 4"/>
          <p:cNvPicPr>
            <a:picLocks noGrp="1"/>
          </p:cNvPicPr>
          <p:nvPr>
            <p:ph idx="4294967295"/>
          </p:nvPr>
        </p:nvPicPr>
        <p:blipFill rotWithShape="1">
          <a:blip r:embed="rId3"/>
          <a:srcRect l="23519" t="9333" r="23704" b="49334"/>
          <a:stretch/>
        </p:blipFill>
        <p:spPr bwMode="auto">
          <a:xfrm>
            <a:off x="1630398" y="1610074"/>
            <a:ext cx="6994525" cy="342423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t="89796" r="82716" b="5219"/>
          <a:stretch/>
        </p:blipFill>
        <p:spPr bwMode="auto">
          <a:xfrm>
            <a:off x="338865" y="6007006"/>
            <a:ext cx="3452483" cy="622393"/>
          </a:xfrm>
          <a:prstGeom prst="rect">
            <a:avLst/>
          </a:prstGeom>
          <a:ln w="31750">
            <a:solidFill>
              <a:schemeClr val="accent1"/>
            </a:solidFill>
          </a:ln>
          <a:extLst>
            <a:ext uri="{53640926-AAD7-44D8-BBD7-CCE9431645EC}">
              <a14:shadowObscured xmlns:a14="http://schemas.microsoft.com/office/drawing/2010/main"/>
            </a:ext>
          </a:extLst>
        </p:spPr>
      </p:pic>
      <p:sp>
        <p:nvSpPr>
          <p:cNvPr id="7" name="Rounded Rectangular Callout 6"/>
          <p:cNvSpPr/>
          <p:nvPr/>
        </p:nvSpPr>
        <p:spPr>
          <a:xfrm>
            <a:off x="609600" y="4182460"/>
            <a:ext cx="2506532" cy="1527048"/>
          </a:xfrm>
          <a:prstGeom prst="wedgeRoundRectCallou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After the report generation message appears, you must usually wait for the excel file to load</a:t>
            </a:r>
          </a:p>
        </p:txBody>
      </p:sp>
    </p:spTree>
    <p:extLst>
      <p:ext uri="{BB962C8B-B14F-4D97-AF65-F5344CB8AC3E}">
        <p14:creationId xmlns:p14="http://schemas.microsoft.com/office/powerpoint/2010/main" val="22057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Title 5"/>
          <p:cNvSpPr>
            <a:spLocks noGrp="1"/>
          </p:cNvSpPr>
          <p:nvPr>
            <p:ph type="title" idx="4294967295"/>
          </p:nvPr>
        </p:nvSpPr>
        <p:spPr>
          <a:xfrm>
            <a:off x="291210" y="339791"/>
            <a:ext cx="8493893" cy="609600"/>
          </a:xfrm>
        </p:spPr>
        <p:txBody>
          <a:bodyPr/>
          <a:lstStyle/>
          <a:p>
            <a:r>
              <a:rPr lang="en-US" sz="3800" dirty="0">
                <a:solidFill>
                  <a:srgbClr val="595959"/>
                </a:solidFill>
                <a:latin typeface="Tw Cen MT"/>
              </a:rPr>
              <a:t>Sample SHIP Performance Measure Report:</a:t>
            </a:r>
            <a:endParaRPr lang="en-US" sz="3800" dirty="0">
              <a:solidFill>
                <a:schemeClr val="tx2"/>
              </a:solidFill>
            </a:endParaRPr>
          </a:p>
        </p:txBody>
      </p:sp>
      <p:pic>
        <p:nvPicPr>
          <p:cNvPr id="8" name="Picture 7"/>
          <p:cNvPicPr/>
          <p:nvPr/>
        </p:nvPicPr>
        <p:blipFill rotWithShape="1">
          <a:blip r:embed="rId3"/>
          <a:srcRect t="13926" r="21481" b="7408"/>
          <a:stretch/>
        </p:blipFill>
        <p:spPr bwMode="auto">
          <a:xfrm>
            <a:off x="-1" y="1093917"/>
            <a:ext cx="9076317" cy="5683401"/>
          </a:xfrm>
          <a:prstGeom prst="rect">
            <a:avLst/>
          </a:prstGeom>
          <a:ln>
            <a:noFill/>
          </a:ln>
          <a:extLst>
            <a:ext uri="{53640926-AAD7-44D8-BBD7-CCE9431645EC}">
              <a14:shadowObscured xmlns:a14="http://schemas.microsoft.com/office/drawing/2010/main"/>
            </a:ext>
          </a:extLst>
        </p:spPr>
      </p:pic>
      <p:sp>
        <p:nvSpPr>
          <p:cNvPr id="9" name="Line Callout 1 8"/>
          <p:cNvSpPr/>
          <p:nvPr/>
        </p:nvSpPr>
        <p:spPr>
          <a:xfrm>
            <a:off x="5509438" y="5325173"/>
            <a:ext cx="2990626" cy="877819"/>
          </a:xfrm>
          <a:prstGeom prst="borderCallout1">
            <a:avLst>
              <a:gd name="adj1" fmla="val 38065"/>
              <a:gd name="adj2" fmla="val -2937"/>
              <a:gd name="adj3" fmla="val 138840"/>
              <a:gd name="adj4" fmla="val -51644"/>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State-level users only: Navigate tabs 2 – 9 for additional PM-specific data</a:t>
            </a:r>
          </a:p>
        </p:txBody>
      </p:sp>
      <p:sp>
        <p:nvSpPr>
          <p:cNvPr id="10" name="Line Callout 1 9"/>
          <p:cNvSpPr/>
          <p:nvPr/>
        </p:nvSpPr>
        <p:spPr>
          <a:xfrm>
            <a:off x="3520796" y="3834927"/>
            <a:ext cx="3977284" cy="612648"/>
          </a:xfrm>
          <a:prstGeom prst="borderCallout1">
            <a:avLst>
              <a:gd name="adj1" fmla="val 38065"/>
              <a:gd name="adj2" fmla="val -2937"/>
              <a:gd name="adj3" fmla="val -303653"/>
              <a:gd name="adj4" fmla="val -33186"/>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Widen the F and J columns if needed (to see dates instead of #######)</a:t>
            </a:r>
          </a:p>
        </p:txBody>
      </p:sp>
      <p:sp>
        <p:nvSpPr>
          <p:cNvPr id="7" name="Line Callout 1 9">
            <a:extLst>
              <a:ext uri="{FF2B5EF4-FFF2-40B4-BE49-F238E27FC236}">
                <a16:creationId xmlns:a16="http://schemas.microsoft.com/office/drawing/2014/main" id="{FF324606-20D4-4ED6-86DD-1790125D6149}"/>
              </a:ext>
            </a:extLst>
          </p:cNvPr>
          <p:cNvSpPr/>
          <p:nvPr/>
        </p:nvSpPr>
        <p:spPr>
          <a:xfrm>
            <a:off x="594716" y="4693474"/>
            <a:ext cx="3977284" cy="612648"/>
          </a:xfrm>
          <a:prstGeom prst="borderCallout1">
            <a:avLst>
              <a:gd name="adj1" fmla="val -3799"/>
              <a:gd name="adj2" fmla="val 22016"/>
              <a:gd name="adj3" fmla="val -203544"/>
              <a:gd name="adj4" fmla="val 130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note below PM 5 explains the dates used for the “Previous Date” range</a:t>
            </a:r>
          </a:p>
        </p:txBody>
      </p:sp>
    </p:spTree>
    <p:extLst>
      <p:ext uri="{BB962C8B-B14F-4D97-AF65-F5344CB8AC3E}">
        <p14:creationId xmlns:p14="http://schemas.microsoft.com/office/powerpoint/2010/main" val="47320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FBBB2-DE2F-4142-A02D-D7DDC2906D1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dirty="0">
              <a:ln>
                <a:noFill/>
              </a:ln>
              <a:solidFill>
                <a:srgbClr val="595959"/>
              </a:solidFill>
              <a:effectLst/>
              <a:uLnTx/>
              <a:uFillTx/>
              <a:latin typeface="Tw Cen MT"/>
              <a:ea typeface="+mn-ea"/>
              <a:cs typeface="+mn-cs"/>
            </a:endParaRPr>
          </a:p>
        </p:txBody>
      </p:sp>
      <p:sp>
        <p:nvSpPr>
          <p:cNvPr id="3" name="Rectangle 2">
            <a:extLst>
              <a:ext uri="{FF2B5EF4-FFF2-40B4-BE49-F238E27FC236}">
                <a16:creationId xmlns:a16="http://schemas.microsoft.com/office/drawing/2014/main" id="{457F2432-3CA1-43FA-B427-ECAFEC6B19E9}"/>
              </a:ext>
            </a:extLst>
          </p:cNvPr>
          <p:cNvSpPr/>
          <p:nvPr/>
        </p:nvSpPr>
        <p:spPr>
          <a:xfrm>
            <a:off x="0" y="274094"/>
            <a:ext cx="9040092"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5959"/>
                </a:solidFill>
                <a:effectLst/>
                <a:uLnTx/>
                <a:uFillTx/>
                <a:latin typeface="Tw Cen MT"/>
                <a:ea typeface="+mn-ea"/>
                <a:cs typeface="+mn-cs"/>
              </a:rPr>
              <a:t>Sample MIPPA Performance Measures Report</a:t>
            </a:r>
          </a:p>
        </p:txBody>
      </p:sp>
      <p:pic>
        <p:nvPicPr>
          <p:cNvPr id="5" name="Picture 4" descr="A screenshot of a cell phone&#10;&#10;Description automatically generated">
            <a:extLst>
              <a:ext uri="{FF2B5EF4-FFF2-40B4-BE49-F238E27FC236}">
                <a16:creationId xmlns:a16="http://schemas.microsoft.com/office/drawing/2014/main" id="{358C6782-54BC-4E81-A8E2-8F45A6EFF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451923"/>
            <a:ext cx="9067800" cy="5181600"/>
          </a:xfrm>
          <a:prstGeom prst="rect">
            <a:avLst/>
          </a:prstGeom>
          <a:ln w="15875">
            <a:solidFill>
              <a:schemeClr val="accent1"/>
            </a:solidFill>
          </a:ln>
        </p:spPr>
      </p:pic>
      <p:sp>
        <p:nvSpPr>
          <p:cNvPr id="6" name="Rectangle 5">
            <a:extLst>
              <a:ext uri="{FF2B5EF4-FFF2-40B4-BE49-F238E27FC236}">
                <a16:creationId xmlns:a16="http://schemas.microsoft.com/office/drawing/2014/main" id="{8AAD2D30-061A-46B3-B809-E200D7CA5F30}"/>
              </a:ext>
            </a:extLst>
          </p:cNvPr>
          <p:cNvSpPr/>
          <p:nvPr/>
        </p:nvSpPr>
        <p:spPr>
          <a:xfrm>
            <a:off x="1600200" y="6348845"/>
            <a:ext cx="365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7" name="Callout: Bent Line with No Border 6">
            <a:extLst>
              <a:ext uri="{FF2B5EF4-FFF2-40B4-BE49-F238E27FC236}">
                <a16:creationId xmlns:a16="http://schemas.microsoft.com/office/drawing/2014/main" id="{DD803184-481C-45EA-9D19-796C1D92A81D}"/>
              </a:ext>
            </a:extLst>
          </p:cNvPr>
          <p:cNvSpPr/>
          <p:nvPr/>
        </p:nvSpPr>
        <p:spPr>
          <a:xfrm>
            <a:off x="5791200" y="4038600"/>
            <a:ext cx="2971800" cy="1755648"/>
          </a:xfrm>
          <a:prstGeom prst="callout2">
            <a:avLst>
              <a:gd name="adj1" fmla="val 16485"/>
              <a:gd name="adj2" fmla="val 1584"/>
              <a:gd name="adj3" fmla="val 18750"/>
              <a:gd name="adj4" fmla="val -16667"/>
              <a:gd name="adj5" fmla="val 129859"/>
              <a:gd name="adj6" fmla="val -116184"/>
            </a:avLst>
          </a:prstGeom>
          <a:solidFill>
            <a:schemeClr val="bg1"/>
          </a:solidFill>
          <a:ln w="41275">
            <a:solidFill>
              <a:srgbClr val="FF0000">
                <a:alpha val="96000"/>
              </a:srgb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75000"/>
                  </a:schemeClr>
                </a:solidFill>
                <a:effectLst/>
                <a:uLnTx/>
                <a:uFillTx/>
                <a:latin typeface="Tw Cen MT"/>
                <a:ea typeface="+mn-ea"/>
                <a:cs typeface="+mn-cs"/>
              </a:rPr>
              <a:t>Only directors have these tabs that break down PMs by county and rural designation</a:t>
            </a:r>
          </a:p>
        </p:txBody>
      </p:sp>
      <p:sp>
        <p:nvSpPr>
          <p:cNvPr id="4" name="Rectangle 3">
            <a:extLst>
              <a:ext uri="{FF2B5EF4-FFF2-40B4-BE49-F238E27FC236}">
                <a16:creationId xmlns:a16="http://schemas.microsoft.com/office/drawing/2014/main" id="{0ABE346C-5948-44D7-AA35-8B68B5B17B84}"/>
              </a:ext>
            </a:extLst>
          </p:cNvPr>
          <p:cNvSpPr/>
          <p:nvPr/>
        </p:nvSpPr>
        <p:spPr>
          <a:xfrm>
            <a:off x="5791200" y="4038600"/>
            <a:ext cx="2971800" cy="175564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13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990600"/>
          </a:xfrm>
        </p:spPr>
        <p:txBody>
          <a:bodyPr anchor="ctr">
            <a:normAutofit/>
          </a:bodyPr>
          <a:lstStyle/>
          <a:p>
            <a:r>
              <a:rPr lang="en-US" dirty="0"/>
              <a:t>The Resource Report</a:t>
            </a:r>
          </a:p>
        </p:txBody>
      </p:sp>
      <p:sp>
        <p:nvSpPr>
          <p:cNvPr id="4" name="Slide Number Placeholder 3"/>
          <p:cNvSpPr>
            <a:spLocks noGrp="1"/>
          </p:cNvSpPr>
          <p:nvPr>
            <p:ph type="sldNum" sz="quarter" idx="12"/>
          </p:nvPr>
        </p:nvSpPr>
        <p:spPr>
          <a:xfrm>
            <a:off x="0" y="1272222"/>
            <a:ext cx="533400" cy="244476"/>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2488A10A-9B20-4F75-A3AE-6C8D10CF676F}" type="slidenum">
              <a:rPr kumimoji="0" lang="en-US" sz="1100" b="0" i="0" u="none" strike="noStrike" kern="1200" cap="none" spc="0" normalizeH="0" baseline="0" noProof="0" smtClean="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24</a:t>
            </a:fld>
            <a:endParaRPr kumimoji="0" lang="en-US" sz="1100" b="0" i="0" u="none" strike="noStrike" kern="1200" cap="none" spc="0" normalizeH="0" baseline="0" noProof="0" dirty="0">
              <a:ln>
                <a:noFill/>
              </a:ln>
              <a:effectLst/>
              <a:uLnTx/>
              <a:uFillTx/>
            </a:endParaRPr>
          </a:p>
        </p:txBody>
      </p:sp>
      <p:graphicFrame>
        <p:nvGraphicFramePr>
          <p:cNvPr id="8" name="Content Placeholder 5">
            <a:extLst>
              <a:ext uri="{FF2B5EF4-FFF2-40B4-BE49-F238E27FC236}">
                <a16:creationId xmlns:a16="http://schemas.microsoft.com/office/drawing/2014/main" id="{1AD5922A-8186-4C25-9DF1-5418E8FB611D}"/>
              </a:ext>
            </a:extLst>
          </p:cNvPr>
          <p:cNvGraphicFramePr>
            <a:graphicFrameLocks noGrp="1"/>
          </p:cNvGraphicFramePr>
          <p:nvPr>
            <p:ph sz="quarter" idx="1"/>
            <p:extLst>
              <p:ext uri="{D42A27DB-BD31-4B8C-83A1-F6EECF244321}">
                <p14:modId xmlns:p14="http://schemas.microsoft.com/office/powerpoint/2010/main" val="1586097944"/>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28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88A10A-9B20-4F75-A3AE-6C8D10CF676F}" type="slidenum">
              <a:rPr lang="en-US" smtClean="0">
                <a:solidFill>
                  <a:prstClr val="black"/>
                </a:solidFill>
              </a:rPr>
              <a:pPr/>
              <a:t>25</a:t>
            </a:fld>
            <a:endParaRPr lang="en-US" dirty="0">
              <a:solidFill>
                <a:prstClr val="black"/>
              </a:solidFill>
            </a:endParaRPr>
          </a:p>
        </p:txBody>
      </p:sp>
      <p:sp>
        <p:nvSpPr>
          <p:cNvPr id="2" name="Title 1"/>
          <p:cNvSpPr>
            <a:spLocks noGrp="1"/>
          </p:cNvSpPr>
          <p:nvPr>
            <p:ph type="title" idx="4294967295"/>
          </p:nvPr>
        </p:nvSpPr>
        <p:spPr>
          <a:xfrm>
            <a:off x="170121" y="251932"/>
            <a:ext cx="4837814" cy="609600"/>
          </a:xfrm>
        </p:spPr>
        <p:txBody>
          <a:bodyPr/>
          <a:lstStyle/>
          <a:p>
            <a:r>
              <a:rPr lang="en-US" dirty="0"/>
              <a:t>To Run a Resource Report</a:t>
            </a:r>
          </a:p>
        </p:txBody>
      </p:sp>
      <p:pic>
        <p:nvPicPr>
          <p:cNvPr id="5" name="Content Placeholder 4"/>
          <p:cNvPicPr>
            <a:picLocks noGrp="1" noChangeAspect="1"/>
          </p:cNvPicPr>
          <p:nvPr>
            <p:ph idx="4294967295"/>
          </p:nvPr>
        </p:nvPicPr>
        <p:blipFill rotWithShape="1">
          <a:blip r:embed="rId3"/>
          <a:srcRect l="904" t="18321" r="44865" b="4921"/>
          <a:stretch/>
        </p:blipFill>
        <p:spPr>
          <a:xfrm>
            <a:off x="0" y="974725"/>
            <a:ext cx="6170613" cy="5459413"/>
          </a:xfrm>
          <a:prstGeom prst="rect">
            <a:avLst/>
          </a:prstGeom>
        </p:spPr>
      </p:pic>
      <p:sp>
        <p:nvSpPr>
          <p:cNvPr id="7" name="Line Callout 1 6"/>
          <p:cNvSpPr/>
          <p:nvPr/>
        </p:nvSpPr>
        <p:spPr>
          <a:xfrm>
            <a:off x="5462483" y="3891646"/>
            <a:ext cx="2030819" cy="1184850"/>
          </a:xfrm>
          <a:prstGeom prst="borderCallout1">
            <a:avLst>
              <a:gd name="adj1" fmla="val 18750"/>
              <a:gd name="adj2" fmla="val -8333"/>
              <a:gd name="adj3" fmla="val 35604"/>
              <a:gd name="adj4" fmla="val -88102"/>
            </a:avLst>
          </a:prstGeom>
          <a:solidFill>
            <a:schemeClr val="accent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PDF recommended but not required</a:t>
            </a:r>
          </a:p>
        </p:txBody>
      </p:sp>
      <p:sp>
        <p:nvSpPr>
          <p:cNvPr id="8" name="Line Callout 2 (No Border) 7"/>
          <p:cNvSpPr/>
          <p:nvPr/>
        </p:nvSpPr>
        <p:spPr>
          <a:xfrm>
            <a:off x="6170613" y="556732"/>
            <a:ext cx="2465676" cy="1073761"/>
          </a:xfrm>
          <a:prstGeom prst="callout2">
            <a:avLst>
              <a:gd name="adj1" fmla="val 18750"/>
              <a:gd name="adj2" fmla="val -8333"/>
              <a:gd name="adj3" fmla="val 18750"/>
              <a:gd name="adj4" fmla="val -16667"/>
              <a:gd name="adj5" fmla="val 109529"/>
              <a:gd name="adj6" fmla="val -33442"/>
            </a:avLst>
          </a:prstGeom>
          <a:solidFill>
            <a:schemeClr val="accent1"/>
          </a:solidFill>
          <a:ln w="317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Click the arrow to see your hierarchy and make a selection</a:t>
            </a:r>
          </a:p>
        </p:txBody>
      </p:sp>
      <p:sp>
        <p:nvSpPr>
          <p:cNvPr id="9" name="Line Callout 1 8"/>
          <p:cNvSpPr/>
          <p:nvPr/>
        </p:nvSpPr>
        <p:spPr>
          <a:xfrm>
            <a:off x="6477892" y="2133395"/>
            <a:ext cx="2407935" cy="801217"/>
          </a:xfrm>
          <a:prstGeom prst="borderCallout1">
            <a:avLst>
              <a:gd name="adj1" fmla="val 18750"/>
              <a:gd name="adj2" fmla="val -8333"/>
              <a:gd name="adj3" fmla="val 47547"/>
              <a:gd name="adj4" fmla="val -35556"/>
            </a:avLst>
          </a:prstGeom>
          <a:solidFill>
            <a:schemeClr val="accent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Enter your date range</a:t>
            </a:r>
          </a:p>
        </p:txBody>
      </p:sp>
    </p:spTree>
    <p:extLst>
      <p:ext uri="{BB962C8B-B14F-4D97-AF65-F5344CB8AC3E}">
        <p14:creationId xmlns:p14="http://schemas.microsoft.com/office/powerpoint/2010/main" val="276281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itle 2"/>
          <p:cNvSpPr>
            <a:spLocks noGrp="1"/>
          </p:cNvSpPr>
          <p:nvPr>
            <p:ph type="title" idx="4294967295"/>
          </p:nvPr>
        </p:nvSpPr>
        <p:spPr>
          <a:xfrm>
            <a:off x="0" y="1063625"/>
            <a:ext cx="1903228" cy="3773488"/>
          </a:xfrm>
        </p:spPr>
        <p:txBody>
          <a:bodyPr>
            <a:normAutofit/>
          </a:bodyPr>
          <a:lstStyle/>
          <a:p>
            <a:r>
              <a:rPr lang="en-US" sz="3800" dirty="0"/>
              <a:t>Sample</a:t>
            </a:r>
            <a:br>
              <a:rPr lang="en-US" sz="3800" dirty="0"/>
            </a:br>
            <a:r>
              <a:rPr lang="en-US" sz="3800" dirty="0"/>
              <a:t>Resource Report: </a:t>
            </a:r>
            <a:br>
              <a:rPr lang="en-US" sz="3800" dirty="0"/>
            </a:br>
            <a:r>
              <a:rPr lang="en-US" sz="3800" dirty="0"/>
              <a:t>Top Half of the Report</a:t>
            </a:r>
          </a:p>
        </p:txBody>
      </p:sp>
      <p:pic>
        <p:nvPicPr>
          <p:cNvPr id="4" name="Picture 3"/>
          <p:cNvPicPr>
            <a:picLocks noChangeAspect="1"/>
          </p:cNvPicPr>
          <p:nvPr/>
        </p:nvPicPr>
        <p:blipFill rotWithShape="1">
          <a:blip r:embed="rId3"/>
          <a:srcRect l="20699" t="18821" r="25249" b="5069"/>
          <a:stretch/>
        </p:blipFill>
        <p:spPr>
          <a:xfrm>
            <a:off x="1724942" y="127591"/>
            <a:ext cx="7419058" cy="6529116"/>
          </a:xfrm>
          <a:prstGeom prst="rect">
            <a:avLst/>
          </a:prstGeom>
        </p:spPr>
      </p:pic>
    </p:spTree>
    <p:extLst>
      <p:ext uri="{BB962C8B-B14F-4D97-AF65-F5344CB8AC3E}">
        <p14:creationId xmlns:p14="http://schemas.microsoft.com/office/powerpoint/2010/main" val="4274414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91" y="272184"/>
            <a:ext cx="7859714" cy="609600"/>
          </a:xfrm>
        </p:spPr>
        <p:txBody>
          <a:bodyPr>
            <a:normAutofit fontScale="90000"/>
          </a:bodyPr>
          <a:lstStyle/>
          <a:p>
            <a:r>
              <a:rPr lang="en-US" dirty="0"/>
              <a:t>Sample Resource Report: </a:t>
            </a:r>
            <a:br>
              <a:rPr lang="en-US" dirty="0"/>
            </a:br>
            <a:r>
              <a:rPr lang="en-US" dirty="0"/>
              <a:t>Bottom Half of the Report</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4" name="Picture 3"/>
          <p:cNvPicPr>
            <a:picLocks noChangeAspect="1"/>
          </p:cNvPicPr>
          <p:nvPr/>
        </p:nvPicPr>
        <p:blipFill rotWithShape="1">
          <a:blip r:embed="rId3"/>
          <a:srcRect l="20698" t="39675" r="21279" b="8605"/>
          <a:stretch/>
        </p:blipFill>
        <p:spPr>
          <a:xfrm>
            <a:off x="381000" y="1600200"/>
            <a:ext cx="8559104" cy="4768399"/>
          </a:xfrm>
          <a:prstGeom prst="rect">
            <a:avLst/>
          </a:prstGeom>
        </p:spPr>
      </p:pic>
    </p:spTree>
    <p:extLst>
      <p:ext uri="{BB962C8B-B14F-4D97-AF65-F5344CB8AC3E}">
        <p14:creationId xmlns:p14="http://schemas.microsoft.com/office/powerpoint/2010/main" val="208243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The1-800-Medicare Unique ID Report</a:t>
            </a:r>
          </a:p>
        </p:txBody>
      </p:sp>
      <p:sp>
        <p:nvSpPr>
          <p:cNvPr id="4" name="Slide Number Placeholder 3"/>
          <p:cNvSpPr>
            <a:spLocks noGrp="1"/>
          </p:cNvSpPr>
          <p:nvPr>
            <p:ph type="sldNum" sz="quarter" idx="12"/>
          </p:nvPr>
        </p:nvSpPr>
        <p:spPr/>
        <p:txBody>
          <a:bodyPr>
            <a:normAutofit fontScale="85000" lnSpcReduction="20000"/>
          </a:bodyPr>
          <a:lstStyle/>
          <a:p>
            <a:fld id="{2488A10A-9B20-4F75-A3AE-6C8D10CF676F}" type="slidenum">
              <a:rPr lang="en-US" smtClean="0">
                <a:solidFill>
                  <a:prstClr val="black"/>
                </a:solidFill>
              </a:rPr>
              <a:pPr/>
              <a:t>28</a:t>
            </a:fld>
            <a:endParaRPr lang="en-US" dirty="0">
              <a:solidFill>
                <a:prstClr val="black"/>
              </a:solidFill>
            </a:endParaRPr>
          </a:p>
        </p:txBody>
      </p:sp>
      <p:sp>
        <p:nvSpPr>
          <p:cNvPr id="6" name="Content Placeholder 5"/>
          <p:cNvSpPr>
            <a:spLocks noGrp="1"/>
          </p:cNvSpPr>
          <p:nvPr>
            <p:ph sz="quarter" idx="1"/>
          </p:nvPr>
        </p:nvSpPr>
        <p:spPr/>
        <p:txBody>
          <a:bodyPr>
            <a:normAutofit fontScale="92500" lnSpcReduction="10000"/>
          </a:bodyPr>
          <a:lstStyle/>
          <a:p>
            <a:r>
              <a:rPr lang="en-US" dirty="0"/>
              <a:t>Also referred to as the CMS Unique ID Report</a:t>
            </a:r>
          </a:p>
          <a:p>
            <a:r>
              <a:rPr lang="en-US" dirty="0"/>
              <a:t>Allows ACL to provide the Centers for Medicare and Medicaid Services (CMS) a list of users who have active CMS Unique IDs in the system.</a:t>
            </a:r>
            <a:endParaRPr lang="en-US" dirty="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state-level Unique ID report is for SHIP Director and SHIP Assistant Director users only </a:t>
            </a:r>
            <a:r>
              <a:rPr lang="en-US" i="1" dirty="0">
                <a:latin typeface="Calibri" panose="020F0502020204030204" pitchFamily="34" charset="0"/>
                <a:ea typeface="Calibri" panose="020F0502020204030204" pitchFamily="34" charset="0"/>
                <a:cs typeface="Times New Roman" panose="02020603050405020304" pitchFamily="18" charset="0"/>
              </a:rPr>
              <a:t>and</a:t>
            </a:r>
            <a:r>
              <a:rPr lang="en-US" dirty="0">
                <a:latin typeface="Calibri" panose="020F0502020204030204" pitchFamily="34" charset="0"/>
                <a:ea typeface="Calibri" panose="020F0502020204030204" pitchFamily="34" charset="0"/>
                <a:cs typeface="Times New Roman" panose="02020603050405020304" pitchFamily="18" charset="0"/>
              </a:rPr>
              <a:t> for their state/territory only</a:t>
            </a:r>
          </a:p>
          <a:p>
            <a:r>
              <a:rPr lang="en-US" i="1" dirty="0"/>
              <a:t>See the CMS Unique ID job aids for more information about the CMS Unique ID system</a:t>
            </a:r>
          </a:p>
          <a:p>
            <a:pPr lvl="1"/>
            <a:r>
              <a:rPr lang="en-US" i="1" dirty="0">
                <a:latin typeface="Calibri" panose="020F0502020204030204" pitchFamily="34" charset="0"/>
                <a:ea typeface="Calibri" panose="020F0502020204030204" pitchFamily="34" charset="0"/>
                <a:cs typeface="Times New Roman" panose="02020603050405020304" pitchFamily="18" charset="0"/>
              </a:rPr>
              <a:t>There is one job aid for directors and another for users</a:t>
            </a:r>
          </a:p>
        </p:txBody>
      </p:sp>
    </p:spTree>
    <p:extLst>
      <p:ext uri="{BB962C8B-B14F-4D97-AF65-F5344CB8AC3E}">
        <p14:creationId xmlns:p14="http://schemas.microsoft.com/office/powerpoint/2010/main" val="226568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88A10A-9B20-4F75-A3AE-6C8D10CF676F}" type="slidenum">
              <a:rPr lang="en-US" smtClean="0">
                <a:solidFill>
                  <a:prstClr val="black"/>
                </a:solidFill>
              </a:rPr>
              <a:pPr/>
              <a:t>29</a:t>
            </a:fld>
            <a:endParaRPr lang="en-US" dirty="0">
              <a:solidFill>
                <a:prstClr val="black"/>
              </a:solidFill>
            </a:endParaRPr>
          </a:p>
        </p:txBody>
      </p:sp>
      <p:sp>
        <p:nvSpPr>
          <p:cNvPr id="2" name="Title 1"/>
          <p:cNvSpPr>
            <a:spLocks noGrp="1"/>
          </p:cNvSpPr>
          <p:nvPr>
            <p:ph type="title" idx="4294967295"/>
          </p:nvPr>
        </p:nvSpPr>
        <p:spPr>
          <a:xfrm>
            <a:off x="0" y="1063625"/>
            <a:ext cx="8229600" cy="609600"/>
          </a:xfrm>
        </p:spPr>
        <p:txBody>
          <a:bodyPr/>
          <a:lstStyle/>
          <a:p>
            <a:r>
              <a:rPr lang="en-US" dirty="0"/>
              <a:t>To Run this Report:</a:t>
            </a:r>
          </a:p>
        </p:txBody>
      </p:sp>
      <p:pic>
        <p:nvPicPr>
          <p:cNvPr id="6" name="Content Placeholder 5"/>
          <p:cNvPicPr>
            <a:picLocks noGrp="1" noChangeAspect="1"/>
          </p:cNvPicPr>
          <p:nvPr>
            <p:ph idx="4294967295"/>
          </p:nvPr>
        </p:nvPicPr>
        <p:blipFill rotWithShape="1">
          <a:blip r:embed="rId3"/>
          <a:srcRect l="1224" t="29307" r="45587" b="4921"/>
          <a:stretch/>
        </p:blipFill>
        <p:spPr>
          <a:xfrm>
            <a:off x="0" y="966788"/>
            <a:ext cx="7621588" cy="5891212"/>
          </a:xfrm>
          <a:prstGeom prst="rect">
            <a:avLst/>
          </a:prstGeom>
        </p:spPr>
      </p:pic>
      <p:sp>
        <p:nvSpPr>
          <p:cNvPr id="7" name="Line Callout 2 (No Border) 6"/>
          <p:cNvSpPr/>
          <p:nvPr/>
        </p:nvSpPr>
        <p:spPr>
          <a:xfrm>
            <a:off x="7330818" y="1306833"/>
            <a:ext cx="1688326" cy="1073761"/>
          </a:xfrm>
          <a:prstGeom prst="callout2">
            <a:avLst>
              <a:gd name="adj1" fmla="val 18750"/>
              <a:gd name="adj2" fmla="val -8333"/>
              <a:gd name="adj3" fmla="val 18750"/>
              <a:gd name="adj4" fmla="val -16667"/>
              <a:gd name="adj5" fmla="val 66950"/>
              <a:gd name="adj6" fmla="val -25885"/>
            </a:avLst>
          </a:prstGeom>
          <a:solidFill>
            <a:schemeClr val="accent1"/>
          </a:solidFill>
          <a:ln w="317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Click the arrow to see your hierarchy</a:t>
            </a:r>
          </a:p>
        </p:txBody>
      </p:sp>
      <p:sp>
        <p:nvSpPr>
          <p:cNvPr id="9" name="Line Callout 1 8"/>
          <p:cNvSpPr/>
          <p:nvPr/>
        </p:nvSpPr>
        <p:spPr>
          <a:xfrm>
            <a:off x="6857998" y="3434447"/>
            <a:ext cx="2030819" cy="1184850"/>
          </a:xfrm>
          <a:prstGeom prst="borderCallout1">
            <a:avLst>
              <a:gd name="adj1" fmla="val 18750"/>
              <a:gd name="adj2" fmla="val -8333"/>
              <a:gd name="adj3" fmla="val 51757"/>
              <a:gd name="adj4" fmla="val -86008"/>
            </a:avLst>
          </a:prstGeom>
          <a:solidFill>
            <a:schemeClr val="accent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Excel recommended</a:t>
            </a:r>
          </a:p>
        </p:txBody>
      </p:sp>
      <p:sp>
        <p:nvSpPr>
          <p:cNvPr id="10" name="TextBox 9"/>
          <p:cNvSpPr txBox="1"/>
          <p:nvPr/>
        </p:nvSpPr>
        <p:spPr>
          <a:xfrm>
            <a:off x="223285" y="202019"/>
            <a:ext cx="7293934" cy="523220"/>
          </a:xfrm>
          <a:prstGeom prst="rect">
            <a:avLst/>
          </a:prstGeom>
          <a:noFill/>
        </p:spPr>
        <p:txBody>
          <a:bodyPr wrap="square" rtlCol="0">
            <a:spAutoFit/>
          </a:bodyPr>
          <a:lstStyle/>
          <a:p>
            <a:r>
              <a:rPr lang="en-US" sz="2800" dirty="0">
                <a:solidFill>
                  <a:srgbClr val="1F497D"/>
                </a:solidFill>
              </a:rPr>
              <a:t>How to Run a 1-800-Medicare Unique ID Report</a:t>
            </a:r>
          </a:p>
        </p:txBody>
      </p:sp>
    </p:spTree>
    <p:extLst>
      <p:ext uri="{BB962C8B-B14F-4D97-AF65-F5344CB8AC3E}">
        <p14:creationId xmlns:p14="http://schemas.microsoft.com/office/powerpoint/2010/main" val="134679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 Performance Measures</a:t>
            </a:r>
          </a:p>
        </p:txBody>
      </p:sp>
      <p:sp>
        <p:nvSpPr>
          <p:cNvPr id="3" name="Text Placeholder 2"/>
          <p:cNvSpPr>
            <a:spLocks noGrp="1"/>
          </p:cNvSpPr>
          <p:nvPr>
            <p:ph type="body" idx="1"/>
          </p:nvPr>
        </p:nvSpPr>
        <p:spPr/>
        <p:txBody>
          <a:bodyPr/>
          <a:lstStyle/>
          <a:p>
            <a:r>
              <a:rPr lang="en-US" dirty="0"/>
              <a:t>Maggie Flowers, ACL</a:t>
            </a:r>
          </a:p>
        </p:txBody>
      </p:sp>
      <p:sp>
        <p:nvSpPr>
          <p:cNvPr id="4" name="Slide Number Placeholder 3"/>
          <p:cNvSpPr>
            <a:spLocks noGrp="1"/>
          </p:cNvSpPr>
          <p:nvPr>
            <p:ph type="sldNum" sz="quarter" idx="10"/>
          </p:nvPr>
        </p:nvSpPr>
        <p:spPr/>
        <p:txBody>
          <a:bodyPr/>
          <a:lstStyle/>
          <a:p>
            <a:fld id="{2488A10A-9B20-4F75-A3AE-6C8D10CF676F}" type="slidenum">
              <a:rPr lang="en-US" smtClean="0"/>
              <a:t>3</a:t>
            </a:fld>
            <a:endParaRPr lang="en-US" dirty="0"/>
          </a:p>
        </p:txBody>
      </p:sp>
    </p:spTree>
    <p:extLst>
      <p:ext uri="{BB962C8B-B14F-4D97-AF65-F5344CB8AC3E}">
        <p14:creationId xmlns:p14="http://schemas.microsoft.com/office/powerpoint/2010/main" val="3765104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Unique ID Report Layout</a:t>
            </a:r>
          </a:p>
        </p:txBody>
      </p:sp>
      <p:sp>
        <p:nvSpPr>
          <p:cNvPr id="4" name="Slide Number Placeholder 3"/>
          <p:cNvSpPr>
            <a:spLocks noGrp="1"/>
          </p:cNvSpPr>
          <p:nvPr>
            <p:ph type="sldNum" sz="quarter" idx="12"/>
          </p:nvPr>
        </p:nvSpPr>
        <p:spPr/>
        <p:txBody>
          <a:bodyPr>
            <a:normAutofit fontScale="85000" lnSpcReduction="20000"/>
          </a:bodyPr>
          <a:lstStyle/>
          <a:p>
            <a:fld id="{2488A10A-9B20-4F75-A3AE-6C8D10CF676F}" type="slidenum">
              <a:rPr lang="en-US" smtClean="0">
                <a:solidFill>
                  <a:prstClr val="black"/>
                </a:solidFill>
              </a:rPr>
              <a:pPr/>
              <a:t>30</a:t>
            </a:fld>
            <a:endParaRPr lang="en-US" dirty="0">
              <a:solidFill>
                <a:prstClr val="black"/>
              </a:solidFill>
            </a:endParaRPr>
          </a:p>
        </p:txBody>
      </p:sp>
      <p:sp>
        <p:nvSpPr>
          <p:cNvPr id="7" name="Content Placeholder 6"/>
          <p:cNvSpPr>
            <a:spLocks noGrp="1"/>
          </p:cNvSpPr>
          <p:nvPr>
            <p:ph sz="quarter" idx="1"/>
          </p:nvPr>
        </p:nvSpPr>
        <p:spPr/>
        <p:txBody>
          <a:bodyPr/>
          <a:lstStyle/>
          <a:p>
            <a:r>
              <a:rPr lang="en-US" dirty="0"/>
              <a:t>The sample below is from a test site with test data.</a:t>
            </a:r>
          </a:p>
        </p:txBody>
      </p:sp>
      <p:pic>
        <p:nvPicPr>
          <p:cNvPr id="5" name="Picture 4" descr="A screenshot of a cell phone&#10;&#10;Description automatically generated">
            <a:extLst>
              <a:ext uri="{FF2B5EF4-FFF2-40B4-BE49-F238E27FC236}">
                <a16:creationId xmlns:a16="http://schemas.microsoft.com/office/drawing/2014/main" id="{DB98E390-0654-4EFA-BDD8-67349DF98592}"/>
              </a:ext>
            </a:extLst>
          </p:cNvPr>
          <p:cNvPicPr>
            <a:picLocks noChangeAspect="1"/>
          </p:cNvPicPr>
          <p:nvPr/>
        </p:nvPicPr>
        <p:blipFill rotWithShape="1">
          <a:blip r:embed="rId3">
            <a:extLst>
              <a:ext uri="{28A0092B-C50C-407E-A947-70E740481C1C}">
                <a14:useLocalDpi xmlns:a14="http://schemas.microsoft.com/office/drawing/2010/main" val="0"/>
              </a:ext>
            </a:extLst>
          </a:blip>
          <a:srcRect l="976" r="954"/>
          <a:stretch/>
        </p:blipFill>
        <p:spPr>
          <a:xfrm>
            <a:off x="88260" y="2363005"/>
            <a:ext cx="8967479" cy="3817620"/>
          </a:xfrm>
          <a:prstGeom prst="rect">
            <a:avLst/>
          </a:prstGeom>
          <a:ln w="28575">
            <a:solidFill>
              <a:srgbClr val="0070C0"/>
            </a:solidFill>
          </a:ln>
        </p:spPr>
      </p:pic>
    </p:spTree>
    <p:extLst>
      <p:ext uri="{BB962C8B-B14F-4D97-AF65-F5344CB8AC3E}">
        <p14:creationId xmlns:p14="http://schemas.microsoft.com/office/powerpoint/2010/main" val="385962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660-464A-4A0A-BB88-67E44E1FBE0A}"/>
              </a:ext>
            </a:extLst>
          </p:cNvPr>
          <p:cNvSpPr>
            <a:spLocks noGrp="1"/>
          </p:cNvSpPr>
          <p:nvPr>
            <p:ph type="title"/>
          </p:nvPr>
        </p:nvSpPr>
        <p:spPr/>
        <p:txBody>
          <a:bodyPr/>
          <a:lstStyle/>
          <a:p>
            <a:r>
              <a:rPr lang="en-US" dirty="0"/>
              <a:t>Review this report monthly</a:t>
            </a:r>
          </a:p>
        </p:txBody>
      </p:sp>
      <p:sp>
        <p:nvSpPr>
          <p:cNvPr id="3" name="Slide Number Placeholder 2">
            <a:extLst>
              <a:ext uri="{FF2B5EF4-FFF2-40B4-BE49-F238E27FC236}">
                <a16:creationId xmlns:a16="http://schemas.microsoft.com/office/drawing/2014/main" id="{ED4F291D-8F8E-4063-813B-A263B97A14C8}"/>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F5CE2B09-82A7-4402-9A31-5A2C1DEC3E60}"/>
              </a:ext>
            </a:extLst>
          </p:cNvPr>
          <p:cNvSpPr>
            <a:spLocks noGrp="1"/>
          </p:cNvSpPr>
          <p:nvPr>
            <p:ph sz="quarter" idx="1"/>
          </p:nvPr>
        </p:nvSpPr>
        <p:spPr/>
        <p:txBody>
          <a:bodyPr/>
          <a:lstStyle/>
          <a:p>
            <a:r>
              <a:rPr lang="en-US" dirty="0"/>
              <a:t>Review prior to the last Thursday of each month</a:t>
            </a:r>
          </a:p>
          <a:p>
            <a:r>
              <a:rPr lang="en-US" dirty="0"/>
              <a:t>Check the active/inactive column so team members retain or lose Unique ID privileges appropriately</a:t>
            </a:r>
          </a:p>
          <a:p>
            <a:r>
              <a:rPr lang="en-US" dirty="0"/>
              <a:t>See the Director Deadlines section of CMS Unique ID job aid for directors for details (page 7)</a:t>
            </a:r>
          </a:p>
          <a:p>
            <a:r>
              <a:rPr lang="en-US" dirty="0"/>
              <a:t>Overview:</a:t>
            </a:r>
          </a:p>
        </p:txBody>
      </p:sp>
      <p:pic>
        <p:nvPicPr>
          <p:cNvPr id="6" name="Picture 5" descr="A screenshot of a cell phone&#10;&#10;Description automatically generated">
            <a:extLst>
              <a:ext uri="{FF2B5EF4-FFF2-40B4-BE49-F238E27FC236}">
                <a16:creationId xmlns:a16="http://schemas.microsoft.com/office/drawing/2014/main" id="{B13777C9-2E73-4F1A-963F-E8A74A946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25" y="4683040"/>
            <a:ext cx="8786749" cy="1946360"/>
          </a:xfrm>
          <a:prstGeom prst="rect">
            <a:avLst/>
          </a:prstGeom>
        </p:spPr>
      </p:pic>
    </p:spTree>
    <p:extLst>
      <p:ext uri="{BB962C8B-B14F-4D97-AF65-F5344CB8AC3E}">
        <p14:creationId xmlns:p14="http://schemas.microsoft.com/office/powerpoint/2010/main" val="100115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3852-AA4D-497C-B2C3-1C92607428FE}"/>
              </a:ext>
            </a:extLst>
          </p:cNvPr>
          <p:cNvSpPr>
            <a:spLocks noGrp="1"/>
          </p:cNvSpPr>
          <p:nvPr>
            <p:ph type="title"/>
          </p:nvPr>
        </p:nvSpPr>
        <p:spPr>
          <a:xfrm>
            <a:off x="577701" y="201133"/>
            <a:ext cx="8153400" cy="990600"/>
          </a:xfrm>
        </p:spPr>
        <p:txBody>
          <a:bodyPr>
            <a:noAutofit/>
          </a:bodyPr>
          <a:lstStyle/>
          <a:p>
            <a:pPr algn="ctr"/>
            <a:r>
              <a:rPr lang="en-US" sz="3600" dirty="0"/>
              <a:t>Summary Reports and Data Exports</a:t>
            </a:r>
            <a:br>
              <a:rPr lang="en-US" sz="3600" dirty="0"/>
            </a:br>
            <a:r>
              <a:rPr lang="en-US" sz="3600" dirty="0"/>
              <a:t>(Alike and Different)</a:t>
            </a:r>
          </a:p>
        </p:txBody>
      </p:sp>
      <p:sp>
        <p:nvSpPr>
          <p:cNvPr id="4" name="Content Placeholder 3">
            <a:extLst>
              <a:ext uri="{FF2B5EF4-FFF2-40B4-BE49-F238E27FC236}">
                <a16:creationId xmlns:a16="http://schemas.microsoft.com/office/drawing/2014/main" id="{1F7772F8-5121-484C-AE28-005544D4AA5D}"/>
              </a:ext>
            </a:extLst>
          </p:cNvPr>
          <p:cNvSpPr>
            <a:spLocks noGrp="1"/>
          </p:cNvSpPr>
          <p:nvPr>
            <p:ph sz="quarter" idx="1"/>
          </p:nvPr>
        </p:nvSpPr>
        <p:spPr>
          <a:xfrm>
            <a:off x="351342" y="3416482"/>
            <a:ext cx="3886200" cy="3204308"/>
          </a:xfrm>
          <a:ln w="47625">
            <a:solidFill>
              <a:schemeClr val="accent1"/>
            </a:solidFill>
          </a:ln>
        </p:spPr>
        <p:txBody>
          <a:bodyPr>
            <a:normAutofit fontScale="40000" lnSpcReduction="20000"/>
          </a:bodyPr>
          <a:lstStyle/>
          <a:p>
            <a:pPr marL="0" indent="0" algn="ctr">
              <a:buNone/>
            </a:pPr>
            <a:r>
              <a:rPr lang="en-US" sz="7000" b="1" dirty="0"/>
              <a:t>Summary Reports</a:t>
            </a:r>
          </a:p>
          <a:p>
            <a:r>
              <a:rPr lang="en-US" sz="6000" dirty="0"/>
              <a:t>Totals </a:t>
            </a:r>
            <a:r>
              <a:rPr lang="en-US" sz="6000" u="sng" dirty="0"/>
              <a:t>most</a:t>
            </a:r>
            <a:r>
              <a:rPr lang="en-US" sz="6000" dirty="0"/>
              <a:t> fields on both BCF &amp; BAS (all topics discussed)</a:t>
            </a:r>
          </a:p>
          <a:p>
            <a:r>
              <a:rPr lang="en-US" sz="6000" u="sng" dirty="0"/>
              <a:t>No</a:t>
            </a:r>
            <a:r>
              <a:rPr lang="en-US" sz="6000" dirty="0"/>
              <a:t> unique identifying information (such as case #)</a:t>
            </a:r>
          </a:p>
          <a:p>
            <a:r>
              <a:rPr lang="en-US" sz="6000" u="sng" dirty="0"/>
              <a:t>Six</a:t>
            </a:r>
            <a:r>
              <a:rPr lang="en-US" sz="6000" dirty="0"/>
              <a:t>-month time frame max</a:t>
            </a:r>
          </a:p>
          <a:p>
            <a:r>
              <a:rPr lang="en-US" sz="6000" u="sng" dirty="0"/>
              <a:t>Two options</a:t>
            </a:r>
            <a:r>
              <a:rPr lang="en-US" sz="6000" dirty="0"/>
              <a:t>: One SHIP and one MIPPA</a:t>
            </a:r>
          </a:p>
        </p:txBody>
      </p:sp>
      <p:sp>
        <p:nvSpPr>
          <p:cNvPr id="5" name="Content Placeholder 4">
            <a:extLst>
              <a:ext uri="{FF2B5EF4-FFF2-40B4-BE49-F238E27FC236}">
                <a16:creationId xmlns:a16="http://schemas.microsoft.com/office/drawing/2014/main" id="{91C870D7-CB42-4DD7-BFD2-3E497248D3D3}"/>
              </a:ext>
            </a:extLst>
          </p:cNvPr>
          <p:cNvSpPr>
            <a:spLocks noGrp="1"/>
          </p:cNvSpPr>
          <p:nvPr>
            <p:ph sz="quarter" idx="2"/>
          </p:nvPr>
        </p:nvSpPr>
        <p:spPr>
          <a:xfrm>
            <a:off x="4654401" y="3416482"/>
            <a:ext cx="3886200" cy="3193551"/>
          </a:xfrm>
          <a:ln w="44450">
            <a:solidFill>
              <a:schemeClr val="accent2"/>
            </a:solidFill>
          </a:ln>
        </p:spPr>
        <p:txBody>
          <a:bodyPr>
            <a:normAutofit fontScale="40000" lnSpcReduction="20000"/>
          </a:bodyPr>
          <a:lstStyle/>
          <a:p>
            <a:pPr marL="0" indent="0" algn="ctr">
              <a:buNone/>
            </a:pPr>
            <a:r>
              <a:rPr lang="en-US" sz="7000" b="1" dirty="0"/>
              <a:t>Data Exports</a:t>
            </a:r>
          </a:p>
          <a:p>
            <a:r>
              <a:rPr lang="en-US" sz="6000" dirty="0"/>
              <a:t>Totals </a:t>
            </a:r>
            <a:r>
              <a:rPr lang="en-US" sz="6000" u="sng" dirty="0"/>
              <a:t>specific</a:t>
            </a:r>
            <a:r>
              <a:rPr lang="en-US" sz="6000" dirty="0"/>
              <a:t> fields on either BCF or BAS</a:t>
            </a:r>
          </a:p>
          <a:p>
            <a:r>
              <a:rPr lang="en-US" sz="6000" u="sng" dirty="0"/>
              <a:t>Includes</a:t>
            </a:r>
            <a:r>
              <a:rPr lang="en-US" sz="6000" dirty="0"/>
              <a:t> unique identifying information (date, case #, zip)</a:t>
            </a:r>
          </a:p>
          <a:p>
            <a:r>
              <a:rPr lang="en-US" sz="6000" u="sng" dirty="0"/>
              <a:t>One</a:t>
            </a:r>
            <a:r>
              <a:rPr lang="en-US" sz="6000" dirty="0"/>
              <a:t>-month time frame max</a:t>
            </a:r>
          </a:p>
          <a:p>
            <a:r>
              <a:rPr lang="en-US" sz="6000" u="sng" dirty="0"/>
              <a:t>Six options</a:t>
            </a:r>
            <a:r>
              <a:rPr lang="en-US" sz="6000" dirty="0"/>
              <a:t>: two SHIP, two MIPPA, and two SMP </a:t>
            </a:r>
          </a:p>
          <a:p>
            <a:endParaRPr lang="en-US" sz="5100" dirty="0"/>
          </a:p>
          <a:p>
            <a:endParaRPr lang="en-US" sz="5100" dirty="0"/>
          </a:p>
          <a:p>
            <a:endParaRPr lang="en-US" dirty="0"/>
          </a:p>
        </p:txBody>
      </p:sp>
      <p:sp>
        <p:nvSpPr>
          <p:cNvPr id="3" name="Slide Number Placeholder 2">
            <a:extLst>
              <a:ext uri="{FF2B5EF4-FFF2-40B4-BE49-F238E27FC236}">
                <a16:creationId xmlns:a16="http://schemas.microsoft.com/office/drawing/2014/main" id="{0FF3C267-F5FD-4CE0-BC8A-4DB86F6906A1}"/>
              </a:ext>
            </a:extLst>
          </p:cNvPr>
          <p:cNvSpPr>
            <a:spLocks noGrp="1"/>
          </p:cNvSpPr>
          <p:nvPr>
            <p:ph type="sldNum" sz="quarter" idx="16"/>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Box 5">
            <a:extLst>
              <a:ext uri="{FF2B5EF4-FFF2-40B4-BE49-F238E27FC236}">
                <a16:creationId xmlns:a16="http://schemas.microsoft.com/office/drawing/2014/main" id="{9C0050E7-4028-4BC7-A191-6DDEFC20CF04}"/>
              </a:ext>
            </a:extLst>
          </p:cNvPr>
          <p:cNvSpPr txBox="1"/>
          <p:nvPr/>
        </p:nvSpPr>
        <p:spPr>
          <a:xfrm>
            <a:off x="351342" y="1618783"/>
            <a:ext cx="8588263" cy="2462213"/>
          </a:xfrm>
          <a:prstGeom prst="rect">
            <a:avLst/>
          </a:prstGeom>
          <a:noFill/>
          <a:ln>
            <a:noFill/>
          </a:ln>
        </p:spPr>
        <p:txBody>
          <a:bodyPr wrap="square" rtlCol="0">
            <a:spAutoFit/>
          </a:bodyPr>
          <a:lstStyle/>
          <a:p>
            <a:r>
              <a:rPr lang="en-US" sz="2400" b="1" dirty="0"/>
              <a:t>ALIKE: </a:t>
            </a:r>
            <a:r>
              <a:rPr lang="en-US" sz="2400" dirty="0"/>
              <a:t>Currently available versions are about beneficiary contacts, run by STARS partner org. (including state-level), and replace the advanced search for beneficiary contacts topics discussed. </a:t>
            </a:r>
          </a:p>
          <a:p>
            <a:pPr>
              <a:spcBef>
                <a:spcPts val="1200"/>
              </a:spcBef>
            </a:pPr>
            <a:r>
              <a:rPr lang="en-US" sz="2400" b="1" dirty="0"/>
              <a:t>DIFFERENCES:</a:t>
            </a:r>
          </a:p>
          <a:p>
            <a:endParaRPr lang="en-US" sz="2400" dirty="0"/>
          </a:p>
          <a:p>
            <a:pPr algn="ctr"/>
            <a:endParaRPr lang="en-US" sz="2400" dirty="0"/>
          </a:p>
        </p:txBody>
      </p:sp>
    </p:spTree>
    <p:extLst>
      <p:ext uri="{BB962C8B-B14F-4D97-AF65-F5344CB8AC3E}">
        <p14:creationId xmlns:p14="http://schemas.microsoft.com/office/powerpoint/2010/main" val="3602174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C5F-CA13-4669-9F53-1496EA4C9511}"/>
              </a:ext>
            </a:extLst>
          </p:cNvPr>
          <p:cNvSpPr>
            <a:spLocks noGrp="1"/>
          </p:cNvSpPr>
          <p:nvPr>
            <p:ph type="title"/>
          </p:nvPr>
        </p:nvSpPr>
        <p:spPr/>
        <p:txBody>
          <a:bodyPr/>
          <a:lstStyle/>
          <a:p>
            <a:r>
              <a:rPr lang="en-US" dirty="0"/>
              <a:t>Sample STARS Summary Report</a:t>
            </a:r>
          </a:p>
        </p:txBody>
      </p:sp>
      <p:sp>
        <p:nvSpPr>
          <p:cNvPr id="3" name="Slide Number Placeholder 2">
            <a:extLst>
              <a:ext uri="{FF2B5EF4-FFF2-40B4-BE49-F238E27FC236}">
                <a16:creationId xmlns:a16="http://schemas.microsoft.com/office/drawing/2014/main" id="{04468E24-7A76-4255-B598-C5A014D15782}"/>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6" name="Content Placeholder 5" descr="A screenshot of a cell phone&#10;&#10;Description automatically generated">
            <a:extLst>
              <a:ext uri="{FF2B5EF4-FFF2-40B4-BE49-F238E27FC236}">
                <a16:creationId xmlns:a16="http://schemas.microsoft.com/office/drawing/2014/main" id="{D011A781-E19F-4351-98A5-ECCECE2979A4}"/>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300" y="1698149"/>
            <a:ext cx="8911936" cy="2005040"/>
          </a:xfrm>
          <a:ln w="41275">
            <a:solidFill>
              <a:srgbClr val="C00000"/>
            </a:solidFill>
          </a:ln>
        </p:spPr>
      </p:pic>
      <p:pic>
        <p:nvPicPr>
          <p:cNvPr id="8" name="Picture 7" descr="A screenshot of a cell phone&#10;&#10;Description automatically generated">
            <a:extLst>
              <a:ext uri="{FF2B5EF4-FFF2-40B4-BE49-F238E27FC236}">
                <a16:creationId xmlns:a16="http://schemas.microsoft.com/office/drawing/2014/main" id="{80D74400-2606-44AA-89DE-AB3C256E36EE}"/>
              </a:ext>
            </a:extLst>
          </p:cNvPr>
          <p:cNvPicPr>
            <a:picLocks noChangeAspect="1"/>
          </p:cNvPicPr>
          <p:nvPr/>
        </p:nvPicPr>
        <p:blipFill rotWithShape="1">
          <a:blip r:embed="rId4">
            <a:extLst>
              <a:ext uri="{28A0092B-C50C-407E-A947-70E740481C1C}">
                <a14:useLocalDpi xmlns:a14="http://schemas.microsoft.com/office/drawing/2010/main" val="0"/>
              </a:ext>
            </a:extLst>
          </a:blip>
          <a:srcRect l="632" t="41787" r="1266" b="381"/>
          <a:stretch/>
        </p:blipFill>
        <p:spPr>
          <a:xfrm>
            <a:off x="114300" y="4343400"/>
            <a:ext cx="8858250" cy="2438400"/>
          </a:xfrm>
          <a:prstGeom prst="rect">
            <a:avLst/>
          </a:prstGeom>
          <a:ln w="41275">
            <a:solidFill>
              <a:srgbClr val="C00000"/>
            </a:solidFill>
          </a:ln>
        </p:spPr>
      </p:pic>
      <p:sp>
        <p:nvSpPr>
          <p:cNvPr id="10" name="Arrow: Up-Down 9">
            <a:extLst>
              <a:ext uri="{FF2B5EF4-FFF2-40B4-BE49-F238E27FC236}">
                <a16:creationId xmlns:a16="http://schemas.microsoft.com/office/drawing/2014/main" id="{3CBBD91E-BFCA-43C3-A437-F4BAD0F3347E}"/>
              </a:ext>
            </a:extLst>
          </p:cNvPr>
          <p:cNvSpPr/>
          <p:nvPr/>
        </p:nvSpPr>
        <p:spPr>
          <a:xfrm>
            <a:off x="4876800" y="2971800"/>
            <a:ext cx="805642" cy="1903035"/>
          </a:xfrm>
          <a:prstGeom prst="upDownArrow">
            <a:avLst/>
          </a:prstGeom>
          <a:solidFill>
            <a:schemeClr val="bg1">
              <a:lumMod val="8500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95959">
                    <a:lumMod val="50000"/>
                  </a:srgbClr>
                </a:solidFill>
                <a:effectLst/>
                <a:uLnTx/>
                <a:uFillTx/>
                <a:latin typeface="Tw Cen MT"/>
                <a:ea typeface="+mn-ea"/>
                <a:cs typeface="+mn-cs"/>
              </a:rPr>
              <a:t>…Scroll…</a:t>
            </a:r>
          </a:p>
        </p:txBody>
      </p:sp>
      <p:sp>
        <p:nvSpPr>
          <p:cNvPr id="12" name="Star: 32 Points 11">
            <a:extLst>
              <a:ext uri="{FF2B5EF4-FFF2-40B4-BE49-F238E27FC236}">
                <a16:creationId xmlns:a16="http://schemas.microsoft.com/office/drawing/2014/main" id="{EC873DF4-6385-439C-93BB-ED8E69F5C7CC}"/>
              </a:ext>
            </a:extLst>
          </p:cNvPr>
          <p:cNvSpPr/>
          <p:nvPr/>
        </p:nvSpPr>
        <p:spPr>
          <a:xfrm>
            <a:off x="1752600" y="4556008"/>
            <a:ext cx="2133600" cy="120768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w Cen MT"/>
                <a:ea typeface="+mn-ea"/>
                <a:cs typeface="+mn-cs"/>
              </a:rPr>
              <a:t>BOTTOM of Report</a:t>
            </a:r>
          </a:p>
        </p:txBody>
      </p:sp>
      <p:sp>
        <p:nvSpPr>
          <p:cNvPr id="13" name="Star: 32 Points 12">
            <a:extLst>
              <a:ext uri="{FF2B5EF4-FFF2-40B4-BE49-F238E27FC236}">
                <a16:creationId xmlns:a16="http://schemas.microsoft.com/office/drawing/2014/main" id="{22C6F028-727A-40BA-9B4D-7E3923441D74}"/>
              </a:ext>
            </a:extLst>
          </p:cNvPr>
          <p:cNvSpPr/>
          <p:nvPr/>
        </p:nvSpPr>
        <p:spPr>
          <a:xfrm>
            <a:off x="6477000" y="1482217"/>
            <a:ext cx="2133600" cy="120768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w Cen MT"/>
                <a:ea typeface="+mn-ea"/>
                <a:cs typeface="+mn-cs"/>
              </a:rPr>
              <a:t>TOP of Report</a:t>
            </a:r>
          </a:p>
        </p:txBody>
      </p:sp>
    </p:spTree>
    <p:extLst>
      <p:ext uri="{BB962C8B-B14F-4D97-AF65-F5344CB8AC3E}">
        <p14:creationId xmlns:p14="http://schemas.microsoft.com/office/powerpoint/2010/main" val="431964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B305-FD0E-4C7C-A1BB-2AF3E60B6771}"/>
              </a:ext>
            </a:extLst>
          </p:cNvPr>
          <p:cNvSpPr>
            <a:spLocks noGrp="1"/>
          </p:cNvSpPr>
          <p:nvPr>
            <p:ph type="title"/>
          </p:nvPr>
        </p:nvSpPr>
        <p:spPr/>
        <p:txBody>
          <a:bodyPr/>
          <a:lstStyle/>
          <a:p>
            <a:r>
              <a:rPr lang="en-US" dirty="0"/>
              <a:t>Sample Data Export Report</a:t>
            </a:r>
          </a:p>
        </p:txBody>
      </p:sp>
      <p:sp>
        <p:nvSpPr>
          <p:cNvPr id="3" name="Slide Number Placeholder 2">
            <a:extLst>
              <a:ext uri="{FF2B5EF4-FFF2-40B4-BE49-F238E27FC236}">
                <a16:creationId xmlns:a16="http://schemas.microsoft.com/office/drawing/2014/main" id="{DD0B5CE1-0490-4070-B591-A76469BCE810}"/>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4" name="Content Placeholder 3">
            <a:extLst>
              <a:ext uri="{FF2B5EF4-FFF2-40B4-BE49-F238E27FC236}">
                <a16:creationId xmlns:a16="http://schemas.microsoft.com/office/drawing/2014/main" id="{967A62A2-6867-42CC-B87A-DD8779ABDBA3}"/>
              </a:ext>
            </a:extLst>
          </p:cNvPr>
          <p:cNvSpPr>
            <a:spLocks noGrp="1"/>
          </p:cNvSpPr>
          <p:nvPr>
            <p:ph sz="quarter" idx="1"/>
          </p:nvPr>
        </p:nvSpPr>
        <p:spPr/>
        <p:txBody>
          <a:bodyPr/>
          <a:lstStyle/>
          <a:p>
            <a:r>
              <a:rPr lang="en-US" dirty="0"/>
              <a:t>Excel spreadsheet. Fields depend on type of Data Export selected.</a:t>
            </a:r>
          </a:p>
          <a:p>
            <a:r>
              <a:rPr lang="en-US" dirty="0"/>
              <a:t>Importantly, this report will allow you to find forms in STARS to edit, if potential errors are detected.</a:t>
            </a:r>
            <a:br>
              <a:rPr lang="en-US" dirty="0"/>
            </a:br>
            <a:endParaRPr lang="en-US" dirty="0"/>
          </a:p>
        </p:txBody>
      </p:sp>
      <p:pic>
        <p:nvPicPr>
          <p:cNvPr id="6" name="Picture 5" descr="A screenshot of a cell phone&#10;&#10;Description automatically generated">
            <a:extLst>
              <a:ext uri="{FF2B5EF4-FFF2-40B4-BE49-F238E27FC236}">
                <a16:creationId xmlns:a16="http://schemas.microsoft.com/office/drawing/2014/main" id="{D3AFCE78-2A8C-4236-AB80-DC18CA8D4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 y="3733800"/>
            <a:ext cx="7904481" cy="2895600"/>
          </a:xfrm>
          <a:prstGeom prst="rect">
            <a:avLst/>
          </a:prstGeom>
        </p:spPr>
      </p:pic>
    </p:spTree>
    <p:extLst>
      <p:ext uri="{BB962C8B-B14F-4D97-AF65-F5344CB8AC3E}">
        <p14:creationId xmlns:p14="http://schemas.microsoft.com/office/powerpoint/2010/main" val="499389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Individualized Technical Assistance</a:t>
            </a:r>
          </a:p>
        </p:txBody>
      </p:sp>
      <p:sp>
        <p:nvSpPr>
          <p:cNvPr id="6" name="Content Placeholder 5"/>
          <p:cNvSpPr>
            <a:spLocks noGrp="1"/>
          </p:cNvSpPr>
          <p:nvPr>
            <p:ph idx="1"/>
          </p:nvPr>
        </p:nvSpPr>
        <p:spPr>
          <a:xfrm>
            <a:off x="612648" y="1600199"/>
            <a:ext cx="8153400" cy="4896293"/>
          </a:xfrm>
        </p:spPr>
        <p:txBody>
          <a:bodyPr>
            <a:normAutofit/>
          </a:bodyPr>
          <a:lstStyle/>
          <a:p>
            <a:pPr lvl="0"/>
            <a:r>
              <a:rPr lang="en-US" dirty="0"/>
              <a:t>For STARS technical assistance, contact the STARS help desk at Booz Allen Hamilton:</a:t>
            </a:r>
          </a:p>
          <a:p>
            <a:pPr lvl="1"/>
            <a:r>
              <a:rPr lang="en-US" dirty="0"/>
              <a:t> </a:t>
            </a:r>
            <a:r>
              <a:rPr lang="en-US" u="sng" dirty="0">
                <a:solidFill>
                  <a:srgbClr val="0033CC"/>
                </a:solidFill>
              </a:rPr>
              <a:t>boozallenstarshelpdesk@bah.com</a:t>
            </a:r>
            <a:r>
              <a:rPr lang="en-US" dirty="0"/>
              <a:t> or 703-377-4424</a:t>
            </a:r>
          </a:p>
          <a:p>
            <a:r>
              <a:rPr lang="en-US" dirty="0"/>
              <a:t>For questions about STARS training and resources, contact the SHIP TA Center:</a:t>
            </a:r>
          </a:p>
          <a:p>
            <a:pPr lvl="1"/>
            <a:r>
              <a:rPr lang="en-US" u="sng" dirty="0">
                <a:solidFill>
                  <a:srgbClr val="0033CC"/>
                </a:solidFill>
              </a:rPr>
              <a:t>stars@shiptacenter.org</a:t>
            </a:r>
            <a:r>
              <a:rPr lang="en-US" dirty="0"/>
              <a:t> or 877-839-2675</a:t>
            </a:r>
          </a:p>
          <a:p>
            <a:r>
              <a:rPr lang="en-US" dirty="0"/>
              <a:t>Today’s Speakers:</a:t>
            </a:r>
          </a:p>
          <a:p>
            <a:pPr lvl="1"/>
            <a:r>
              <a:rPr lang="en-US" dirty="0"/>
              <a:t>Maggie Flowers: </a:t>
            </a:r>
            <a:r>
              <a:rPr lang="en-US" sz="2300" dirty="0">
                <a:solidFill>
                  <a:srgbClr val="0033CC"/>
                </a:solidFill>
              </a:rPr>
              <a:t>margaret.flowers@acl.hhs.gov</a:t>
            </a:r>
          </a:p>
          <a:p>
            <a:pPr lvl="1"/>
            <a:r>
              <a:rPr lang="en-US" dirty="0"/>
              <a:t>Ginny Paulson: </a:t>
            </a:r>
            <a:r>
              <a:rPr lang="en-US" sz="2300" dirty="0">
                <a:solidFill>
                  <a:srgbClr val="0033CC"/>
                </a:solidFill>
              </a:rPr>
              <a:t>gpaulson@shiptacenter.org</a:t>
            </a:r>
            <a:r>
              <a:rPr lang="en-US" dirty="0"/>
              <a:t> </a:t>
            </a:r>
          </a:p>
        </p:txBody>
      </p:sp>
    </p:spTree>
    <p:extLst>
      <p:ext uri="{BB962C8B-B14F-4D97-AF65-F5344CB8AC3E}">
        <p14:creationId xmlns:p14="http://schemas.microsoft.com/office/powerpoint/2010/main" val="3216937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81000"/>
            <a:ext cx="7757863" cy="840919"/>
          </a:xfrm>
        </p:spPr>
        <p:txBody>
          <a:bodyPr>
            <a:normAutofit/>
          </a:bodyPr>
          <a:lstStyle/>
          <a:p>
            <a:r>
              <a:rPr lang="en-US" dirty="0"/>
              <a:t>Questions?</a:t>
            </a:r>
          </a:p>
        </p:txBody>
      </p:sp>
      <p:sp>
        <p:nvSpPr>
          <p:cNvPr id="6" name="Content Placeholder 2"/>
          <p:cNvSpPr txBox="1">
            <a:spLocks/>
          </p:cNvSpPr>
          <p:nvPr/>
        </p:nvSpPr>
        <p:spPr>
          <a:xfrm>
            <a:off x="533400" y="1600200"/>
            <a:ext cx="8001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0" dirty="0">
                <a:latin typeface="+mn-lt"/>
              </a:rPr>
              <a:t>The </a:t>
            </a:r>
            <a:r>
              <a:rPr lang="en-US" sz="2200" dirty="0">
                <a:latin typeface="+mn-lt"/>
              </a:rPr>
              <a:t>menu</a:t>
            </a:r>
            <a:r>
              <a:rPr lang="en-US" sz="2200" b="0" dirty="0">
                <a:latin typeface="+mn-lt"/>
              </a:rPr>
              <a:t> at the bottom middle of your screen allows you to access Webex tools, including </a:t>
            </a:r>
            <a:r>
              <a:rPr lang="en-US" sz="2200" dirty="0">
                <a:latin typeface="+mn-lt"/>
              </a:rPr>
              <a:t>chat</a:t>
            </a:r>
            <a:r>
              <a:rPr lang="en-US" sz="2200" b="0" dirty="0">
                <a:latin typeface="+mn-lt"/>
              </a:rPr>
              <a:t>. Please send your questions by chat, due to the large group size.</a:t>
            </a:r>
            <a:br>
              <a:rPr lang="en-US" sz="2200" b="0" dirty="0">
                <a:latin typeface="+mn-lt"/>
              </a:rPr>
            </a:br>
            <a:br>
              <a:rPr lang="en-US" sz="2200" b="0" dirty="0">
                <a:latin typeface="+mn-lt"/>
              </a:rPr>
            </a:br>
            <a:br>
              <a:rPr lang="en-US" sz="2200" b="0" dirty="0">
                <a:latin typeface="+mn-lt"/>
              </a:rPr>
            </a:br>
            <a:br>
              <a:rPr lang="en-US" sz="2200" b="0" dirty="0">
                <a:latin typeface="+mn-lt"/>
              </a:rPr>
            </a:br>
            <a:br>
              <a:rPr lang="en-US" sz="2200" b="0" dirty="0">
                <a:latin typeface="+mn-lt"/>
              </a:rPr>
            </a:br>
            <a:br>
              <a:rPr lang="en-US" sz="2200" b="0" dirty="0">
                <a:latin typeface="+mn-lt"/>
              </a:rPr>
            </a:br>
            <a:endParaRPr lang="en-US" sz="2200" b="0" dirty="0">
              <a:latin typeface="+mn-lt"/>
            </a:endParaRPr>
          </a:p>
          <a:p>
            <a:pPr>
              <a:spcBef>
                <a:spcPts val="1200"/>
              </a:spcBef>
            </a:pPr>
            <a:r>
              <a:rPr lang="en-US" b="0" dirty="0">
                <a:latin typeface="+mn-lt"/>
              </a:rPr>
              <a:t>Tip: if you don’t see the menu, hover your mouse around the bottom of the screen to activate menu.</a:t>
            </a:r>
          </a:p>
          <a:p>
            <a:pPr marL="857250" lvl="1" indent="-457200"/>
            <a:endParaRPr lang="en-US" sz="2000" b="0" dirty="0">
              <a:latin typeface="+mn-lt"/>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495" y="2773388"/>
            <a:ext cx="5502809" cy="1131683"/>
          </a:xfrm>
          <a:prstGeom prst="rect">
            <a:avLst/>
          </a:prstGeom>
          <a:ln w="44450">
            <a:solidFill>
              <a:schemeClr val="accent5">
                <a:lumMod val="75000"/>
              </a:schemeClr>
            </a:solidFill>
          </a:ln>
        </p:spPr>
      </p:pic>
      <p:sp>
        <p:nvSpPr>
          <p:cNvPr id="30" name="TextBox 29"/>
          <p:cNvSpPr txBox="1"/>
          <p:nvPr/>
        </p:nvSpPr>
        <p:spPr>
          <a:xfrm>
            <a:off x="1782494" y="4337396"/>
            <a:ext cx="5502809" cy="461665"/>
          </a:xfrm>
          <a:prstGeom prst="rect">
            <a:avLst/>
          </a:prstGeom>
          <a:noFill/>
        </p:spPr>
        <p:txBody>
          <a:bodyPr wrap="square" rtlCol="0">
            <a:spAutoFit/>
          </a:bodyPr>
          <a:lstStyle/>
          <a:p>
            <a:r>
              <a:rPr lang="en-US" dirty="0"/>
              <a:t>  Mute       Participants     </a:t>
            </a:r>
            <a:r>
              <a:rPr lang="en-US" sz="2400" b="1" dirty="0"/>
              <a:t>Chat </a:t>
            </a:r>
            <a:r>
              <a:rPr lang="en-US" b="1" dirty="0"/>
              <a:t>      </a:t>
            </a:r>
            <a:r>
              <a:rPr lang="en-US" dirty="0"/>
              <a:t>Audio </a:t>
            </a:r>
            <a:r>
              <a:rPr lang="en-US" b="1" dirty="0"/>
              <a:t>       </a:t>
            </a:r>
            <a:r>
              <a:rPr lang="en-US" dirty="0"/>
              <a:t>Leave </a:t>
            </a:r>
          </a:p>
        </p:txBody>
      </p:sp>
      <p:sp>
        <p:nvSpPr>
          <p:cNvPr id="7" name="Up Arrow 6"/>
          <p:cNvSpPr/>
          <p:nvPr/>
        </p:nvSpPr>
        <p:spPr>
          <a:xfrm>
            <a:off x="4373349" y="3875732"/>
            <a:ext cx="367616" cy="461664"/>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6">
            <a:extLst>
              <a:ext uri="{FF2B5EF4-FFF2-40B4-BE49-F238E27FC236}">
                <a16:creationId xmlns:a16="http://schemas.microsoft.com/office/drawing/2014/main" id="{57642B0F-4672-464F-BFD3-95B5F714933A}"/>
              </a:ext>
            </a:extLst>
          </p:cNvPr>
          <p:cNvSpPr/>
          <p:nvPr/>
        </p:nvSpPr>
        <p:spPr>
          <a:xfrm rot="10800000">
            <a:off x="4335946" y="5568009"/>
            <a:ext cx="472108" cy="594249"/>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9998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D22A-9445-494C-AEA1-DA4289369567}"/>
              </a:ext>
            </a:extLst>
          </p:cNvPr>
          <p:cNvSpPr>
            <a:spLocks noGrp="1"/>
          </p:cNvSpPr>
          <p:nvPr>
            <p:ph type="title"/>
          </p:nvPr>
        </p:nvSpPr>
        <p:spPr>
          <a:xfrm>
            <a:off x="609600" y="228600"/>
            <a:ext cx="8153400" cy="990600"/>
          </a:xfrm>
        </p:spPr>
        <p:txBody>
          <a:bodyPr anchor="ctr">
            <a:normAutofit/>
          </a:bodyPr>
          <a:lstStyle/>
          <a:p>
            <a:r>
              <a:rPr lang="en-US" dirty="0"/>
              <a:t>Today’s Resources</a:t>
            </a:r>
          </a:p>
        </p:txBody>
      </p:sp>
      <p:pic>
        <p:nvPicPr>
          <p:cNvPr id="6" name="Picture 5" descr="A screenshot of a cell phone&#10;&#10;Description automatically generated">
            <a:extLst>
              <a:ext uri="{FF2B5EF4-FFF2-40B4-BE49-F238E27FC236}">
                <a16:creationId xmlns:a16="http://schemas.microsoft.com/office/drawing/2014/main" id="{E745BF7D-C1DA-45BB-8F28-CD871E4B5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 y="1798983"/>
            <a:ext cx="6056101" cy="4224130"/>
          </a:xfrm>
          <a:prstGeom prst="rect">
            <a:avLst/>
          </a:prstGeom>
          <a:noFill/>
          <a:ln>
            <a:solidFill>
              <a:srgbClr val="C00000"/>
            </a:solidFill>
          </a:ln>
        </p:spPr>
      </p:pic>
      <p:sp>
        <p:nvSpPr>
          <p:cNvPr id="4" name="Content Placeholder 3">
            <a:extLst>
              <a:ext uri="{FF2B5EF4-FFF2-40B4-BE49-F238E27FC236}">
                <a16:creationId xmlns:a16="http://schemas.microsoft.com/office/drawing/2014/main" id="{80F73D35-4A0C-4CA0-A801-D1A1E2EC1798}"/>
              </a:ext>
            </a:extLst>
          </p:cNvPr>
          <p:cNvSpPr>
            <a:spLocks noGrp="1"/>
          </p:cNvSpPr>
          <p:nvPr>
            <p:ph sz="quarter" idx="2"/>
          </p:nvPr>
        </p:nvSpPr>
        <p:spPr>
          <a:xfrm>
            <a:off x="6437612" y="1971644"/>
            <a:ext cx="2529084" cy="4306190"/>
          </a:xfrm>
        </p:spPr>
        <p:txBody>
          <a:bodyPr>
            <a:normAutofit/>
          </a:bodyPr>
          <a:lstStyle/>
          <a:p>
            <a:pPr>
              <a:lnSpc>
                <a:spcPct val="90000"/>
              </a:lnSpc>
            </a:pPr>
            <a:r>
              <a:rPr lang="en-US" sz="2400" dirty="0"/>
              <a:t>Available for file transfer in Webex</a:t>
            </a:r>
          </a:p>
          <a:p>
            <a:pPr>
              <a:lnSpc>
                <a:spcPct val="90000"/>
              </a:lnSpc>
            </a:pPr>
            <a:r>
              <a:rPr lang="en-US" sz="2400" dirty="0"/>
              <a:t>In the STARS menu, </a:t>
            </a:r>
            <a:r>
              <a:rPr lang="en-US" sz="2400" i="1" dirty="0"/>
              <a:t>and</a:t>
            </a:r>
          </a:p>
          <a:p>
            <a:pPr>
              <a:lnSpc>
                <a:spcPct val="90000"/>
              </a:lnSpc>
            </a:pPr>
            <a:r>
              <a:rPr lang="en-US" sz="2400" dirty="0"/>
              <a:t>In the Resource Library </a:t>
            </a:r>
          </a:p>
          <a:p>
            <a:pPr>
              <a:lnSpc>
                <a:spcPct val="90000"/>
              </a:lnSpc>
            </a:pPr>
            <a:r>
              <a:rPr lang="en-US" sz="2400" dirty="0"/>
              <a:t>Recording added tomorrow</a:t>
            </a:r>
          </a:p>
        </p:txBody>
      </p:sp>
      <p:sp>
        <p:nvSpPr>
          <p:cNvPr id="3" name="Slide Number Placeholder 2">
            <a:extLst>
              <a:ext uri="{FF2B5EF4-FFF2-40B4-BE49-F238E27FC236}">
                <a16:creationId xmlns:a16="http://schemas.microsoft.com/office/drawing/2014/main" id="{FC49D232-AA69-4CE3-9FEE-F378EB947287}"/>
              </a:ext>
            </a:extLst>
          </p:cNvPr>
          <p:cNvSpPr>
            <a:spLocks noGrp="1"/>
          </p:cNvSpPr>
          <p:nvPr>
            <p:ph type="sldNum" sz="quarter" idx="16"/>
          </p:nvPr>
        </p:nvSpPr>
        <p:spPr>
          <a:xfrm>
            <a:off x="0" y="1272222"/>
            <a:ext cx="533400" cy="244476"/>
          </a:xfrm>
        </p:spPr>
        <p:txBody>
          <a:bodyPr anchor="ctr">
            <a:normAutofit/>
          </a:bodyPr>
          <a:lstStyle/>
          <a:p>
            <a:pPr>
              <a:lnSpc>
                <a:spcPct val="90000"/>
              </a:lnSpc>
              <a:spcAft>
                <a:spcPts val="600"/>
              </a:spcAft>
            </a:pPr>
            <a:fld id="{A162D542-39A4-4598-BEB9-D1267FDA8501}" type="slidenum">
              <a:rPr lang="en-US" sz="1100" smtClean="0"/>
              <a:pPr>
                <a:lnSpc>
                  <a:spcPct val="90000"/>
                </a:lnSpc>
                <a:spcAft>
                  <a:spcPts val="600"/>
                </a:spcAft>
              </a:pPr>
              <a:t>37</a:t>
            </a:fld>
            <a:endParaRPr lang="en-US" sz="1100" dirty="0"/>
          </a:p>
        </p:txBody>
      </p:sp>
      <p:sp>
        <p:nvSpPr>
          <p:cNvPr id="7" name="Rectangle 6">
            <a:extLst>
              <a:ext uri="{FF2B5EF4-FFF2-40B4-BE49-F238E27FC236}">
                <a16:creationId xmlns:a16="http://schemas.microsoft.com/office/drawing/2014/main" id="{F680A2D0-65CA-41BB-8DF3-9DA9A10F35D8}"/>
              </a:ext>
            </a:extLst>
          </p:cNvPr>
          <p:cNvSpPr/>
          <p:nvPr/>
        </p:nvSpPr>
        <p:spPr>
          <a:xfrm>
            <a:off x="266699" y="4667389"/>
            <a:ext cx="1461052" cy="357808"/>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3481648-2812-4EE2-8935-C32C0F181F17}"/>
              </a:ext>
            </a:extLst>
          </p:cNvPr>
          <p:cNvSpPr/>
          <p:nvPr/>
        </p:nvSpPr>
        <p:spPr>
          <a:xfrm>
            <a:off x="2547730" y="3260034"/>
            <a:ext cx="2024270" cy="864705"/>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4077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a:t>Thank you for participating!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13112" y="2374754"/>
            <a:ext cx="4876801" cy="3250003"/>
          </a:xfrm>
          <a:prstGeom prst="rect">
            <a:avLst/>
          </a:prstGeom>
        </p:spPr>
      </p:pic>
      <p:sp>
        <p:nvSpPr>
          <p:cNvPr id="4" name="TextBox 3"/>
          <p:cNvSpPr txBox="1"/>
          <p:nvPr/>
        </p:nvSpPr>
        <p:spPr>
          <a:xfrm>
            <a:off x="623304" y="1600200"/>
            <a:ext cx="8382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595959"/>
                </a:solidFill>
                <a:effectLst/>
                <a:uLnTx/>
                <a:uFillTx/>
                <a:latin typeface="Tw Cen MT"/>
                <a:ea typeface="+mn-ea"/>
                <a:cs typeface="+mn-cs"/>
              </a:rPr>
              <a:t>Today’s webinar materials are available for download within WebEx. </a:t>
            </a:r>
          </a:p>
        </p:txBody>
      </p:sp>
      <p:sp>
        <p:nvSpPr>
          <p:cNvPr id="5" name="Slide Number Placeholder 4"/>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Box 5"/>
          <p:cNvSpPr txBox="1"/>
          <p:nvPr/>
        </p:nvSpPr>
        <p:spPr>
          <a:xfrm>
            <a:off x="394704" y="5968425"/>
            <a:ext cx="8839200" cy="584775"/>
          </a:xfrm>
          <a:prstGeom prst="rect">
            <a:avLst/>
          </a:prstGeom>
          <a:noFill/>
        </p:spPr>
        <p:txBody>
          <a:bodyPr wrap="square" rtlCol="0">
            <a:spAutoFit/>
          </a:bodyPr>
          <a:lstStyle/>
          <a:p>
            <a:r>
              <a:rPr lang="en-US" sz="1600" i="1" dirty="0"/>
              <a:t>This webinar was supported, in part, by grant number 90SATC0001 from the U.S. Administration for Community Living, Department of Health and Human Services, Washington, D.C. 20201.</a:t>
            </a:r>
            <a:endParaRPr lang="en-US" sz="1600" dirty="0"/>
          </a:p>
        </p:txBody>
      </p:sp>
    </p:spTree>
    <p:extLst>
      <p:ext uri="{BB962C8B-B14F-4D97-AF65-F5344CB8AC3E}">
        <p14:creationId xmlns:p14="http://schemas.microsoft.com/office/powerpoint/2010/main" val="3367303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a:t>Appendix A: Accessing STARS Resources</a:t>
            </a:r>
            <a:endParaRPr lang="en-US" sz="3600" i="1" dirty="0"/>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7" name="Diagram 6"/>
          <p:cNvGraphicFramePr/>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30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8E4C3-400F-449F-B67D-9797B0B38BBC}"/>
              </a:ext>
            </a:extLst>
          </p:cNvPr>
          <p:cNvSpPr>
            <a:spLocks noGrp="1"/>
          </p:cNvSpPr>
          <p:nvPr>
            <p:ph type="title"/>
          </p:nvPr>
        </p:nvSpPr>
        <p:spPr/>
        <p:txBody>
          <a:bodyPr/>
          <a:lstStyle/>
          <a:p>
            <a:r>
              <a:rPr lang="en-US" dirty="0"/>
              <a:t>ACL Overview</a:t>
            </a:r>
          </a:p>
        </p:txBody>
      </p:sp>
      <p:sp>
        <p:nvSpPr>
          <p:cNvPr id="6" name="Content Placeholder 5">
            <a:extLst>
              <a:ext uri="{FF2B5EF4-FFF2-40B4-BE49-F238E27FC236}">
                <a16:creationId xmlns:a16="http://schemas.microsoft.com/office/drawing/2014/main" id="{AA39A465-D24B-4AFD-BFDB-84E65F7C3059}"/>
              </a:ext>
            </a:extLst>
          </p:cNvPr>
          <p:cNvSpPr>
            <a:spLocks noGrp="1"/>
          </p:cNvSpPr>
          <p:nvPr>
            <p:ph idx="1"/>
          </p:nvPr>
        </p:nvSpPr>
        <p:spPr>
          <a:xfrm>
            <a:off x="457200" y="1984374"/>
            <a:ext cx="8229600" cy="4341121"/>
          </a:xfrm>
        </p:spPr>
        <p:txBody>
          <a:bodyPr/>
          <a:lstStyle/>
          <a:p>
            <a:r>
              <a:rPr lang="en-US" dirty="0"/>
              <a:t>Report Due Dates</a:t>
            </a:r>
          </a:p>
          <a:p>
            <a:pPr lvl="1"/>
            <a:r>
              <a:rPr lang="en-US" dirty="0"/>
              <a:t>Follow the STARS data entry deadlines, and you will automatically be reporting “on time”</a:t>
            </a:r>
          </a:p>
          <a:p>
            <a:pPr lvl="1"/>
            <a:r>
              <a:rPr lang="en-US" dirty="0"/>
              <a:t>ACL generates reports “as-needed”</a:t>
            </a:r>
          </a:p>
          <a:p>
            <a:r>
              <a:rPr lang="en-US" dirty="0"/>
              <a:t>Medicare-eligible population data in STARS (denominator data)</a:t>
            </a:r>
          </a:p>
          <a:p>
            <a:pPr lvl="1"/>
            <a:r>
              <a:rPr lang="en-US" dirty="0"/>
              <a:t>System currently houses original data from STARS launch</a:t>
            </a:r>
          </a:p>
          <a:p>
            <a:pPr lvl="1"/>
            <a:r>
              <a:rPr lang="en-US" dirty="0"/>
              <a:t>2018, 2019, 2020 denominator coming soon</a:t>
            </a:r>
          </a:p>
          <a:p>
            <a:r>
              <a:rPr lang="en-US" dirty="0"/>
              <a:t>What are Likert Ratings and Targets?</a:t>
            </a:r>
          </a:p>
          <a:p>
            <a:pPr lvl="1"/>
            <a:r>
              <a:rPr lang="en-US" dirty="0"/>
              <a:t>Targets are based on past Likert ratings with Targets being aspirational goals for the next year</a:t>
            </a:r>
          </a:p>
          <a:p>
            <a:r>
              <a:rPr lang="en-US" dirty="0"/>
              <a:t>COVID-19 Impact</a:t>
            </a:r>
          </a:p>
          <a:p>
            <a:endParaRPr lang="en-US" dirty="0"/>
          </a:p>
        </p:txBody>
      </p:sp>
      <p:sp>
        <p:nvSpPr>
          <p:cNvPr id="4" name="Slide Number Placeholder 3">
            <a:extLst>
              <a:ext uri="{FF2B5EF4-FFF2-40B4-BE49-F238E27FC236}">
                <a16:creationId xmlns:a16="http://schemas.microsoft.com/office/drawing/2014/main" id="{8C4DF7C9-36A9-4067-81B2-794761930D9D}"/>
              </a:ext>
            </a:extLst>
          </p:cNvPr>
          <p:cNvSpPr>
            <a:spLocks noGrp="1"/>
          </p:cNvSpPr>
          <p:nvPr>
            <p:ph type="sldNum" sz="quarter" idx="10"/>
          </p:nvPr>
        </p:nvSpPr>
        <p:spPr/>
        <p:txBody>
          <a:bodyPr/>
          <a:lstStyle/>
          <a:p>
            <a:fld id="{2488A10A-9B20-4F75-A3AE-6C8D10CF676F}" type="slidenum">
              <a:rPr lang="en-US" smtClean="0"/>
              <a:t>4</a:t>
            </a:fld>
            <a:endParaRPr lang="en-US" dirty="0"/>
          </a:p>
        </p:txBody>
      </p:sp>
    </p:spTree>
    <p:extLst>
      <p:ext uri="{BB962C8B-B14F-4D97-AF65-F5344CB8AC3E}">
        <p14:creationId xmlns:p14="http://schemas.microsoft.com/office/powerpoint/2010/main" val="1429934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a:t>STARS Landing Page</a:t>
            </a:r>
          </a:p>
        </p:txBody>
      </p:sp>
      <p:sp>
        <p:nvSpPr>
          <p:cNvPr id="6" name="Content Placeholder 5"/>
          <p:cNvSpPr>
            <a:spLocks noGrp="1"/>
          </p:cNvSpPr>
          <p:nvPr>
            <p:ph idx="1"/>
          </p:nvPr>
        </p:nvSpPr>
        <p:spPr>
          <a:xfrm>
            <a:off x="457200" y="1600200"/>
            <a:ext cx="8229600" cy="5181599"/>
          </a:xfrm>
        </p:spPr>
        <p:txBody>
          <a:bodyPr>
            <a:normAutofit/>
          </a:bodyPr>
          <a:lstStyle/>
          <a:p>
            <a:r>
              <a:rPr lang="en-US" sz="3600" b="1" dirty="0"/>
              <a:t>https://stars.acl.gov</a:t>
            </a:r>
            <a:br>
              <a:rPr lang="en-US" u="sng" dirty="0"/>
            </a:br>
            <a:br>
              <a:rPr lang="en-US" u="sng" dirty="0"/>
            </a:br>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3000"/>
              </a:spcBef>
            </a:pPr>
            <a:r>
              <a:rPr lang="en-US" altLang="en-US" sz="2400" dirty="0">
                <a:latin typeface="Calibri" panose="020F0502020204030204" pitchFamily="34" charset="0"/>
                <a:ea typeface="MS Mincho" charset="-128"/>
                <a:cs typeface="Calibri" panose="020F0502020204030204" pitchFamily="34" charset="0"/>
              </a:rPr>
              <a:t>Contains link to SHIP TA Center’s STARS Resources page</a:t>
            </a:r>
          </a:p>
          <a:p>
            <a:pPr marL="274320">
              <a:spcBef>
                <a:spcPts val="600"/>
              </a:spcBef>
            </a:pPr>
            <a:r>
              <a:rPr lang="en-US" altLang="en-US" sz="2400" dirty="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513" t="10667" r="18341" b="52297"/>
          <a:stretch/>
        </p:blipFill>
        <p:spPr bwMode="auto">
          <a:xfrm>
            <a:off x="266701" y="2438400"/>
            <a:ext cx="8877300" cy="2533189"/>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Curved Right Arrow 4"/>
          <p:cNvSpPr/>
          <p:nvPr/>
        </p:nvSpPr>
        <p:spPr>
          <a:xfrm rot="10800000" flipH="1">
            <a:off x="247350" y="4590589"/>
            <a:ext cx="419700" cy="762000"/>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2549680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1" i="0" u="none" strike="noStrike" kern="1200" cap="none" spc="0" normalizeH="0" baseline="0" noProof="0" dirty="0">
              <a:ln>
                <a:noFill/>
              </a:ln>
              <a:solidFill>
                <a:srgbClr val="595959"/>
              </a:solidFill>
              <a:effectLst/>
              <a:uLnTx/>
              <a:uFillTx/>
              <a:latin typeface="Tw Cen MT"/>
              <a:ea typeface="+mn-ea"/>
              <a:cs typeface="+mn-cs"/>
            </a:endParaRPr>
          </a:p>
        </p:txBody>
      </p:sp>
      <p:sp>
        <p:nvSpPr>
          <p:cNvPr id="2" name="Title 1"/>
          <p:cNvSpPr>
            <a:spLocks noGrp="1"/>
          </p:cNvSpPr>
          <p:nvPr>
            <p:ph type="title" idx="4294967295"/>
          </p:nvPr>
        </p:nvSpPr>
        <p:spPr>
          <a:xfrm>
            <a:off x="428813" y="0"/>
            <a:ext cx="8153400" cy="990600"/>
          </a:xfrm>
        </p:spPr>
        <p:txBody>
          <a:bodyPr>
            <a:normAutofit/>
          </a:bodyPr>
          <a:lstStyle/>
          <a:p>
            <a:r>
              <a:rPr lang="en-US" sz="3200" dirty="0"/>
              <a:t>STARS Resources Page</a:t>
            </a:r>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30585" y="990600"/>
            <a:ext cx="8713415" cy="5657127"/>
          </a:xfrm>
          <a:ln w="15875">
            <a:solidFill>
              <a:schemeClr val="accent1"/>
            </a:solidFill>
          </a:ln>
        </p:spPr>
      </p:pic>
      <p:sp>
        <p:nvSpPr>
          <p:cNvPr id="6" name="Oval 5"/>
          <p:cNvSpPr/>
          <p:nvPr/>
        </p:nvSpPr>
        <p:spPr>
          <a:xfrm>
            <a:off x="3352800" y="914400"/>
            <a:ext cx="1066800" cy="6858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327664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2C14-A691-480B-81B8-B489B869863D}"/>
              </a:ext>
            </a:extLst>
          </p:cNvPr>
          <p:cNvSpPr>
            <a:spLocks noGrp="1"/>
          </p:cNvSpPr>
          <p:nvPr>
            <p:ph type="title"/>
          </p:nvPr>
        </p:nvSpPr>
        <p:spPr/>
        <p:txBody>
          <a:bodyPr/>
          <a:lstStyle/>
          <a:p>
            <a:r>
              <a:rPr lang="en-US" dirty="0"/>
              <a:t>SHIP Login at www.shiptacenter.org</a:t>
            </a:r>
          </a:p>
        </p:txBody>
      </p:sp>
      <p:sp>
        <p:nvSpPr>
          <p:cNvPr id="3" name="Slide Number Placeholder 2">
            <a:extLst>
              <a:ext uri="{FF2B5EF4-FFF2-40B4-BE49-F238E27FC236}">
                <a16:creationId xmlns:a16="http://schemas.microsoft.com/office/drawing/2014/main" id="{91AD363D-33B8-4CAD-AF72-A70F01B30D52}"/>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8" name="Content Placeholder 7">
            <a:extLst>
              <a:ext uri="{FF2B5EF4-FFF2-40B4-BE49-F238E27FC236}">
                <a16:creationId xmlns:a16="http://schemas.microsoft.com/office/drawing/2014/main" id="{C5B3457A-39BE-4721-B509-2514B28E4D68}"/>
              </a:ext>
            </a:extLst>
          </p:cNvPr>
          <p:cNvSpPr>
            <a:spLocks noGrp="1"/>
          </p:cNvSpPr>
          <p:nvPr>
            <p:ph sz="quarter" idx="1"/>
          </p:nvPr>
        </p:nvSpPr>
        <p:spPr/>
        <p:txBody>
          <a:bodyPr/>
          <a:lstStyle/>
          <a:p>
            <a:r>
              <a:rPr lang="en-US" dirty="0"/>
              <a:t>As of March 26, 2020, this is our login page.</a:t>
            </a:r>
          </a:p>
          <a:p>
            <a:pPr lvl="1"/>
            <a:r>
              <a:rPr lang="en-US" dirty="0"/>
              <a:t>A green banner provides tips for first-time users</a:t>
            </a:r>
          </a:p>
        </p:txBody>
      </p:sp>
      <p:pic>
        <p:nvPicPr>
          <p:cNvPr id="5" name="Picture 4" descr="A screenshot of a social media post&#10;&#10;Description automatically generated">
            <a:extLst>
              <a:ext uri="{FF2B5EF4-FFF2-40B4-BE49-F238E27FC236}">
                <a16:creationId xmlns:a16="http://schemas.microsoft.com/office/drawing/2014/main" id="{ADA2A5D3-2F5F-42A8-B13E-DEA02BB6E3B6}"/>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30782" r="4134"/>
          <a:stretch/>
        </p:blipFill>
        <p:spPr>
          <a:xfrm>
            <a:off x="76200" y="2667000"/>
            <a:ext cx="9142906" cy="4114800"/>
          </a:xfrm>
          <a:prstGeom prst="rect">
            <a:avLst/>
          </a:prstGeom>
        </p:spPr>
      </p:pic>
    </p:spTree>
    <p:extLst>
      <p:ext uri="{BB962C8B-B14F-4D97-AF65-F5344CB8AC3E}">
        <p14:creationId xmlns:p14="http://schemas.microsoft.com/office/powerpoint/2010/main" val="797669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a:t>STARS Access and Resources</a:t>
            </a:r>
          </a:p>
        </p:txBody>
      </p:sp>
      <p:pic>
        <p:nvPicPr>
          <p:cNvPr id="2" name="Picture 1">
            <a:extLst>
              <a:ext uri="{FF2B5EF4-FFF2-40B4-BE49-F238E27FC236}">
                <a16:creationId xmlns:a16="http://schemas.microsoft.com/office/drawing/2014/main" id="{2D3A16C7-3595-4046-8101-16002312069E}"/>
              </a:ext>
            </a:extLst>
          </p:cNvPr>
          <p:cNvPicPr>
            <a:picLocks noChangeAspect="1"/>
          </p:cNvPicPr>
          <p:nvPr/>
        </p:nvPicPr>
        <p:blipFill rotWithShape="1">
          <a:blip r:embed="rId3"/>
          <a:srcRect r="89286" b="30642"/>
          <a:stretch/>
        </p:blipFill>
        <p:spPr>
          <a:xfrm>
            <a:off x="130629" y="1682210"/>
            <a:ext cx="2097092" cy="5175790"/>
          </a:xfrm>
          <a:prstGeom prst="rect">
            <a:avLst/>
          </a:prstGeom>
        </p:spPr>
      </p:pic>
      <p:pic>
        <p:nvPicPr>
          <p:cNvPr id="3" name="Picture 2">
            <a:extLst>
              <a:ext uri="{FF2B5EF4-FFF2-40B4-BE49-F238E27FC236}">
                <a16:creationId xmlns:a16="http://schemas.microsoft.com/office/drawing/2014/main" id="{8AA71AC5-5D21-47E3-9DE9-2328E80C83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0107" y="1553031"/>
            <a:ext cx="6893985" cy="5304969"/>
          </a:xfrm>
          <a:prstGeom prst="rect">
            <a:avLst/>
          </a:prstGeom>
        </p:spPr>
      </p:pic>
      <p:sp>
        <p:nvSpPr>
          <p:cNvPr id="4" name="Rectangle 3">
            <a:extLst>
              <a:ext uri="{FF2B5EF4-FFF2-40B4-BE49-F238E27FC236}">
                <a16:creationId xmlns:a16="http://schemas.microsoft.com/office/drawing/2014/main" id="{7EA539BA-3623-4885-B990-0325E61D71FC}"/>
              </a:ext>
            </a:extLst>
          </p:cNvPr>
          <p:cNvSpPr/>
          <p:nvPr/>
        </p:nvSpPr>
        <p:spPr>
          <a:xfrm>
            <a:off x="-125261" y="3933173"/>
            <a:ext cx="2352981" cy="67640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390440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STARS Manual and Other Resources</a:t>
            </a:r>
          </a:p>
        </p:txBody>
      </p:sp>
      <p:sp>
        <p:nvSpPr>
          <p:cNvPr id="3" name="Content Placeholder 2"/>
          <p:cNvSpPr>
            <a:spLocks noGrp="1"/>
          </p:cNvSpPr>
          <p:nvPr>
            <p:ph idx="1"/>
          </p:nvPr>
        </p:nvSpPr>
        <p:spPr>
          <a:xfrm>
            <a:off x="612648" y="1600200"/>
            <a:ext cx="8153400" cy="4953000"/>
          </a:xfrm>
        </p:spPr>
        <p:txBody>
          <a:bodyPr>
            <a:normAutofit fontScale="92500" lnSpcReduction="20000"/>
          </a:bodyPr>
          <a:lstStyle/>
          <a:p>
            <a:pPr marL="0" indent="0">
              <a:buNone/>
            </a:pPr>
            <a:r>
              <a:rPr lang="en-US" b="1" dirty="0"/>
              <a:t>STARS Manual:</a:t>
            </a:r>
          </a:p>
          <a:p>
            <a:r>
              <a:rPr lang="en-US" b="1" dirty="0">
                <a:solidFill>
                  <a:schemeClr val="accent3">
                    <a:lumMod val="75000"/>
                  </a:schemeClr>
                </a:solidFill>
              </a:rPr>
              <a:t>Chapter 1: Introduction</a:t>
            </a:r>
          </a:p>
          <a:p>
            <a:r>
              <a:rPr lang="en-US" b="1" dirty="0">
                <a:solidFill>
                  <a:schemeClr val="accent3">
                    <a:lumMod val="75000"/>
                  </a:schemeClr>
                </a:solidFill>
              </a:rPr>
              <a:t>Chapter 2: User Basics</a:t>
            </a:r>
          </a:p>
          <a:p>
            <a:r>
              <a:rPr lang="en-US" b="1" dirty="0">
                <a:solidFill>
                  <a:schemeClr val="accent3">
                    <a:lumMod val="75000"/>
                  </a:schemeClr>
                </a:solidFill>
              </a:rPr>
              <a:t>Chapter 3: Team Member Management</a:t>
            </a:r>
          </a:p>
          <a:p>
            <a:r>
              <a:rPr lang="en-US" b="1" dirty="0">
                <a:solidFill>
                  <a:schemeClr val="accent3">
                    <a:lumMod val="75000"/>
                  </a:schemeClr>
                </a:solidFill>
              </a:rPr>
              <a:t>Chapter 4: Beneficiary Contacts</a:t>
            </a:r>
          </a:p>
          <a:p>
            <a:r>
              <a:rPr lang="en-US" b="1" dirty="0">
                <a:solidFill>
                  <a:schemeClr val="accent3">
                    <a:lumMod val="75000"/>
                  </a:schemeClr>
                </a:solidFill>
              </a:rPr>
              <a:t>Chapter 5: Group and Media Outreach and Education</a:t>
            </a:r>
          </a:p>
          <a:p>
            <a:r>
              <a:rPr lang="en-US" b="1" dirty="0">
                <a:solidFill>
                  <a:schemeClr val="accent3">
                    <a:lumMod val="75000"/>
                  </a:schemeClr>
                </a:solidFill>
              </a:rPr>
              <a:t>Chapter 6: STARS Searches</a:t>
            </a:r>
          </a:p>
          <a:p>
            <a:pPr marL="0" indent="0">
              <a:buNone/>
            </a:pPr>
            <a:r>
              <a:rPr lang="en-US" b="1" dirty="0"/>
              <a:t>Handouts, Job Aids and Webinars about:</a:t>
            </a:r>
          </a:p>
          <a:p>
            <a:r>
              <a:rPr lang="en-US" dirty="0">
                <a:solidFill>
                  <a:schemeClr val="accent2">
                    <a:lumMod val="75000"/>
                  </a:schemeClr>
                </a:solidFill>
              </a:rPr>
              <a:t>Reports </a:t>
            </a:r>
          </a:p>
          <a:p>
            <a:r>
              <a:rPr lang="en-US" dirty="0">
                <a:solidFill>
                  <a:schemeClr val="accent2">
                    <a:lumMod val="75000"/>
                  </a:schemeClr>
                </a:solidFill>
              </a:rPr>
              <a:t>User roles</a:t>
            </a:r>
          </a:p>
          <a:p>
            <a:r>
              <a:rPr lang="en-US" dirty="0">
                <a:solidFill>
                  <a:schemeClr val="accent2">
                    <a:lumMod val="75000"/>
                  </a:schemeClr>
                </a:solidFill>
              </a:rPr>
              <a:t>Recordings of past data entry trainings</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786501" y="4125474"/>
            <a:ext cx="2051191" cy="2559544"/>
          </a:xfrm>
          <a:prstGeom prst="rect">
            <a:avLst/>
          </a:prstGeom>
        </p:spPr>
      </p:pic>
    </p:spTree>
    <p:extLst>
      <p:ext uri="{BB962C8B-B14F-4D97-AF65-F5344CB8AC3E}">
        <p14:creationId xmlns:p14="http://schemas.microsoft.com/office/powerpoint/2010/main" val="2833731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F4AB04-CF73-414C-9FFA-3A563B6EA8DC}"/>
              </a:ext>
            </a:extLst>
          </p:cNvPr>
          <p:cNvSpPr>
            <a:spLocks noGrp="1"/>
          </p:cNvSpPr>
          <p:nvPr>
            <p:ph type="body" idx="1"/>
          </p:nvPr>
        </p:nvSpPr>
        <p:spPr/>
        <p:txBody>
          <a:bodyPr/>
          <a:lstStyle/>
          <a:p>
            <a:r>
              <a:rPr lang="en-US" dirty="0"/>
              <a:t>--NPR-transferred data (slides from June 2019)</a:t>
            </a:r>
          </a:p>
        </p:txBody>
      </p:sp>
      <p:sp>
        <p:nvSpPr>
          <p:cNvPr id="5" name="Title 4">
            <a:extLst>
              <a:ext uri="{FF2B5EF4-FFF2-40B4-BE49-F238E27FC236}">
                <a16:creationId xmlns:a16="http://schemas.microsoft.com/office/drawing/2014/main" id="{2421011D-EA98-4BC7-8337-380700F43AA4}"/>
              </a:ext>
            </a:extLst>
          </p:cNvPr>
          <p:cNvSpPr>
            <a:spLocks noGrp="1"/>
          </p:cNvSpPr>
          <p:nvPr>
            <p:ph type="title"/>
          </p:nvPr>
        </p:nvSpPr>
        <p:spPr/>
        <p:txBody>
          <a:bodyPr/>
          <a:lstStyle/>
          <a:p>
            <a:r>
              <a:rPr lang="en-US" dirty="0"/>
              <a:t>Appendix B </a:t>
            </a:r>
          </a:p>
        </p:txBody>
      </p:sp>
      <p:sp>
        <p:nvSpPr>
          <p:cNvPr id="3" name="Slide Number Placeholder 2">
            <a:extLst>
              <a:ext uri="{FF2B5EF4-FFF2-40B4-BE49-F238E27FC236}">
                <a16:creationId xmlns:a16="http://schemas.microsoft.com/office/drawing/2014/main" id="{7CC81524-0121-4001-BA66-CE3A6B0204FA}"/>
              </a:ext>
            </a:extLst>
          </p:cNvPr>
          <p:cNvSpPr>
            <a:spLocks noGrp="1"/>
          </p:cNvSpPr>
          <p:nvPr>
            <p:ph type="sldNum" sz="quarter" idx="11"/>
          </p:nvPr>
        </p:nvSpPr>
        <p:spPr/>
        <p:txBody>
          <a:bodyPr/>
          <a:lstStyle/>
          <a:p>
            <a:fld id="{A162D542-39A4-4598-BEB9-D1267FDA8501}" type="slidenum">
              <a:rPr lang="en-US" smtClean="0"/>
              <a:t>45</a:t>
            </a:fld>
            <a:endParaRPr lang="en-US" dirty="0"/>
          </a:p>
        </p:txBody>
      </p:sp>
    </p:spTree>
    <p:extLst>
      <p:ext uri="{BB962C8B-B14F-4D97-AF65-F5344CB8AC3E}">
        <p14:creationId xmlns:p14="http://schemas.microsoft.com/office/powerpoint/2010/main" val="793038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953"/>
            <a:ext cx="8229600" cy="609600"/>
          </a:xfrm>
        </p:spPr>
        <p:txBody>
          <a:bodyPr/>
          <a:lstStyle/>
          <a:p>
            <a:r>
              <a:rPr lang="en-US" dirty="0"/>
              <a:t>NPR-Transferred Data in STARS</a:t>
            </a:r>
          </a:p>
        </p:txBody>
      </p:sp>
      <p:sp>
        <p:nvSpPr>
          <p:cNvPr id="3" name="Content Placeholder 2"/>
          <p:cNvSpPr>
            <a:spLocks noGrp="1"/>
          </p:cNvSpPr>
          <p:nvPr>
            <p:ph idx="1"/>
          </p:nvPr>
        </p:nvSpPr>
        <p:spPr>
          <a:xfrm>
            <a:off x="457200" y="1474553"/>
            <a:ext cx="8229600" cy="4861390"/>
          </a:xfrm>
        </p:spPr>
        <p:txBody>
          <a:bodyPr/>
          <a:lstStyle/>
          <a:p>
            <a:r>
              <a:rPr lang="en-US" b="1" dirty="0"/>
              <a:t>All data from NPR </a:t>
            </a:r>
            <a:r>
              <a:rPr lang="en-US" dirty="0"/>
              <a:t>was transferred into STARS in June 2019</a:t>
            </a:r>
          </a:p>
          <a:p>
            <a:r>
              <a:rPr lang="en-US" dirty="0"/>
              <a:t>Migrated to the state-level partner organization</a:t>
            </a:r>
          </a:p>
          <a:p>
            <a:pPr lvl="1"/>
            <a:r>
              <a:rPr lang="en-US" dirty="0"/>
              <a:t>Only state-level users can access migrated NPR data</a:t>
            </a:r>
          </a:p>
          <a:p>
            <a:r>
              <a:rPr lang="en-US" dirty="0"/>
              <a:t>All state-level Performance Measure Reports will include NPR data, when applicable </a:t>
            </a:r>
          </a:p>
          <a:p>
            <a:pPr lvl="1"/>
            <a:r>
              <a:rPr lang="en-US" dirty="0"/>
              <a:t>They are based on zip code, not location of the form in the hierarchy</a:t>
            </a:r>
          </a:p>
          <a:p>
            <a:r>
              <a:rPr lang="en-US" dirty="0"/>
              <a:t>Users below the state level will not be able to access the data, including the reports, unless the individual forms are reassigned</a:t>
            </a:r>
          </a:p>
          <a:p>
            <a:endParaRPr lang="en-US" dirty="0"/>
          </a:p>
          <a:p>
            <a:pPr marL="342900" lvl="1" indent="0">
              <a:buNone/>
            </a:pPr>
            <a:endParaRPr lang="en-US"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00688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953"/>
            <a:ext cx="8229600" cy="609600"/>
          </a:xfrm>
        </p:spPr>
        <p:txBody>
          <a:bodyPr/>
          <a:lstStyle/>
          <a:p>
            <a:r>
              <a:rPr lang="en-US" dirty="0"/>
              <a:t>“DoNotDelete NPRData” Team Member</a:t>
            </a:r>
          </a:p>
        </p:txBody>
      </p:sp>
      <p:sp>
        <p:nvSpPr>
          <p:cNvPr id="3" name="Content Placeholder 2"/>
          <p:cNvSpPr>
            <a:spLocks noGrp="1"/>
          </p:cNvSpPr>
          <p:nvPr>
            <p:ph idx="1"/>
          </p:nvPr>
        </p:nvSpPr>
        <p:spPr>
          <a:xfrm>
            <a:off x="457200" y="1474553"/>
            <a:ext cx="8229600" cy="4861390"/>
          </a:xfrm>
        </p:spPr>
        <p:txBody>
          <a:bodyPr/>
          <a:lstStyle/>
          <a:p>
            <a:r>
              <a:rPr lang="en-US" dirty="0"/>
              <a:t>BAH created a team member specifically for the transferred NPR data: </a:t>
            </a:r>
            <a:r>
              <a:rPr lang="en-US" b="1" u="sng" dirty="0"/>
              <a:t>Do NOT delete this team member</a:t>
            </a:r>
          </a:p>
          <a:p>
            <a:pPr lvl="1"/>
            <a:r>
              <a:rPr lang="en-US" dirty="0"/>
              <a:t>First name = DoNotDelete</a:t>
            </a:r>
          </a:p>
          <a:p>
            <a:pPr lvl="1"/>
            <a:r>
              <a:rPr lang="en-US" dirty="0"/>
              <a:t>Last name = “NPRData” plus your two-digit state abbreviation</a:t>
            </a:r>
          </a:p>
          <a:p>
            <a:pPr lvl="2"/>
            <a:r>
              <a:rPr lang="en-US" dirty="0"/>
              <a:t>i.e. NPRDataAL (for Alabama, and so on)</a:t>
            </a:r>
          </a:p>
          <a:p>
            <a:r>
              <a:rPr lang="en-US" dirty="0"/>
              <a:t>This NPR team member appears in “Session Conducted by” fields</a:t>
            </a:r>
          </a:p>
          <a:p>
            <a:r>
              <a:rPr lang="en-US" dirty="0"/>
              <a:t>If desired, you can manually reassign NPR-transferred records to any other team member at any level of the hierarchy</a:t>
            </a:r>
          </a:p>
          <a:p>
            <a:pPr lvl="1"/>
            <a:endParaRPr lang="en-US" dirty="0">
              <a:solidFill>
                <a:srgbClr val="C00000"/>
              </a:solidFill>
            </a:endParaRPr>
          </a:p>
          <a:p>
            <a:pPr marL="342900" lvl="1" indent="0">
              <a:buNone/>
            </a:pPr>
            <a:endParaRPr lang="en-US"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77250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953"/>
            <a:ext cx="8229600" cy="609600"/>
          </a:xfrm>
        </p:spPr>
        <p:txBody>
          <a:bodyPr/>
          <a:lstStyle/>
          <a:p>
            <a:r>
              <a:rPr lang="en-US" dirty="0"/>
              <a:t>Other Elements of “DoNotDelete NPRData”</a:t>
            </a:r>
          </a:p>
        </p:txBody>
      </p:sp>
      <p:sp>
        <p:nvSpPr>
          <p:cNvPr id="3" name="Content Placeholder 2"/>
          <p:cNvSpPr>
            <a:spLocks noGrp="1"/>
          </p:cNvSpPr>
          <p:nvPr>
            <p:ph idx="1"/>
          </p:nvPr>
        </p:nvSpPr>
        <p:spPr>
          <a:xfrm>
            <a:off x="457200" y="1474553"/>
            <a:ext cx="8229600" cy="4861390"/>
          </a:xfrm>
        </p:spPr>
        <p:txBody>
          <a:bodyPr/>
          <a:lstStyle/>
          <a:p>
            <a:r>
              <a:rPr lang="en-US" dirty="0"/>
              <a:t>Date of Birth = 01/01/1950</a:t>
            </a:r>
          </a:p>
          <a:p>
            <a:r>
              <a:rPr lang="en-US" dirty="0"/>
              <a:t>Gender = Not Collected</a:t>
            </a:r>
          </a:p>
          <a:p>
            <a:r>
              <a:rPr lang="en-US" dirty="0"/>
              <a:t>Paid Status = Volunteer</a:t>
            </a:r>
          </a:p>
          <a:p>
            <a:r>
              <a:rPr lang="en-US" dirty="0"/>
              <a:t>Primary Language = Other</a:t>
            </a:r>
          </a:p>
          <a:p>
            <a:r>
              <a:rPr lang="en-US" dirty="0"/>
              <a:t>Race = Not Collected</a:t>
            </a:r>
          </a:p>
          <a:p>
            <a:r>
              <a:rPr lang="en-US" dirty="0"/>
              <a:t>Start Date = 01/01/2005</a:t>
            </a:r>
          </a:p>
          <a:p>
            <a:r>
              <a:rPr lang="en-US" dirty="0"/>
              <a:t>Status = Active</a:t>
            </a:r>
          </a:p>
          <a:p>
            <a:r>
              <a:rPr lang="en-US" dirty="0"/>
              <a:t>User role = STARS Submitter</a:t>
            </a:r>
          </a:p>
          <a:p>
            <a:pPr marL="342900" lvl="1" indent="0">
              <a:buNone/>
            </a:pPr>
            <a:endParaRPr lang="en-US"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7E56A6D6-CD0B-4A4C-B095-715A868C7C4F}"/>
              </a:ext>
            </a:extLst>
          </p:cNvPr>
          <p:cNvSpPr txBox="1"/>
          <p:nvPr/>
        </p:nvSpPr>
        <p:spPr>
          <a:xfrm>
            <a:off x="1059365" y="5354528"/>
            <a:ext cx="7025269" cy="830997"/>
          </a:xfrm>
          <a:prstGeom prst="rect">
            <a:avLst/>
          </a:prstGeom>
          <a:noFill/>
          <a:ln w="412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Note: Data associated with this team member </a:t>
            </a:r>
            <a:r>
              <a:rPr kumimoji="0" lang="en-US" sz="2400" b="0" i="0" u="sng" strike="noStrike" kern="1200" cap="none" spc="0" normalizeH="0" baseline="0" noProof="0" dirty="0">
                <a:ln>
                  <a:noFill/>
                </a:ln>
                <a:solidFill>
                  <a:prstClr val="black"/>
                </a:solidFill>
                <a:effectLst/>
                <a:uLnTx/>
                <a:uFillTx/>
                <a:latin typeface="Calibri"/>
                <a:ea typeface="+mn-ea"/>
                <a:cs typeface="+mn-cs"/>
              </a:rPr>
              <a:t>will</a:t>
            </a:r>
            <a:r>
              <a:rPr kumimoji="0" lang="en-US" sz="2400" b="0" i="0" u="none" strike="noStrike" kern="1200" cap="none" spc="0" normalizeH="0" baseline="0" noProof="0" dirty="0">
                <a:ln>
                  <a:noFill/>
                </a:ln>
                <a:solidFill>
                  <a:prstClr val="black"/>
                </a:solidFill>
                <a:effectLst/>
                <a:uLnTx/>
                <a:uFillTx/>
                <a:latin typeface="Calibri"/>
                <a:ea typeface="+mn-ea"/>
                <a:cs typeface="+mn-cs"/>
              </a:rPr>
              <a:t> appear on the Resource Report</a:t>
            </a:r>
          </a:p>
        </p:txBody>
      </p:sp>
    </p:spTree>
    <p:extLst>
      <p:ext uri="{BB962C8B-B14F-4D97-AF65-F5344CB8AC3E}">
        <p14:creationId xmlns:p14="http://schemas.microsoft.com/office/powerpoint/2010/main" val="646258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EE28-966D-45BF-99BF-63C5564183EA}"/>
              </a:ext>
            </a:extLst>
          </p:cNvPr>
          <p:cNvSpPr>
            <a:spLocks noGrp="1"/>
          </p:cNvSpPr>
          <p:nvPr>
            <p:ph type="title"/>
          </p:nvPr>
        </p:nvSpPr>
        <p:spPr>
          <a:xfrm>
            <a:off x="69605" y="996718"/>
            <a:ext cx="8987084" cy="731721"/>
          </a:xfrm>
        </p:spPr>
        <p:txBody>
          <a:bodyPr/>
          <a:lstStyle/>
          <a:p>
            <a:r>
              <a:rPr lang="en-US" dirty="0">
                <a:solidFill>
                  <a:schemeClr val="tx2"/>
                </a:solidFill>
              </a:rPr>
              <a:t>Counselor and Agency Information on NPR-transferred data</a:t>
            </a:r>
          </a:p>
        </p:txBody>
      </p:sp>
      <p:sp>
        <p:nvSpPr>
          <p:cNvPr id="3" name="Content Placeholder 2">
            <a:extLst>
              <a:ext uri="{FF2B5EF4-FFF2-40B4-BE49-F238E27FC236}">
                <a16:creationId xmlns:a16="http://schemas.microsoft.com/office/drawing/2014/main" id="{4640E897-1798-469D-A630-A375B307B1BE}"/>
              </a:ext>
            </a:extLst>
          </p:cNvPr>
          <p:cNvSpPr>
            <a:spLocks noGrp="1"/>
          </p:cNvSpPr>
          <p:nvPr>
            <p:ph idx="1"/>
          </p:nvPr>
        </p:nvSpPr>
        <p:spPr>
          <a:xfrm>
            <a:off x="457201" y="1728439"/>
            <a:ext cx="8229600" cy="4141788"/>
          </a:xfrm>
        </p:spPr>
        <p:txBody>
          <a:bodyPr/>
          <a:lstStyle/>
          <a:p>
            <a:r>
              <a:rPr lang="en-US" sz="2700" dirty="0"/>
              <a:t>Saved to the Special Use Fields</a:t>
            </a:r>
          </a:p>
          <a:p>
            <a:pPr lvl="1"/>
            <a:r>
              <a:rPr lang="en-US" sz="2400" dirty="0"/>
              <a:t>Counselor name was saved to Field 4</a:t>
            </a:r>
          </a:p>
          <a:p>
            <a:pPr lvl="1"/>
            <a:r>
              <a:rPr lang="en-US" sz="2400" dirty="0"/>
              <a:t>Agency name was saved to the Field 5</a:t>
            </a:r>
          </a:p>
          <a:p>
            <a:r>
              <a:rPr lang="en-US" sz="2700" dirty="0"/>
              <a:t>Example from the Beneficiary Contact Form:</a:t>
            </a:r>
          </a:p>
          <a:p>
            <a:pPr marL="0" indent="0">
              <a:buNone/>
            </a:pPr>
            <a:r>
              <a:rPr lang="en-US" sz="2700" dirty="0"/>
              <a:t>	</a:t>
            </a:r>
          </a:p>
          <a:p>
            <a:endParaRPr lang="en-US" dirty="0"/>
          </a:p>
        </p:txBody>
      </p:sp>
      <p:sp>
        <p:nvSpPr>
          <p:cNvPr id="4" name="Slide Number Placeholder 3">
            <a:extLst>
              <a:ext uri="{FF2B5EF4-FFF2-40B4-BE49-F238E27FC236}">
                <a16:creationId xmlns:a16="http://schemas.microsoft.com/office/drawing/2014/main" id="{185B3336-53C5-4ACE-9BD5-8980C934FB1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8" name="Picture 7" descr="A screenshot of a cell phone&#10;&#10;Description automatically generated">
            <a:extLst>
              <a:ext uri="{FF2B5EF4-FFF2-40B4-BE49-F238E27FC236}">
                <a16:creationId xmlns:a16="http://schemas.microsoft.com/office/drawing/2014/main" id="{DCC55D02-5BAB-439D-A2F3-F5163EDE0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16" y="3738797"/>
            <a:ext cx="8830168" cy="2447693"/>
          </a:xfrm>
          <a:prstGeom prst="rect">
            <a:avLst/>
          </a:prstGeom>
          <a:ln w="25400">
            <a:solidFill>
              <a:schemeClr val="accent1"/>
            </a:solidFill>
          </a:ln>
        </p:spPr>
      </p:pic>
      <p:sp>
        <p:nvSpPr>
          <p:cNvPr id="9" name="Rectangle 8">
            <a:extLst>
              <a:ext uri="{FF2B5EF4-FFF2-40B4-BE49-F238E27FC236}">
                <a16:creationId xmlns:a16="http://schemas.microsoft.com/office/drawing/2014/main" id="{816D6B83-53DA-43BD-8BB8-F454E5CF7438}"/>
              </a:ext>
            </a:extLst>
          </p:cNvPr>
          <p:cNvSpPr/>
          <p:nvPr/>
        </p:nvSpPr>
        <p:spPr>
          <a:xfrm>
            <a:off x="245328" y="5319132"/>
            <a:ext cx="8653346" cy="80703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398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Likert Ratings for Each PM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5" name="Content Placeholder 4"/>
          <p:cNvGraphicFramePr>
            <a:graphicFrameLocks noGrp="1"/>
          </p:cNvGraphicFramePr>
          <p:nvPr>
            <p:ph idx="1"/>
          </p:nvPr>
        </p:nvGraphicFramePr>
        <p:xfrm>
          <a:off x="876300" y="2089479"/>
          <a:ext cx="7391400" cy="3009900"/>
        </p:xfrm>
        <a:graphic>
          <a:graphicData uri="http://schemas.openxmlformats.org/drawingml/2006/table">
            <a:tbl>
              <a:tblPr firstRow="1" bandRow="1">
                <a:tableStyleId>{21E4AEA4-8DFA-4A89-87EB-49C32662AFE0}</a:tableStyleId>
              </a:tblPr>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501650">
                <a:tc>
                  <a:txBody>
                    <a:bodyPr/>
                    <a:lstStyle/>
                    <a:p>
                      <a:pPr algn="ctr"/>
                      <a:r>
                        <a:rPr lang="en-US" sz="2400" dirty="0"/>
                        <a:t>Score Location</a:t>
                      </a:r>
                    </a:p>
                  </a:txBody>
                  <a:tcPr/>
                </a:tc>
                <a:tc>
                  <a:txBody>
                    <a:bodyPr/>
                    <a:lstStyle/>
                    <a:p>
                      <a:pPr algn="ctr"/>
                      <a:r>
                        <a:rPr lang="en-US" sz="2400" dirty="0"/>
                        <a:t>Rating</a:t>
                      </a:r>
                    </a:p>
                  </a:txBody>
                  <a:tcPr/>
                </a:tc>
                <a:extLst>
                  <a:ext uri="{0D108BD9-81ED-4DB2-BD59-A6C34878D82A}">
                    <a16:rowId xmlns:a16="http://schemas.microsoft.com/office/drawing/2014/main" val="10000"/>
                  </a:ext>
                </a:extLst>
              </a:tr>
              <a:tr h="501650">
                <a:tc>
                  <a:txBody>
                    <a:bodyPr/>
                    <a:lstStyle/>
                    <a:p>
                      <a:pPr algn="ctr"/>
                      <a:r>
                        <a:rPr lang="en-US" sz="2400" dirty="0"/>
                        <a:t>Top 10% (5 States)</a:t>
                      </a:r>
                    </a:p>
                  </a:txBody>
                  <a:tcPr/>
                </a:tc>
                <a:tc>
                  <a:txBody>
                    <a:bodyPr/>
                    <a:lstStyle/>
                    <a:p>
                      <a:pPr algn="ctr"/>
                      <a:r>
                        <a:rPr lang="en-US" sz="2400" dirty="0"/>
                        <a:t>Excellent</a:t>
                      </a:r>
                    </a:p>
                  </a:txBody>
                  <a:tcPr/>
                </a:tc>
                <a:extLst>
                  <a:ext uri="{0D108BD9-81ED-4DB2-BD59-A6C34878D82A}">
                    <a16:rowId xmlns:a16="http://schemas.microsoft.com/office/drawing/2014/main" val="10001"/>
                  </a:ext>
                </a:extLst>
              </a:tr>
              <a:tr h="501650">
                <a:tc>
                  <a:txBody>
                    <a:bodyPr/>
                    <a:lstStyle/>
                    <a:p>
                      <a:pPr algn="ctr"/>
                      <a:r>
                        <a:rPr lang="en-US" sz="2400" dirty="0"/>
                        <a:t>Next 20% (11 States)</a:t>
                      </a:r>
                    </a:p>
                  </a:txBody>
                  <a:tcPr/>
                </a:tc>
                <a:tc>
                  <a:txBody>
                    <a:bodyPr/>
                    <a:lstStyle/>
                    <a:p>
                      <a:pPr algn="ctr"/>
                      <a:r>
                        <a:rPr lang="en-US" sz="2400" dirty="0"/>
                        <a:t>Good</a:t>
                      </a:r>
                    </a:p>
                  </a:txBody>
                  <a:tcPr/>
                </a:tc>
                <a:extLst>
                  <a:ext uri="{0D108BD9-81ED-4DB2-BD59-A6C34878D82A}">
                    <a16:rowId xmlns:a16="http://schemas.microsoft.com/office/drawing/2014/main" val="10002"/>
                  </a:ext>
                </a:extLst>
              </a:tr>
              <a:tr h="501650">
                <a:tc>
                  <a:txBody>
                    <a:bodyPr/>
                    <a:lstStyle/>
                    <a:p>
                      <a:pPr algn="ctr"/>
                      <a:r>
                        <a:rPr lang="en-US" sz="2400" dirty="0"/>
                        <a:t>Middle 40% (22 States)</a:t>
                      </a:r>
                    </a:p>
                  </a:txBody>
                  <a:tcPr/>
                </a:tc>
                <a:tc>
                  <a:txBody>
                    <a:bodyPr/>
                    <a:lstStyle/>
                    <a:p>
                      <a:pPr algn="ctr"/>
                      <a:r>
                        <a:rPr lang="en-US" sz="2400" dirty="0"/>
                        <a:t>Average</a:t>
                      </a:r>
                    </a:p>
                  </a:txBody>
                  <a:tcPr/>
                </a:tc>
                <a:extLst>
                  <a:ext uri="{0D108BD9-81ED-4DB2-BD59-A6C34878D82A}">
                    <a16:rowId xmlns:a16="http://schemas.microsoft.com/office/drawing/2014/main" val="10003"/>
                  </a:ext>
                </a:extLst>
              </a:tr>
              <a:tr h="501650">
                <a:tc>
                  <a:txBody>
                    <a:bodyPr/>
                    <a:lstStyle/>
                    <a:p>
                      <a:pPr algn="ctr"/>
                      <a:r>
                        <a:rPr lang="en-US" sz="2400" dirty="0"/>
                        <a:t>Next 20% (11 States)</a:t>
                      </a:r>
                    </a:p>
                  </a:txBody>
                  <a:tcPr/>
                </a:tc>
                <a:tc>
                  <a:txBody>
                    <a:bodyPr/>
                    <a:lstStyle/>
                    <a:p>
                      <a:pPr algn="ctr"/>
                      <a:r>
                        <a:rPr lang="en-US" sz="2400" dirty="0"/>
                        <a:t>Fair</a:t>
                      </a:r>
                    </a:p>
                  </a:txBody>
                  <a:tcPr/>
                </a:tc>
                <a:extLst>
                  <a:ext uri="{0D108BD9-81ED-4DB2-BD59-A6C34878D82A}">
                    <a16:rowId xmlns:a16="http://schemas.microsoft.com/office/drawing/2014/main" val="10004"/>
                  </a:ext>
                </a:extLst>
              </a:tr>
              <a:tr h="501650">
                <a:tc>
                  <a:txBody>
                    <a:bodyPr/>
                    <a:lstStyle/>
                    <a:p>
                      <a:pPr algn="ctr"/>
                      <a:r>
                        <a:rPr lang="en-US" sz="2400" dirty="0"/>
                        <a:t>Bottom 10% (5</a:t>
                      </a:r>
                      <a:r>
                        <a:rPr lang="en-US" sz="2400" baseline="0" dirty="0"/>
                        <a:t> </a:t>
                      </a:r>
                      <a:r>
                        <a:rPr lang="en-US" sz="2400" dirty="0"/>
                        <a:t>States)</a:t>
                      </a:r>
                    </a:p>
                  </a:txBody>
                  <a:tcPr/>
                </a:tc>
                <a:tc>
                  <a:txBody>
                    <a:bodyPr/>
                    <a:lstStyle/>
                    <a:p>
                      <a:pPr algn="ctr"/>
                      <a:r>
                        <a:rPr lang="en-US" sz="2400" dirty="0"/>
                        <a:t>Low</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433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F206-9F22-418B-8A34-8E3FA797A089}"/>
              </a:ext>
            </a:extLst>
          </p:cNvPr>
          <p:cNvSpPr>
            <a:spLocks noGrp="1"/>
          </p:cNvSpPr>
          <p:nvPr>
            <p:ph type="title"/>
          </p:nvPr>
        </p:nvSpPr>
        <p:spPr>
          <a:xfrm>
            <a:off x="755799" y="907098"/>
            <a:ext cx="8007201" cy="609600"/>
          </a:xfrm>
        </p:spPr>
        <p:txBody>
          <a:bodyPr/>
          <a:lstStyle/>
          <a:p>
            <a:r>
              <a:rPr lang="en-US" dirty="0"/>
              <a:t>Due Dates for Data Entry</a:t>
            </a:r>
          </a:p>
        </p:txBody>
      </p:sp>
      <p:graphicFrame>
        <p:nvGraphicFramePr>
          <p:cNvPr id="5" name="Content Placeholder 4">
            <a:extLst>
              <a:ext uri="{FF2B5EF4-FFF2-40B4-BE49-F238E27FC236}">
                <a16:creationId xmlns:a16="http://schemas.microsoft.com/office/drawing/2014/main" id="{7C4BC474-2A37-42A8-BA09-CF69614977CD}"/>
              </a:ext>
            </a:extLst>
          </p:cNvPr>
          <p:cNvGraphicFramePr>
            <a:graphicFrameLocks noGrp="1"/>
          </p:cNvGraphicFramePr>
          <p:nvPr>
            <p:ph sz="quarter" idx="1"/>
            <p:extLst>
              <p:ext uri="{D42A27DB-BD31-4B8C-83A1-F6EECF244321}">
                <p14:modId xmlns:p14="http://schemas.microsoft.com/office/powerpoint/2010/main" val="1345817870"/>
              </p:ext>
            </p:extLst>
          </p:nvPr>
        </p:nvGraphicFramePr>
        <p:xfrm>
          <a:off x="755799" y="1516698"/>
          <a:ext cx="4724400" cy="5041947"/>
        </p:xfrm>
        <a:graphic>
          <a:graphicData uri="http://schemas.openxmlformats.org/drawingml/2006/table">
            <a:tbl>
              <a:tblPr firstRow="1" firstCol="1" lastRow="1" lastCol="1" bandRow="1" bandCol="1"/>
              <a:tblGrid>
                <a:gridCol w="2139622">
                  <a:extLst>
                    <a:ext uri="{9D8B030D-6E8A-4147-A177-3AD203B41FA5}">
                      <a16:colId xmlns:a16="http://schemas.microsoft.com/office/drawing/2014/main" val="4278176891"/>
                    </a:ext>
                  </a:extLst>
                </a:gridCol>
                <a:gridCol w="2584778">
                  <a:extLst>
                    <a:ext uri="{9D8B030D-6E8A-4147-A177-3AD203B41FA5}">
                      <a16:colId xmlns:a16="http://schemas.microsoft.com/office/drawing/2014/main" val="1525633362"/>
                    </a:ext>
                  </a:extLst>
                </a:gridCol>
              </a:tblGrid>
              <a:tr h="639858">
                <a:tc>
                  <a:txBody>
                    <a:bodyPr/>
                    <a:lstStyle/>
                    <a:p>
                      <a:pPr marL="0" marR="0" algn="ctr">
                        <a:spcBef>
                          <a:spcPts val="1400"/>
                        </a:spcBef>
                        <a:spcAft>
                          <a:spcPts val="0"/>
                        </a:spcAft>
                      </a:pPr>
                      <a:r>
                        <a:rPr lang="en-US" sz="1800" b="1" dirty="0">
                          <a:solidFill>
                            <a:srgbClr val="002060"/>
                          </a:solidFill>
                          <a:effectLst/>
                          <a:latin typeface="Calibri" panose="020F0502020204030204" pitchFamily="34" charset="0"/>
                          <a:ea typeface="Century Gothic" panose="020B0502020202020204" pitchFamily="34" charset="0"/>
                          <a:cs typeface="Century Gothic" panose="020B0502020202020204" pitchFamily="34" charset="0"/>
                        </a:rPr>
                        <a:t>Month Effort Occurred</a:t>
                      </a:r>
                      <a:endParaRPr lang="en-US" sz="1800" dirty="0">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800" b="1" dirty="0">
                          <a:solidFill>
                            <a:srgbClr val="002060"/>
                          </a:solidFill>
                          <a:effectLst/>
                          <a:latin typeface="Calibri" panose="020F0502020204030204" pitchFamily="34" charset="0"/>
                          <a:ea typeface="Century Gothic" panose="020B0502020202020204" pitchFamily="34" charset="0"/>
                          <a:cs typeface="Century Gothic" panose="020B0502020202020204" pitchFamily="34" charset="0"/>
                        </a:rPr>
                        <a:t>Data Entry Due Dates for Efforts</a:t>
                      </a:r>
                      <a:endParaRPr lang="en-US" sz="1800" dirty="0">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71191405"/>
                  </a:ext>
                </a:extLst>
              </a:tr>
              <a:tr h="359679">
                <a:tc>
                  <a:txBody>
                    <a:bodyPr/>
                    <a:lstStyle/>
                    <a:p>
                      <a:pPr marL="17780" marR="0" algn="ctr">
                        <a:spcBef>
                          <a:spcPts val="2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January</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February 28</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460947"/>
                  </a:ext>
                </a:extLst>
              </a:tr>
              <a:tr h="359679">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February</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March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539698"/>
                  </a:ext>
                </a:extLst>
              </a:tr>
              <a:tr h="359679">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March</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April 30</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390252"/>
                  </a:ext>
                </a:extLst>
              </a:tr>
              <a:tr h="357363">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April</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May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810"/>
                  </a:ext>
                </a:extLst>
              </a:tr>
              <a:tr h="444582">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May</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June 30</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96520" marR="9652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 </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648579"/>
                  </a:ext>
                </a:extLst>
              </a:tr>
              <a:tr h="359679">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June</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July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590089"/>
                  </a:ext>
                </a:extLst>
              </a:tr>
              <a:tr h="359679">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July</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August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010101"/>
                  </a:ext>
                </a:extLst>
              </a:tr>
              <a:tr h="359679">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August</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September 30</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254836"/>
                  </a:ext>
                </a:extLst>
              </a:tr>
              <a:tr h="357363">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September</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October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137744"/>
                  </a:ext>
                </a:extLst>
              </a:tr>
              <a:tr h="357363">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October</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November 30</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869745"/>
                  </a:ext>
                </a:extLst>
              </a:tr>
              <a:tr h="357363">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November</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December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201932"/>
                  </a:ext>
                </a:extLst>
              </a:tr>
              <a:tr h="357363">
                <a:tc>
                  <a:txBody>
                    <a:bodyPr/>
                    <a:lstStyle/>
                    <a:p>
                      <a:pPr marL="17780" marR="0" algn="ctr">
                        <a:spcBef>
                          <a:spcPts val="0"/>
                        </a:spcBef>
                        <a:spcAft>
                          <a:spcPts val="0"/>
                        </a:spcAft>
                      </a:pPr>
                      <a:r>
                        <a:rPr lang="en-US" sz="1500" b="1" dirty="0">
                          <a:effectLst/>
                          <a:latin typeface="Calibri" panose="020F0502020204030204" pitchFamily="34" charset="0"/>
                          <a:ea typeface="Century Gothic" panose="020B0502020202020204" pitchFamily="34" charset="0"/>
                          <a:cs typeface="Century Gothic" panose="020B0502020202020204" pitchFamily="34" charset="0"/>
                        </a:rPr>
                        <a:t>December</a:t>
                      </a:r>
                      <a:endParaRPr lang="en-US" sz="13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Calibri" panose="020F0502020204030204" pitchFamily="34" charset="0"/>
                          <a:ea typeface="MS Mincho" panose="02020609040205080304" pitchFamily="49" charset="-128"/>
                          <a:cs typeface="Calibri" panose="020F0502020204030204" pitchFamily="34" charset="0"/>
                        </a:rPr>
                        <a:t>January 31</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180247"/>
                  </a:ext>
                </a:extLst>
              </a:tr>
            </a:tbl>
          </a:graphicData>
        </a:graphic>
      </p:graphicFrame>
      <p:sp>
        <p:nvSpPr>
          <p:cNvPr id="6" name="Content Placeholder 5">
            <a:extLst>
              <a:ext uri="{FF2B5EF4-FFF2-40B4-BE49-F238E27FC236}">
                <a16:creationId xmlns:a16="http://schemas.microsoft.com/office/drawing/2014/main" id="{F9D37675-27E0-4EE0-B26E-2B147CC5FE3B}"/>
              </a:ext>
            </a:extLst>
          </p:cNvPr>
          <p:cNvSpPr>
            <a:spLocks noGrp="1"/>
          </p:cNvSpPr>
          <p:nvPr>
            <p:ph sz="quarter" idx="2"/>
          </p:nvPr>
        </p:nvSpPr>
        <p:spPr>
          <a:xfrm>
            <a:off x="5746899" y="1828800"/>
            <a:ext cx="3016101" cy="4495800"/>
          </a:xfrm>
        </p:spPr>
        <p:txBody>
          <a:bodyPr>
            <a:normAutofit/>
          </a:bodyPr>
          <a:lstStyle/>
          <a:p>
            <a:r>
              <a:rPr lang="en-US" dirty="0"/>
              <a:t>Important for accurate reports</a:t>
            </a:r>
          </a:p>
          <a:p>
            <a:r>
              <a:rPr lang="en-US" dirty="0"/>
              <a:t>However, if you miss these deadlines, you can still enter your data</a:t>
            </a:r>
          </a:p>
          <a:p>
            <a:pPr lvl="1"/>
            <a:r>
              <a:rPr lang="en-US" dirty="0"/>
              <a:t>“Better late than never”</a:t>
            </a:r>
          </a:p>
        </p:txBody>
      </p:sp>
      <p:sp>
        <p:nvSpPr>
          <p:cNvPr id="3" name="Slide Number Placeholder 2">
            <a:extLst>
              <a:ext uri="{FF2B5EF4-FFF2-40B4-BE49-F238E27FC236}">
                <a16:creationId xmlns:a16="http://schemas.microsoft.com/office/drawing/2014/main" id="{37B9EBC9-3F5E-45EB-90B7-04680DCAB98E}"/>
              </a:ext>
            </a:extLst>
          </p:cNvPr>
          <p:cNvSpPr>
            <a:spLocks noGrp="1"/>
          </p:cNvSpPr>
          <p:nvPr>
            <p:ph type="sldNum" sz="quarter" idx="16"/>
          </p:nvPr>
        </p:nvSpPr>
        <p:spPr>
          <a:xfrm>
            <a:off x="0" y="1272222"/>
            <a:ext cx="533400" cy="244476"/>
          </a:xfrm>
          <a:prstGeom prst="rect">
            <a:avLst/>
          </a:prstGeom>
        </p:spPr>
        <p:txBody>
          <a:bodyPr vert="horz" rtlCol="0"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62D542-39A4-4598-BEB9-D1267FDA8501}" type="slidenum">
              <a:rPr lang="en-US" smtClean="0"/>
              <a:pPr/>
              <a:t>6</a:t>
            </a:fld>
            <a:endParaRPr lang="en-US" dirty="0"/>
          </a:p>
        </p:txBody>
      </p:sp>
    </p:spTree>
    <p:extLst>
      <p:ext uri="{BB962C8B-B14F-4D97-AF65-F5344CB8AC3E}">
        <p14:creationId xmlns:p14="http://schemas.microsoft.com/office/powerpoint/2010/main" val="222480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35EB-DA60-4BDE-83B3-72DF63636A05}"/>
              </a:ext>
            </a:extLst>
          </p:cNvPr>
          <p:cNvSpPr>
            <a:spLocks noGrp="1"/>
          </p:cNvSpPr>
          <p:nvPr>
            <p:ph type="title"/>
          </p:nvPr>
        </p:nvSpPr>
        <p:spPr/>
        <p:txBody>
          <a:bodyPr/>
          <a:lstStyle/>
          <a:p>
            <a:r>
              <a:rPr lang="en-US" dirty="0"/>
              <a:t>Medicare-Eligible Population Data in STARS</a:t>
            </a:r>
          </a:p>
        </p:txBody>
      </p:sp>
      <p:sp>
        <p:nvSpPr>
          <p:cNvPr id="3" name="Slide Number Placeholder 2">
            <a:extLst>
              <a:ext uri="{FF2B5EF4-FFF2-40B4-BE49-F238E27FC236}">
                <a16:creationId xmlns:a16="http://schemas.microsoft.com/office/drawing/2014/main" id="{325882A3-DB58-42BE-8098-12711A89FA2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6A95DC75-2D5E-49FA-8B66-A11CE59A85A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F5EBD89F-CEB4-4B2B-A1EC-EE958085F59A}"/>
              </a:ext>
            </a:extLst>
          </p:cNvPr>
          <p:cNvGraphicFramePr>
            <a:graphicFrameLocks noGrp="1"/>
          </p:cNvGraphicFramePr>
          <p:nvPr>
            <p:extLst>
              <p:ext uri="{D42A27DB-BD31-4B8C-83A1-F6EECF244321}">
                <p14:modId xmlns:p14="http://schemas.microsoft.com/office/powerpoint/2010/main" val="1263666387"/>
              </p:ext>
            </p:extLst>
          </p:nvPr>
        </p:nvGraphicFramePr>
        <p:xfrm>
          <a:off x="692731" y="1800495"/>
          <a:ext cx="7758537" cy="4358947"/>
        </p:xfrm>
        <a:graphic>
          <a:graphicData uri="http://schemas.openxmlformats.org/drawingml/2006/table">
            <a:tbl>
              <a:tblPr firstRow="1" bandRow="1">
                <a:tableStyleId>{5C22544A-7EE6-4342-B048-85BDC9FD1C3A}</a:tableStyleId>
              </a:tblPr>
              <a:tblGrid>
                <a:gridCol w="1353676">
                  <a:extLst>
                    <a:ext uri="{9D8B030D-6E8A-4147-A177-3AD203B41FA5}">
                      <a16:colId xmlns:a16="http://schemas.microsoft.com/office/drawing/2014/main" val="3273468984"/>
                    </a:ext>
                  </a:extLst>
                </a:gridCol>
                <a:gridCol w="6404861">
                  <a:extLst>
                    <a:ext uri="{9D8B030D-6E8A-4147-A177-3AD203B41FA5}">
                      <a16:colId xmlns:a16="http://schemas.microsoft.com/office/drawing/2014/main" val="1072158216"/>
                    </a:ext>
                  </a:extLst>
                </a:gridCol>
              </a:tblGrid>
              <a:tr h="232551">
                <a:tc gridSpan="2">
                  <a:txBody>
                    <a:bodyPr/>
                    <a:lstStyle/>
                    <a:p>
                      <a:pPr algn="ctr"/>
                      <a:r>
                        <a:rPr lang="en-US" sz="1400" b="1" dirty="0"/>
                        <a:t>Denominator Data</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D7D95"/>
                    </a:solidFill>
                  </a:tcPr>
                </a:tc>
                <a:tc hMerge="1">
                  <a:txBody>
                    <a:bodyPr/>
                    <a:lstStyle/>
                    <a:p>
                      <a:pPr algn="ctr"/>
                      <a:endParaRPr lang="en-US" sz="14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D7D95"/>
                    </a:solidFill>
                  </a:tcPr>
                </a:tc>
                <a:extLst>
                  <a:ext uri="{0D108BD9-81ED-4DB2-BD59-A6C34878D82A}">
                    <a16:rowId xmlns:a16="http://schemas.microsoft.com/office/drawing/2014/main" val="2397128830"/>
                  </a:ext>
                </a:extLst>
              </a:tr>
              <a:tr h="680212">
                <a:tc>
                  <a:txBody>
                    <a:bodyPr/>
                    <a:lstStyle/>
                    <a:p>
                      <a:pPr marL="0" indent="0" algn="ctr">
                        <a:buFont typeface="Arial" panose="020B0604020202020204" pitchFamily="34" charset="0"/>
                        <a:buNone/>
                      </a:pPr>
                      <a:r>
                        <a:rPr lang="en-US" sz="1800" b="1" dirty="0">
                          <a:solidFill>
                            <a:schemeClr val="tx1"/>
                          </a:solidFill>
                        </a:rPr>
                        <a:t>PM 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CMS October Medicare enrollment file</a:t>
                      </a:r>
                      <a:endParaRPr lang="en-US" sz="16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964734"/>
                  </a:ext>
                </a:extLst>
              </a:tr>
              <a:tr h="68776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rPr>
                        <a:t>PM 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CMS October Medicare enrollment file </a:t>
                      </a:r>
                      <a:endParaRPr lang="en-US" sz="16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33570"/>
                  </a:ext>
                </a:extLst>
              </a:tr>
              <a:tr h="68776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rPr>
                        <a:t>PM 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n-lt"/>
                          <a:ea typeface="+mn-ea"/>
                          <a:cs typeface="+mn-cs"/>
                        </a:rPr>
                        <a:t>CMS Chronic Condition Data Warehouse </a:t>
                      </a:r>
                      <a:endParaRPr lang="en-US" sz="1600" kern="1200" dirty="0">
                        <a:solidFill>
                          <a:srgbClr val="FF0000"/>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440835"/>
                  </a:ext>
                </a:extLst>
              </a:tr>
              <a:tr h="68776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rPr>
                        <a:t>PM 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n-lt"/>
                          <a:ea typeface="+mn-ea"/>
                          <a:cs typeface="+mn-cs"/>
                        </a:rPr>
                        <a:t>Low-income: LIS beneficiary population (CMS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n-lt"/>
                          <a:ea typeface="+mn-ea"/>
                          <a:cs typeface="+mn-cs"/>
                        </a:rPr>
                        <a:t>Rural: CMS October Medicare enrollment file filtered by Medicare beneficiaries in counties identified as rural by CDC National Center for Health Statistics (NCHS)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latin typeface="+mn-lt"/>
                          <a:ea typeface="+mn-ea"/>
                          <a:cs typeface="+mn-cs"/>
                        </a:rPr>
                        <a:t>ESL: Estimated from Census Bureau American Community Survey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337782"/>
                  </a:ext>
                </a:extLst>
              </a:tr>
              <a:tr h="68776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rPr>
                        <a:t>PM 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CMS October Medicare enrollment file </a:t>
                      </a:r>
                      <a:endParaRPr lang="en-US" sz="16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1703227"/>
                  </a:ext>
                </a:extLst>
              </a:tr>
            </a:tbl>
          </a:graphicData>
        </a:graphic>
      </p:graphicFrame>
    </p:spTree>
    <p:extLst>
      <p:ext uri="{BB962C8B-B14F-4D97-AF65-F5344CB8AC3E}">
        <p14:creationId xmlns:p14="http://schemas.microsoft.com/office/powerpoint/2010/main" val="285657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Performance Measure Report – PM1</a:t>
            </a:r>
          </a:p>
        </p:txBody>
      </p:sp>
      <p:sp>
        <p:nvSpPr>
          <p:cNvPr id="7" name="Content Placeholder 6"/>
          <p:cNvSpPr>
            <a:spLocks noGrp="1"/>
          </p:cNvSpPr>
          <p:nvPr>
            <p:ph idx="1"/>
          </p:nvPr>
        </p:nvSpPr>
        <p:spPr/>
        <p:txBody>
          <a:bodyPr/>
          <a:lstStyle/>
          <a:p>
            <a:endParaRPr lang="en-US" dirty="0"/>
          </a:p>
          <a:p>
            <a:endParaRPr lang="en-US" dirty="0"/>
          </a:p>
          <a:p>
            <a:endParaRPr lang="en-US" dirty="0"/>
          </a:p>
          <a:p>
            <a:endParaRPr lang="en-US" dirty="0"/>
          </a:p>
          <a:p>
            <a:pPr marL="0" indent="0">
              <a:buNone/>
            </a:pPr>
            <a:r>
              <a:rPr lang="en-US" b="1" dirty="0"/>
              <a:t>STARS data used – PM 1 Client Contacts:</a:t>
            </a:r>
          </a:p>
          <a:p>
            <a:r>
              <a:rPr lang="en-US" dirty="0"/>
              <a:t>All Beneficiary Contact Forms and SHIP Beneficiary Additional Sessions Forms that have at least one topics discussed selected</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8" name="Group 7"/>
          <p:cNvGrpSpPr/>
          <p:nvPr/>
        </p:nvGrpSpPr>
        <p:grpSpPr>
          <a:xfrm>
            <a:off x="383321" y="1835485"/>
            <a:ext cx="8377358" cy="1418077"/>
            <a:chOff x="633456" y="2286000"/>
            <a:chExt cx="7880983" cy="620455"/>
          </a:xfrm>
        </p:grpSpPr>
        <p:sp>
          <p:nvSpPr>
            <p:cNvPr id="9" name="Rectangle 8"/>
            <p:cNvSpPr/>
            <p:nvPr/>
          </p:nvSpPr>
          <p:spPr>
            <a:xfrm>
              <a:off x="2362200" y="2286000"/>
              <a:ext cx="6152239" cy="616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Percentage of total client contacts per Medicare beneficiaries in the state. </a:t>
              </a:r>
              <a:endParaRPr kumimoji="0" lang="en-US" sz="2000" b="1" i="1" u="none" strike="noStrike" kern="1200" cap="none" spc="0" normalizeH="0" baseline="0" noProof="0" dirty="0">
                <a:ln>
                  <a:noFill/>
                </a:ln>
                <a:solidFill>
                  <a:prstClr val="black"/>
                </a:solidFill>
                <a:effectLst/>
                <a:uLnTx/>
                <a:uFillTx/>
                <a:latin typeface="Calibri"/>
                <a:ea typeface="+mn-ea"/>
                <a:cs typeface="+mn-cs"/>
              </a:endParaRPr>
            </a:p>
          </p:txBody>
        </p:sp>
        <p:sp>
          <p:nvSpPr>
            <p:cNvPr id="10" name="Pentagon 9"/>
            <p:cNvSpPr/>
            <p:nvPr/>
          </p:nvSpPr>
          <p:spPr>
            <a:xfrm>
              <a:off x="633456" y="2290061"/>
              <a:ext cx="2547304" cy="616394"/>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PM1: Client Contacts</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6114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 Report – PM2</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r>
              <a:rPr lang="en-US" b="1" dirty="0"/>
              <a:t>STARS data used – PM 2 Outreach Contacts:</a:t>
            </a:r>
          </a:p>
          <a:p>
            <a:r>
              <a:rPr lang="en-US" dirty="0"/>
              <a:t>Number of Attendees reported on the group Outreach and Education form</a:t>
            </a:r>
          </a:p>
          <a:p>
            <a:pPr lvl="1"/>
            <a:r>
              <a:rPr lang="en-US" i="1" dirty="0"/>
              <a:t>Note: Estimated number of people reached in Media Outreach and Education forms does </a:t>
            </a:r>
            <a:r>
              <a:rPr lang="en-US" i="1" u="sng" dirty="0"/>
              <a:t>not</a:t>
            </a:r>
            <a:r>
              <a:rPr lang="en-US" i="1" dirty="0"/>
              <a:t> count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8A10A-9B20-4F75-A3AE-6C8D10CF676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5" name="Group 4"/>
          <p:cNvGrpSpPr/>
          <p:nvPr/>
        </p:nvGrpSpPr>
        <p:grpSpPr>
          <a:xfrm>
            <a:off x="457200" y="1984374"/>
            <a:ext cx="8229600" cy="1301085"/>
            <a:chOff x="633456" y="2286000"/>
            <a:chExt cx="7880983" cy="620455"/>
          </a:xfrm>
        </p:grpSpPr>
        <p:sp>
          <p:nvSpPr>
            <p:cNvPr id="6" name="Rectangle 5"/>
            <p:cNvSpPr/>
            <p:nvPr/>
          </p:nvSpPr>
          <p:spPr>
            <a:xfrm>
              <a:off x="2362200" y="2286000"/>
              <a:ext cx="6152239" cy="616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Percentage of persons reached through presentations, booths/exhibits, and enrollment events per Medicare beneficiaries in the State. </a:t>
              </a:r>
            </a:p>
          </p:txBody>
        </p:sp>
        <p:sp>
          <p:nvSpPr>
            <p:cNvPr id="7" name="Pentagon 6"/>
            <p:cNvSpPr/>
            <p:nvPr/>
          </p:nvSpPr>
          <p:spPr>
            <a:xfrm>
              <a:off x="633456" y="2290061"/>
              <a:ext cx="2547304" cy="616394"/>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PM2: Outreach Contacts  </a:t>
              </a: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55370584"/>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L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B324B68254640AC2780AD0CE76F24" ma:contentTypeVersion="2" ma:contentTypeDescription="Create a new document." ma:contentTypeScope="" ma:versionID="cb89d1f8cc18059d0dd33879aa51c244">
  <xsd:schema xmlns:xsd="http://www.w3.org/2001/XMLSchema" xmlns:xs="http://www.w3.org/2001/XMLSchema" xmlns:p="http://schemas.microsoft.com/office/2006/metadata/properties" xmlns:ns2="77f37c45-e451-4289-b882-2d4706943fea" targetNamespace="http://schemas.microsoft.com/office/2006/metadata/properties" ma:root="true" ma:fieldsID="c216f0662e1b0c70703e54107a3f486b" ns2:_="">
    <xsd:import namespace="77f37c45-e451-4289-b882-2d4706943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37c45-e451-4289-b882-2d4706943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34BE32-BA93-4E2F-A9B0-BA492263D6D5}"/>
</file>

<file path=customXml/itemProps2.xml><?xml version="1.0" encoding="utf-8"?>
<ds:datastoreItem xmlns:ds="http://schemas.openxmlformats.org/officeDocument/2006/customXml" ds:itemID="{528F4164-0878-42D7-9801-6C18D5EFF644}"/>
</file>

<file path=customXml/itemProps3.xml><?xml version="1.0" encoding="utf-8"?>
<ds:datastoreItem xmlns:ds="http://schemas.openxmlformats.org/officeDocument/2006/customXml" ds:itemID="{559CAF9D-AD85-469D-9B34-C22580604DB3}"/>
</file>

<file path=docProps/app.xml><?xml version="1.0" encoding="utf-8"?>
<Properties xmlns="http://schemas.openxmlformats.org/officeDocument/2006/extended-properties" xmlns:vt="http://schemas.openxmlformats.org/officeDocument/2006/docPropsVTypes">
  <TotalTime>183</TotalTime>
  <Words>3718</Words>
  <Application>Microsoft Office PowerPoint</Application>
  <PresentationFormat>On-screen Show (4:3)</PresentationFormat>
  <Paragraphs>475</Paragraphs>
  <Slides>49</Slides>
  <Notes>46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Calibri</vt:lpstr>
      <vt:lpstr>Century Gothic</vt:lpstr>
      <vt:lpstr>Courier New</vt:lpstr>
      <vt:lpstr>Tw Cen MT</vt:lpstr>
      <vt:lpstr>Wingdings</vt:lpstr>
      <vt:lpstr>Wingdings 2</vt:lpstr>
      <vt:lpstr>ACL</vt:lpstr>
      <vt:lpstr>ACL2</vt:lpstr>
      <vt:lpstr>1_Median</vt:lpstr>
      <vt:lpstr>STARS Reports</vt:lpstr>
      <vt:lpstr>Agenda</vt:lpstr>
      <vt:lpstr>SHIP Performance Measures</vt:lpstr>
      <vt:lpstr>ACL Overview</vt:lpstr>
      <vt:lpstr>Likert Ratings for Each PM</vt:lpstr>
      <vt:lpstr>Due Dates for Data Entry</vt:lpstr>
      <vt:lpstr>Medicare-Eligible Population Data in STARS</vt:lpstr>
      <vt:lpstr>Performance Measure Report – PM1</vt:lpstr>
      <vt:lpstr>Performance Measure Report – PM2</vt:lpstr>
      <vt:lpstr>Performance Measure Report – PM3</vt:lpstr>
      <vt:lpstr>Performance Measure Report – PM4</vt:lpstr>
      <vt:lpstr>Performance Measure Report – PM5</vt:lpstr>
      <vt:lpstr>STARS Reports Overview</vt:lpstr>
      <vt:lpstr>3 Ways to Find Data</vt:lpstr>
      <vt:lpstr>Role-Based Configured STARS Report Access</vt:lpstr>
      <vt:lpstr>Overview of Configured Reports</vt:lpstr>
      <vt:lpstr>Accessing Configured Reports</vt:lpstr>
      <vt:lpstr>Date Range Criteria and Maximums</vt:lpstr>
      <vt:lpstr>Types of Reports (in Greater Depth)</vt:lpstr>
      <vt:lpstr>To Run a Performance Measure Report</vt:lpstr>
      <vt:lpstr>Report Generation Confirmation</vt:lpstr>
      <vt:lpstr>Sample SHIP Performance Measure Report:</vt:lpstr>
      <vt:lpstr>PowerPoint Presentation</vt:lpstr>
      <vt:lpstr>The Resource Report</vt:lpstr>
      <vt:lpstr>To Run a Resource Report</vt:lpstr>
      <vt:lpstr>Sample Resource Report:  Top Half of the Report</vt:lpstr>
      <vt:lpstr>Sample Resource Report:  Bottom Half of the Report</vt:lpstr>
      <vt:lpstr>The1-800-Medicare Unique ID Report</vt:lpstr>
      <vt:lpstr>To Run this Report:</vt:lpstr>
      <vt:lpstr>Unique ID Report Layout</vt:lpstr>
      <vt:lpstr>Review this report monthly</vt:lpstr>
      <vt:lpstr>Summary Reports and Data Exports (Alike and Different)</vt:lpstr>
      <vt:lpstr>Sample STARS Summary Report</vt:lpstr>
      <vt:lpstr>Sample Data Export Report</vt:lpstr>
      <vt:lpstr>Individualized Technical Assistance</vt:lpstr>
      <vt:lpstr>Questions?</vt:lpstr>
      <vt:lpstr>Today’s Resources</vt:lpstr>
      <vt:lpstr>Thank you for participating!</vt:lpstr>
      <vt:lpstr>Appendix A: Accessing STARS Resources</vt:lpstr>
      <vt:lpstr>STARS Landing Page</vt:lpstr>
      <vt:lpstr>STARS Resources Page</vt:lpstr>
      <vt:lpstr>SHIP Login at www.shiptacenter.org</vt:lpstr>
      <vt:lpstr>STARS Access and Resources</vt:lpstr>
      <vt:lpstr>STARS Manual and Other Resources</vt:lpstr>
      <vt:lpstr>Appendix B </vt:lpstr>
      <vt:lpstr>NPR-Transferred Data in STARS</vt:lpstr>
      <vt:lpstr>“DoNotDelete NPRData” Team Member</vt:lpstr>
      <vt:lpstr>Other Elements of “DoNotDelete NPRData”</vt:lpstr>
      <vt:lpstr>Counselor and Agency Information on NPR-transferred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Reports</dc:title>
  <dc:creator>Ginny Paulson</dc:creator>
  <cp:lastModifiedBy>Smith, Christine (OHA)</cp:lastModifiedBy>
  <cp:revision>15</cp:revision>
  <dcterms:created xsi:type="dcterms:W3CDTF">2020-06-16T16:53:02Z</dcterms:created>
  <dcterms:modified xsi:type="dcterms:W3CDTF">2020-06-18T18:58:50Z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0x0101009B6B324B68254640AC2780AD0CE76F24</vt:lpwstr>
  </property>
</Properties>
</file>